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74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D3E6C-AFBE-4F41-AAAC-6D9AB99AE971}" type="datetimeFigureOut">
              <a:rPr lang="ru-RU" smtClean="0"/>
              <a:pPr/>
              <a:t>19.05.2008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F7BFF-D02B-429B-91E7-119CD0345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F7BFF-D02B-429B-91E7-119CD0345BA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59A4-4F80-4CDE-9BF2-2760E7275ED8}" type="datetimeFigureOut">
              <a:rPr lang="ru-RU" smtClean="0"/>
              <a:pPr/>
              <a:t>19.05.2008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E12B-9F5C-4B62-986B-92A3CC376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59A4-4F80-4CDE-9BF2-2760E7275ED8}" type="datetimeFigureOut">
              <a:rPr lang="ru-RU" smtClean="0"/>
              <a:pPr/>
              <a:t>19.05.2008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E12B-9F5C-4B62-986B-92A3CC376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59A4-4F80-4CDE-9BF2-2760E7275ED8}" type="datetimeFigureOut">
              <a:rPr lang="ru-RU" smtClean="0"/>
              <a:pPr/>
              <a:t>19.05.2008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E12B-9F5C-4B62-986B-92A3CC376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59A4-4F80-4CDE-9BF2-2760E7275ED8}" type="datetimeFigureOut">
              <a:rPr lang="ru-RU" smtClean="0"/>
              <a:pPr/>
              <a:t>19.05.2008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E12B-9F5C-4B62-986B-92A3CC376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59A4-4F80-4CDE-9BF2-2760E7275ED8}" type="datetimeFigureOut">
              <a:rPr lang="ru-RU" smtClean="0"/>
              <a:pPr/>
              <a:t>19.05.2008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E12B-9F5C-4B62-986B-92A3CC376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59A4-4F80-4CDE-9BF2-2760E7275ED8}" type="datetimeFigureOut">
              <a:rPr lang="ru-RU" smtClean="0"/>
              <a:pPr/>
              <a:t>19.05.2008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E12B-9F5C-4B62-986B-92A3CC376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59A4-4F80-4CDE-9BF2-2760E7275ED8}" type="datetimeFigureOut">
              <a:rPr lang="ru-RU" smtClean="0"/>
              <a:pPr/>
              <a:t>19.05.2008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E12B-9F5C-4B62-986B-92A3CC376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59A4-4F80-4CDE-9BF2-2760E7275ED8}" type="datetimeFigureOut">
              <a:rPr lang="ru-RU" smtClean="0"/>
              <a:pPr/>
              <a:t>19.05.2008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E12B-9F5C-4B62-986B-92A3CC376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59A4-4F80-4CDE-9BF2-2760E7275ED8}" type="datetimeFigureOut">
              <a:rPr lang="ru-RU" smtClean="0"/>
              <a:pPr/>
              <a:t>19.05.2008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E12B-9F5C-4B62-986B-92A3CC376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59A4-4F80-4CDE-9BF2-2760E7275ED8}" type="datetimeFigureOut">
              <a:rPr lang="ru-RU" smtClean="0"/>
              <a:pPr/>
              <a:t>19.05.2008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E12B-9F5C-4B62-986B-92A3CC376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59A4-4F80-4CDE-9BF2-2760E7275ED8}" type="datetimeFigureOut">
              <a:rPr lang="ru-RU" smtClean="0"/>
              <a:pPr/>
              <a:t>19.05.2008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E12B-9F5C-4B62-986B-92A3CC376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D59A4-4F80-4CDE-9BF2-2760E7275ED8}" type="datetimeFigureOut">
              <a:rPr lang="ru-RU" smtClean="0"/>
              <a:pPr/>
              <a:t>19.05.2008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8E12B-9F5C-4B62-986B-92A3CC376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tit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0"/>
            <a:ext cx="6429420" cy="1922365"/>
          </a:xfrm>
          <a:prstGeom prst="rect">
            <a:avLst/>
          </a:prstGeom>
        </p:spPr>
      </p:pic>
      <p:pic>
        <p:nvPicPr>
          <p:cNvPr id="16" name="Рисунок 15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1851982"/>
            <a:ext cx="6356849" cy="5006018"/>
          </a:xfrm>
          <a:prstGeom prst="rect">
            <a:avLst/>
          </a:prstGeom>
        </p:spPr>
      </p:pic>
      <p:pic>
        <p:nvPicPr>
          <p:cNvPr id="17" name="Рисунок 16" descr="f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00"/>
            <a:ext cx="16129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01700"/>
            <a:ext cx="9099550" cy="5319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58907" y="642918"/>
            <a:ext cx="8013621" cy="55323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50" y="583406"/>
            <a:ext cx="8851900" cy="496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14480" y="642918"/>
            <a:ext cx="5827836" cy="4414498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1000100" y="5357826"/>
            <a:ext cx="7466012" cy="914400"/>
          </a:xfrm>
        </p:spPr>
        <p:txBody>
          <a:bodyPr>
            <a:normAutofit fontScale="70000" lnSpcReduction="20000"/>
          </a:bodyPr>
          <a:lstStyle/>
          <a:p>
            <a:pPr marL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 из ортогонально ориентированных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нанотрубок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вертикальные в центре и горизонтальные по краям (шкала 50 мкм).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4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71538" y="1500174"/>
            <a:ext cx="7113588" cy="304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13" r="2713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Угловые части волновых функций атома водорода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248" r="8248"/>
          <a:stretch>
            <a:fillRect/>
          </a:stretch>
        </p:blipFill>
        <p:spPr>
          <a:xfrm>
            <a:off x="649279" y="612773"/>
            <a:ext cx="7923249" cy="5942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87" r="687"/>
          <a:stretch>
            <a:fillRect/>
          </a:stretch>
        </p:blipFill>
        <p:spPr>
          <a:xfrm>
            <a:off x="1000125" y="612775"/>
            <a:ext cx="7143750" cy="5316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07" r="2107"/>
          <a:stretch>
            <a:fillRect/>
          </a:stretch>
        </p:blipFill>
        <p:spPr>
          <a:xfrm>
            <a:off x="1000125" y="612775"/>
            <a:ext cx="7072313" cy="5387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94" r="389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Нанотрубка</a:t>
            </a:r>
            <a:r>
              <a:rPr lang="ru-RU" dirty="0" smtClean="0"/>
              <a:t> в контакте с четырьмя электродами для измерения электрических свойств  </a:t>
            </a:r>
            <a:r>
              <a:rPr lang="ru-RU" dirty="0" err="1" smtClean="0"/>
              <a:t>четырёхзондовым</a:t>
            </a:r>
            <a:r>
              <a:rPr lang="ru-RU" dirty="0" smtClean="0"/>
              <a:t> методом (изображение получено методом </a:t>
            </a:r>
            <a:r>
              <a:rPr lang="ru-RU" smtClean="0"/>
              <a:t>электронной микроскопии)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кристаллической решётки алмаза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500" y="1862931"/>
            <a:ext cx="3937000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572140"/>
            <a:ext cx="5486400" cy="804862"/>
          </a:xfrm>
        </p:spPr>
        <p:txBody>
          <a:bodyPr/>
          <a:lstStyle/>
          <a:p>
            <a:r>
              <a:rPr lang="ru-RU" dirty="0" smtClean="0"/>
              <a:t>Схема эксперимента для определения проводимости </a:t>
            </a:r>
            <a:r>
              <a:rPr lang="ru-RU" dirty="0" err="1" smtClean="0"/>
              <a:t>нанотрубок</a:t>
            </a:r>
            <a:r>
              <a:rPr lang="ru-RU" dirty="0" smtClean="0"/>
              <a:t>:  массив </a:t>
            </a:r>
            <a:r>
              <a:rPr lang="ru-RU" dirty="0" err="1" smtClean="0"/>
              <a:t>нанотрубок</a:t>
            </a:r>
            <a:r>
              <a:rPr lang="ru-RU" dirty="0" smtClean="0"/>
              <a:t> с торчащими из него отдельными </a:t>
            </a:r>
            <a:r>
              <a:rPr lang="ru-RU" dirty="0" err="1" smtClean="0"/>
              <a:t>нанотрубками</a:t>
            </a:r>
            <a:r>
              <a:rPr lang="ru-RU" dirty="0" smtClean="0"/>
              <a:t> погружают в жидкий металл. К системе приложено напряжение.</a:t>
            </a:r>
            <a:endParaRPr lang="ru-RU" dirty="0"/>
          </a:p>
        </p:txBody>
      </p:sp>
      <p:pic>
        <p:nvPicPr>
          <p:cNvPr id="9" name="Рисунок 8" descr="2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210" b="5210"/>
          <a:stretch>
            <a:fillRect/>
          </a:stretch>
        </p:blipFill>
        <p:spPr>
          <a:xfrm>
            <a:off x="1792288" y="612775"/>
            <a:ext cx="5486400" cy="4816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59" y="0"/>
            <a:ext cx="689828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635000"/>
            <a:ext cx="7912100" cy="55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946150"/>
            <a:ext cx="8851900" cy="496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715016"/>
            <a:ext cx="645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Вольтамперная характеристика диода на изогнутой </a:t>
            </a:r>
            <a:r>
              <a:rPr lang="ru-RU" dirty="0" err="1" smtClean="0"/>
              <a:t>нанотрубке</a:t>
            </a:r>
            <a:endParaRPr lang="ru-RU" dirty="0"/>
          </a:p>
        </p:txBody>
      </p:sp>
      <p:pic>
        <p:nvPicPr>
          <p:cNvPr id="3" name="Рисунок 2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7696200" cy="529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1117600"/>
            <a:ext cx="7404100" cy="462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863600"/>
            <a:ext cx="869950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787400"/>
            <a:ext cx="8851900" cy="528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84150" y="304800"/>
            <a:ext cx="87757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749300"/>
            <a:ext cx="8699500" cy="535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кристаллической решётки графита</a:t>
            </a: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3995" y="1600200"/>
            <a:ext cx="319601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6286520"/>
            <a:ext cx="459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Нанотрубка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контакте с семью электродами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14290"/>
            <a:ext cx="7086600" cy="610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000"/>
            <a:ext cx="9144000" cy="65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803" y="0"/>
            <a:ext cx="66463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08" y="0"/>
            <a:ext cx="72205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342900"/>
            <a:ext cx="72771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889000"/>
            <a:ext cx="86106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" y="0"/>
            <a:ext cx="70205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1504950"/>
            <a:ext cx="7188200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628650"/>
            <a:ext cx="86995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Структура </a:t>
            </a:r>
            <a:r>
              <a:rPr lang="ru-RU" sz="2800" dirty="0" err="1" smtClean="0"/>
              <a:t>эндоэдрального</a:t>
            </a:r>
            <a:r>
              <a:rPr lang="ru-RU" sz="2800" dirty="0" smtClean="0"/>
              <a:t> комплекса с одним атомом в центре углеродного кластера</a:t>
            </a:r>
            <a:endParaRPr lang="ru-RU" sz="2800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742281"/>
            <a:ext cx="4572000" cy="424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-1479"/>
            <a:ext cx="6000792" cy="554050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57224" y="5572140"/>
            <a:ext cx="7465530" cy="112599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Построение структурной модели </a:t>
            </a:r>
            <a:r>
              <a:rPr lang="ru-RU" dirty="0" err="1" smtClean="0"/>
              <a:t>нанотрубки</a:t>
            </a:r>
            <a:r>
              <a:rPr lang="ru-RU" dirty="0" smtClean="0"/>
              <a:t>: </a:t>
            </a:r>
            <a:r>
              <a:rPr lang="ru-RU" i="1" dirty="0" smtClean="0"/>
              <a:t>а</a:t>
            </a:r>
            <a:r>
              <a:rPr lang="ru-RU" dirty="0" smtClean="0"/>
              <a:t>) графитовый слой и лента (11.7), </a:t>
            </a:r>
            <a:r>
              <a:rPr lang="ru-RU" i="1" dirty="0" smtClean="0"/>
              <a:t>б</a:t>
            </a:r>
            <a:r>
              <a:rPr lang="ru-RU" dirty="0" smtClean="0"/>
              <a:t>) </a:t>
            </a:r>
            <a:r>
              <a:rPr lang="ru-RU" dirty="0" err="1" smtClean="0"/>
              <a:t>нанотрубка</a:t>
            </a:r>
            <a:r>
              <a:rPr lang="ru-RU" dirty="0" smtClean="0"/>
              <a:t> (11.7). Кроме индексов (</a:t>
            </a:r>
            <a:r>
              <a:rPr lang="en-US" dirty="0" smtClean="0"/>
              <a:t>n,</a:t>
            </a:r>
            <a:r>
              <a:rPr lang="ru-RU" dirty="0" smtClean="0"/>
              <a:t> </a:t>
            </a:r>
            <a:r>
              <a:rPr lang="en-US" dirty="0" smtClean="0"/>
              <a:t>m)</a:t>
            </a:r>
            <a:r>
              <a:rPr lang="ru-RU" dirty="0" smtClean="0"/>
              <a:t>, геометрию </a:t>
            </a:r>
            <a:r>
              <a:rPr lang="ru-RU" dirty="0" err="1" smtClean="0"/>
              <a:t>нанотрубки</a:t>
            </a:r>
            <a:r>
              <a:rPr lang="ru-RU" dirty="0" smtClean="0"/>
              <a:t> можно охарактеризовать длиной окружности цилиндра С и углом </a:t>
            </a:r>
            <a:r>
              <a:rPr lang="ru-RU" dirty="0" err="1" smtClean="0"/>
              <a:t>хиральности</a:t>
            </a:r>
            <a:r>
              <a:rPr lang="ru-RU" dirty="0" smtClean="0"/>
              <a:t> Ф. Если вектор С совпадает с вертикальной или наклонной «разреженной» линией шестиугольников, получаются </a:t>
            </a:r>
            <a:r>
              <a:rPr lang="ru-RU" dirty="0" err="1" smtClean="0"/>
              <a:t>нехиральные</a:t>
            </a:r>
            <a:r>
              <a:rPr lang="ru-RU" dirty="0" smtClean="0"/>
              <a:t> трубки (</a:t>
            </a:r>
            <a:r>
              <a:rPr lang="en-US" dirty="0" smtClean="0"/>
              <a:t>n, 0) </a:t>
            </a:r>
            <a:r>
              <a:rPr lang="ru-RU" dirty="0" smtClean="0"/>
              <a:t>и</a:t>
            </a:r>
            <a:r>
              <a:rPr lang="en-US" dirty="0" smtClean="0"/>
              <a:t> (n, n).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368094"/>
            <a:ext cx="7358114" cy="489831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28662" y="5355102"/>
            <a:ext cx="746553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000" dirty="0" smtClean="0"/>
              <a:t>Примеры </a:t>
            </a:r>
            <a:r>
              <a:rPr lang="ru-RU" sz="2000" dirty="0" err="1" smtClean="0"/>
              <a:t>нанотрубок</a:t>
            </a:r>
            <a:r>
              <a:rPr lang="ru-RU" sz="2000" dirty="0" smtClean="0"/>
              <a:t> типа зигзаг(</a:t>
            </a:r>
            <a:r>
              <a:rPr lang="ru-RU" sz="2000" i="1" dirty="0" smtClean="0"/>
              <a:t>а</a:t>
            </a:r>
            <a:r>
              <a:rPr lang="ru-RU" sz="2000" dirty="0" smtClean="0"/>
              <a:t>), кресло(</a:t>
            </a:r>
            <a:r>
              <a:rPr lang="ru-RU" sz="2000" i="1" dirty="0" smtClean="0"/>
              <a:t>б</a:t>
            </a:r>
            <a:r>
              <a:rPr lang="ru-RU" sz="2000" dirty="0" smtClean="0"/>
              <a:t>) и </a:t>
            </a:r>
            <a:r>
              <a:rPr lang="ru-RU" sz="2000" dirty="0" err="1" smtClean="0"/>
              <a:t>хиральной</a:t>
            </a:r>
            <a:r>
              <a:rPr lang="ru-RU" sz="2000" dirty="0" smtClean="0"/>
              <a:t> </a:t>
            </a:r>
            <a:r>
              <a:rPr lang="ru-RU" sz="2000" dirty="0" err="1" smtClean="0"/>
              <a:t>нанотруки</a:t>
            </a:r>
            <a:r>
              <a:rPr lang="ru-RU" sz="2000" dirty="0" smtClean="0"/>
              <a:t> (</a:t>
            </a:r>
            <a:r>
              <a:rPr lang="ru-RU" sz="2000" i="1" dirty="0" smtClean="0"/>
              <a:t>в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928662" y="5357826"/>
            <a:ext cx="7466012" cy="914400"/>
          </a:xfrm>
        </p:spPr>
        <p:txBody>
          <a:bodyPr anchor="ctr">
            <a:normAutofit fontScale="62500" lnSpcReduction="20000"/>
          </a:bodyPr>
          <a:lstStyle/>
          <a:p>
            <a:pPr marL="0">
              <a:buNone/>
            </a:pPr>
            <a:r>
              <a:rPr lang="ru-RU" dirty="0" smtClean="0"/>
              <a:t>Изображение </a:t>
            </a:r>
            <a:r>
              <a:rPr lang="ru-RU" dirty="0" err="1" smtClean="0"/>
              <a:t>нанотрубок</a:t>
            </a:r>
            <a:r>
              <a:rPr lang="ru-RU" dirty="0" smtClean="0"/>
              <a:t>, полученные </a:t>
            </a:r>
            <a:r>
              <a:rPr lang="ru-RU" dirty="0" err="1" smtClean="0"/>
              <a:t>Ииджимой</a:t>
            </a:r>
            <a:r>
              <a:rPr lang="ru-RU" dirty="0" smtClean="0"/>
              <a:t> с помощью электронной микроскопии, и модели их поперечного сечения. </a:t>
            </a:r>
            <a:r>
              <a:rPr lang="ru-RU" dirty="0" err="1" smtClean="0"/>
              <a:t>Нанотрубки</a:t>
            </a:r>
            <a:r>
              <a:rPr lang="ru-RU" dirty="0" smtClean="0"/>
              <a:t> из пяти (</a:t>
            </a:r>
            <a:r>
              <a:rPr lang="ru-RU" i="1" dirty="0" smtClean="0"/>
              <a:t>а</a:t>
            </a:r>
            <a:r>
              <a:rPr lang="ru-RU" dirty="0" smtClean="0"/>
              <a:t>), двух (</a:t>
            </a:r>
            <a:r>
              <a:rPr lang="ru-RU" i="1" dirty="0" smtClean="0"/>
              <a:t>б</a:t>
            </a:r>
            <a:r>
              <a:rPr lang="ru-RU" dirty="0" smtClean="0"/>
              <a:t>) и семи (</a:t>
            </a:r>
            <a:r>
              <a:rPr lang="ru-RU" i="1" dirty="0" smtClean="0"/>
              <a:t>в</a:t>
            </a:r>
            <a:r>
              <a:rPr lang="ru-RU" dirty="0" smtClean="0"/>
              <a:t>) графитовых слоёв.</a:t>
            </a:r>
            <a:endParaRPr lang="ru-RU" dirty="0"/>
          </a:p>
        </p:txBody>
      </p:sp>
      <p:pic>
        <p:nvPicPr>
          <p:cNvPr id="9" name="Содержимое 8" descr="7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43108" y="428604"/>
            <a:ext cx="465613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43108" y="500042"/>
            <a:ext cx="5080000" cy="42291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1000100" y="4786322"/>
            <a:ext cx="7466012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Структурная модель и изображение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нанотрубки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Gd@C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@SWNT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полученное с помощью электронной микроскопии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76796" y="465362"/>
            <a:ext cx="7024228" cy="56782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227</Words>
  <Application>Microsoft Office PowerPoint</Application>
  <PresentationFormat>Экран (4:3)</PresentationFormat>
  <Paragraphs>14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Структура кристаллической решётки алмаза</vt:lpstr>
      <vt:lpstr>Структура кристаллической решётки графита</vt:lpstr>
      <vt:lpstr>Структура эндоэдрального комплекса с одним атомом в центре углеродного кластера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Yuri Kruglyak</dc:creator>
  <cp:lastModifiedBy>Yuri Kruglyak</cp:lastModifiedBy>
  <cp:revision>45</cp:revision>
  <dcterms:created xsi:type="dcterms:W3CDTF">2008-05-18T21:03:48Z</dcterms:created>
  <dcterms:modified xsi:type="dcterms:W3CDTF">2008-05-19T09:07:00Z</dcterms:modified>
</cp:coreProperties>
</file>