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92"/>
  </p:notesMasterIdLst>
  <p:handoutMasterIdLst>
    <p:handoutMasterId r:id="rId93"/>
  </p:handoutMasterIdLst>
  <p:sldIdLst>
    <p:sldId id="296" r:id="rId2"/>
    <p:sldId id="489" r:id="rId3"/>
    <p:sldId id="490" r:id="rId4"/>
    <p:sldId id="345" r:id="rId5"/>
    <p:sldId id="427" r:id="rId6"/>
    <p:sldId id="428" r:id="rId7"/>
    <p:sldId id="429" r:id="rId8"/>
    <p:sldId id="430" r:id="rId9"/>
    <p:sldId id="323" r:id="rId10"/>
    <p:sldId id="335" r:id="rId11"/>
    <p:sldId id="324" r:id="rId12"/>
    <p:sldId id="325" r:id="rId13"/>
    <p:sldId id="385" r:id="rId14"/>
    <p:sldId id="383" r:id="rId15"/>
    <p:sldId id="386" r:id="rId16"/>
    <p:sldId id="387" r:id="rId17"/>
    <p:sldId id="396" r:id="rId18"/>
    <p:sldId id="336" r:id="rId19"/>
    <p:sldId id="329" r:id="rId20"/>
    <p:sldId id="439" r:id="rId21"/>
    <p:sldId id="440" r:id="rId22"/>
    <p:sldId id="441" r:id="rId23"/>
    <p:sldId id="442" r:id="rId24"/>
    <p:sldId id="444" r:id="rId25"/>
    <p:sldId id="343" r:id="rId26"/>
    <p:sldId id="331" r:id="rId27"/>
    <p:sldId id="446" r:id="rId28"/>
    <p:sldId id="448" r:id="rId29"/>
    <p:sldId id="476" r:id="rId30"/>
    <p:sldId id="350" r:id="rId31"/>
    <p:sldId id="465" r:id="rId32"/>
    <p:sldId id="357" r:id="rId33"/>
    <p:sldId id="469" r:id="rId34"/>
    <p:sldId id="516" r:id="rId35"/>
    <p:sldId id="517" r:id="rId36"/>
    <p:sldId id="541" r:id="rId37"/>
    <p:sldId id="542" r:id="rId38"/>
    <p:sldId id="543" r:id="rId39"/>
    <p:sldId id="378" r:id="rId40"/>
    <p:sldId id="456" r:id="rId41"/>
    <p:sldId id="478" r:id="rId42"/>
    <p:sldId id="500" r:id="rId43"/>
    <p:sldId id="479" r:id="rId44"/>
    <p:sldId id="409" r:id="rId45"/>
    <p:sldId id="518" r:id="rId46"/>
    <p:sldId id="519" r:id="rId47"/>
    <p:sldId id="520" r:id="rId48"/>
    <p:sldId id="526" r:id="rId49"/>
    <p:sldId id="524" r:id="rId50"/>
    <p:sldId id="527" r:id="rId51"/>
    <p:sldId id="528" r:id="rId52"/>
    <p:sldId id="525" r:id="rId53"/>
    <p:sldId id="529" r:id="rId54"/>
    <p:sldId id="530" r:id="rId55"/>
    <p:sldId id="531" r:id="rId56"/>
    <p:sldId id="532" r:id="rId57"/>
    <p:sldId id="535" r:id="rId58"/>
    <p:sldId id="521" r:id="rId59"/>
    <p:sldId id="522" r:id="rId60"/>
    <p:sldId id="536" r:id="rId61"/>
    <p:sldId id="546" r:id="rId62"/>
    <p:sldId id="547" r:id="rId63"/>
    <p:sldId id="537" r:id="rId64"/>
    <p:sldId id="538" r:id="rId65"/>
    <p:sldId id="539" r:id="rId66"/>
    <p:sldId id="540" r:id="rId67"/>
    <p:sldId id="380" r:id="rId68"/>
    <p:sldId id="488" r:id="rId69"/>
    <p:sldId id="494" r:id="rId70"/>
    <p:sldId id="493" r:id="rId71"/>
    <p:sldId id="491" r:id="rId72"/>
    <p:sldId id="502" r:id="rId73"/>
    <p:sldId id="523" r:id="rId74"/>
    <p:sldId id="544" r:id="rId75"/>
    <p:sldId id="545" r:id="rId76"/>
    <p:sldId id="397" r:id="rId77"/>
    <p:sldId id="398" r:id="rId78"/>
    <p:sldId id="421" r:id="rId79"/>
    <p:sldId id="486" r:id="rId80"/>
    <p:sldId id="485" r:id="rId81"/>
    <p:sldId id="484" r:id="rId82"/>
    <p:sldId id="504" r:id="rId83"/>
    <p:sldId id="503" r:id="rId84"/>
    <p:sldId id="505" r:id="rId85"/>
    <p:sldId id="506" r:id="rId86"/>
    <p:sldId id="507" r:id="rId87"/>
    <p:sldId id="508" r:id="rId88"/>
    <p:sldId id="510" r:id="rId89"/>
    <p:sldId id="509" r:id="rId90"/>
    <p:sldId id="326" r:id="rId9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0C0C0"/>
    <a:srgbClr val="324664"/>
    <a:srgbClr val="415F8A"/>
    <a:srgbClr val="5781B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8" autoAdjust="0"/>
    <p:restoredTop sz="94554" autoAdjust="0"/>
  </p:normalViewPr>
  <p:slideViewPr>
    <p:cSldViewPr showGuides="1"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88FB5-B80F-4BF7-8291-C37484CCEF82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DD35E-B471-4113-988D-B8D9BD215B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7856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30D3D4-63A4-BB44-93E5-BC26E1E49C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17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="" xmlns:p14="http://schemas.microsoft.com/office/powerpoint/2010/main" val="181019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43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648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5003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nsf4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background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ncnnew_nanohub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ncnnew_nanohub_whit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68076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295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2" name="Picture 20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ncnnew_nanohu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ncnnew_nanohub_whit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3" r:id="rId5"/>
    <p:sldLayoutId id="214748371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0" fontAlgn="base" hangingPunct="0">
        <a:spcBef>
          <a:spcPct val="20000"/>
        </a:spcBef>
        <a:spcAft>
          <a:spcPct val="0"/>
        </a:spcAft>
        <a:buFont typeface="Wingdings 3" charset="0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fontAlgn="base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hysicsforme.wordpress.com/2012/01/07/ohms-law-survives-to-the-atomic-scal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ntel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urdue.academia.edu/GerhardKlimeck/Papers/1238240/Quantum_and_semi-classical_transport_in_NEMO_1-D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thisquantumworld.com/wp/the-technique-of-quantum-mechanics/the-hydrogen-atom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gekcogrp/software-projects/nemo1D/" TargetMode="External"/><Relationship Id="rId2" Type="http://schemas.openxmlformats.org/officeDocument/2006/relationships/hyperlink" Target="https://nanohub.org/tools/nanoMO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nohub.org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" TargetMode="External"/><Relationship Id="rId7" Type="http://schemas.openxmlformats.org/officeDocument/2006/relationships/hyperlink" Target="https://nanohub.org/tools/nanoMOS" TargetMode="External"/><Relationship Id="rId2" Type="http://schemas.openxmlformats.org/officeDocument/2006/relationships/hyperlink" Target="http://physicsforme.wordpress.com/2012/01/07/ohms-law-survives-to-the-atomic-scal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gineering.purdue.edu/gekcogrp/software-projects/nemo1D/" TargetMode="External"/><Relationship Id="rId5" Type="http://schemas.openxmlformats.org/officeDocument/2006/relationships/hyperlink" Target="http://thisquantumworld.com/wp/the-technique-of-quantum-mechanics/the-hydrogen-atom/" TargetMode="External"/><Relationship Id="rId4" Type="http://schemas.openxmlformats.org/officeDocument/2006/relationships/hyperlink" Target="http://purdue.academia.edu/GerhardKlimeck/Papers/1238240/Quantum_and_semi-classical_transport_in_NEMO_1-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rPr>
              <a:t>Tutorial3: NEMO5 Models</a:t>
            </a:r>
            <a:endParaRPr lang="en-US" sz="3600" dirty="0">
              <a:solidFill>
                <a:schemeClr val="tx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0" y="3200400"/>
            <a:ext cx="5791200" cy="2438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Jean Michel D.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Sellier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</a:p>
          <a:p>
            <a:pPr marL="0" indent="0" algn="ctr">
              <a:buFontTx/>
              <a:buNone/>
            </a:pP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Tillmann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 Kubis, Michael </a:t>
            </a:r>
            <a:r>
              <a:rPr lang="en-US" sz="2000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Povolotskyi</a:t>
            </a: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0" indent="0" algn="ctr">
              <a:buFontTx/>
              <a:buNone/>
            </a:pPr>
            <a:r>
              <a:rPr lang="en-US" sz="2000" b="1" dirty="0" smtClean="0">
                <a:latin typeface="Helvetica" charset="0"/>
                <a:ea typeface="ＭＳ Ｐゴシック" charset="0"/>
                <a:cs typeface="ＭＳ Ｐゴシック" charset="0"/>
              </a:rPr>
              <a:t>Jim Fonseca, Gerhard Klimeck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Network for Computational Nanotechnology (NCN)</a:t>
            </a:r>
          </a:p>
          <a:p>
            <a:pPr marL="0" indent="0" algn="ctr">
              <a:buFontTx/>
              <a:buNone/>
            </a:pPr>
            <a:r>
              <a:rPr lang="en-US" sz="1800" dirty="0">
                <a:latin typeface="Helvetica" charset="0"/>
                <a:ea typeface="ＭＳ Ｐゴシック" charset="0"/>
                <a:cs typeface="ＭＳ Ｐゴシック" charset="0"/>
              </a:rPr>
              <a:t>Electrical and Computer Engineering</a:t>
            </a:r>
          </a:p>
          <a:p>
            <a:pPr marL="0" indent="0" algn="ctr">
              <a:buFontTx/>
              <a:buNone/>
            </a:pPr>
            <a:endParaRPr lang="en-US" sz="18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Why an Atomistic approach?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atomistic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miniaturization of devices has reached the point where the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number of atoms is countable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Simulation and STM image of a Silicon wire, only 1 atom tall, 4 atoms wide!!</a:t>
            </a:r>
          </a:p>
          <a:p>
            <a:pPr>
              <a:buNone/>
            </a:pPr>
            <a:r>
              <a:rPr lang="en-US" sz="900" dirty="0" smtClean="0"/>
              <a:t>[1] B. Weber, et al. “Ohm’s Law Survives to the Atomic Scale”, Science 6 January 2012, Vol. 335 no. 6064 pp. 64-67 DOI: 10.1126/science.1214319</a:t>
            </a:r>
          </a:p>
          <a:p>
            <a:pPr>
              <a:buNone/>
            </a:pPr>
            <a:r>
              <a:rPr lang="en-US" sz="900" dirty="0" smtClean="0"/>
              <a:t>[2] </a:t>
            </a:r>
            <a:r>
              <a:rPr lang="en-US" sz="900" dirty="0" smtClean="0">
                <a:hlinkClick r:id="rId2"/>
              </a:rPr>
              <a:t>http://physicsforme.wordpress.com/2012/01/07/ohms-law-survives-to-the-atomic-scale/</a:t>
            </a:r>
            <a:endParaRPr lang="en-US" sz="900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klimeck-phospho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4185592" cy="2514600"/>
          </a:xfrm>
          <a:prstGeom prst="rect">
            <a:avLst/>
          </a:prstGeom>
        </p:spPr>
      </p:pic>
      <p:pic>
        <p:nvPicPr>
          <p:cNvPr id="5" name="Picture 4" descr="tiny-wi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1371600"/>
            <a:ext cx="2946796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 atomistic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miniaturization of devices has reached the point where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geometries are in 3 dimensions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900" dirty="0" smtClean="0"/>
              <a:t>[3] </a:t>
            </a:r>
            <a:r>
              <a:rPr lang="en-US" sz="900" dirty="0" smtClean="0">
                <a:hlinkClick r:id="rId2"/>
              </a:rPr>
              <a:t>www.intel.com</a:t>
            </a:r>
            <a:endParaRPr lang="en-US" sz="900" dirty="0" smtClean="0"/>
          </a:p>
        </p:txBody>
      </p:sp>
      <p:pic>
        <p:nvPicPr>
          <p:cNvPr id="5" name="Picture 4" descr="Intel-22nm_Transis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46745"/>
            <a:ext cx="6630520" cy="392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and Multi-Physics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Multi-Scale approach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and Multi-Physics approaches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modern devices can be considered as constituted of a fully quantum active (small) area and a fully semi-classical (big) area.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sz="900" dirty="0" smtClean="0"/>
              <a:t>[10] </a:t>
            </a:r>
            <a:r>
              <a:rPr lang="en-US" sz="900" dirty="0" smtClean="0">
                <a:hlinkClick r:id="rId2"/>
              </a:rPr>
              <a:t>http://purdue.academia.edu/GerhardKlimeck/Papers/1238240/Quantum_and_semi-classical_transport_in_NEMO_1-D</a:t>
            </a:r>
            <a:endParaRPr lang="en-US" sz="9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RT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81400"/>
            <a:ext cx="8108293" cy="16241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8600" y="1524000"/>
            <a:ext cx="8686800" cy="160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Many modern devices can be considered as constituted of a fully quantum active (small) area and a fully semi-classical (big) area.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and Multi-Physics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Multi-Physics approach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and Multi-Physics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Several modern device need a multi-physics approach.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sz="900" dirty="0" smtClean="0"/>
              <a:t>[13] M. </a:t>
            </a:r>
            <a:r>
              <a:rPr lang="en-US" sz="900" dirty="0" err="1" smtClean="0"/>
              <a:t>Usman</a:t>
            </a:r>
            <a:r>
              <a:rPr lang="en-US" sz="900" dirty="0" smtClean="0"/>
              <a:t> et al., “Moving Toward </a:t>
            </a:r>
            <a:r>
              <a:rPr lang="en-US" sz="900" dirty="0" err="1" smtClean="0"/>
              <a:t>Nano</a:t>
            </a:r>
            <a:r>
              <a:rPr lang="en-US" sz="900" dirty="0" smtClean="0"/>
              <a:t>-TCAD Through Multimillion-Atom Quantum-Dot Simulations Matching Experimental Data”, IEEE Transactions on Nanotechnology, Vol. 8, No. 3, May 2009.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usman_Q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5562600" cy="4433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and Multi-Physics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Long range calculations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experienced by an </a:t>
            </a:r>
            <a:r>
              <a:rPr lang="en-US" dirty="0" err="1" smtClean="0"/>
              <a:t>InAs</a:t>
            </a:r>
            <a:r>
              <a:rPr lang="en-US" dirty="0" smtClean="0"/>
              <a:t> dot inside a </a:t>
            </a:r>
            <a:r>
              <a:rPr lang="en-US" dirty="0" err="1" smtClean="0"/>
              <a:t>GaAs</a:t>
            </a:r>
            <a:r>
              <a:rPr lang="en-US" dirty="0" smtClean="0"/>
              <a:t> structure.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Short range calculations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Wavefunctions</a:t>
            </a:r>
            <a:r>
              <a:rPr lang="en-US" dirty="0" smtClean="0"/>
              <a:t> inside a </a:t>
            </a:r>
            <a:r>
              <a:rPr lang="en-US" dirty="0" err="1" smtClean="0"/>
              <a:t>InAs</a:t>
            </a:r>
            <a:r>
              <a:rPr lang="en-US" dirty="0" smtClean="0"/>
              <a:t> dot or in a small area surrounding the </a:t>
            </a:r>
            <a:r>
              <a:rPr lang="en-US" dirty="0" err="1" smtClean="0"/>
              <a:t>InAs</a:t>
            </a:r>
            <a:r>
              <a:rPr lang="en-US" dirty="0" smtClean="0"/>
              <a:t> dot.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8686800" cy="3733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 experienced by an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InAs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dot inside a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GaAs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structure.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Wavefunctions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inside a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InAs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dot or in a small area surrounding the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InAs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dot.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What are the models implemented in NEMO5?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Note: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NEMO5 can be seen as a general framework so it can virtually contain any number of model (solver).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real question to ask is: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the model implemented so far..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19200"/>
            <a:ext cx="8839200" cy="396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	Note: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NEMO5 can be seen as a general framework so it can virtually contain any number of model (solver).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real question to ask is:</a:t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the model implemented so far..</a:t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A short introduction…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</a:p>
        </p:txBody>
      </p:sp>
      <p:sp>
        <p:nvSpPr>
          <p:cNvPr id="6" name="Oval 5"/>
          <p:cNvSpPr/>
          <p:nvPr/>
        </p:nvSpPr>
        <p:spPr>
          <a:xfrm>
            <a:off x="533400" y="2286000"/>
            <a:ext cx="609600" cy="609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GaAs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3048000"/>
            <a:ext cx="609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/>
              <a:t>Ge</a:t>
            </a:r>
            <a:endParaRPr lang="en-US" sz="1200" dirty="0"/>
          </a:p>
        </p:txBody>
      </p:sp>
      <p:sp>
        <p:nvSpPr>
          <p:cNvPr id="8" name="Oval 7"/>
          <p:cNvSpPr/>
          <p:nvPr/>
        </p:nvSpPr>
        <p:spPr>
          <a:xfrm>
            <a:off x="7620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/>
              <a:t>Si</a:t>
            </a:r>
          </a:p>
        </p:txBody>
      </p:sp>
      <p:sp>
        <p:nvSpPr>
          <p:cNvPr id="9" name="Oval 8"/>
          <p:cNvSpPr/>
          <p:nvPr/>
        </p:nvSpPr>
        <p:spPr>
          <a:xfrm>
            <a:off x="1219200" y="2438400"/>
            <a:ext cx="609600" cy="6096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>
                <a:solidFill>
                  <a:schemeClr val="tx1"/>
                </a:solidFill>
              </a:rPr>
              <a:t>InP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05000" y="236220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/>
              <a:t>AlSb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1447800" y="1752600"/>
            <a:ext cx="609600" cy="609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200" dirty="0" err="1"/>
              <a:t>InAs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762000" y="3886200"/>
            <a:ext cx="1524000" cy="685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Lucida Console" pitchFamily="49" charset="0"/>
              </a:rPr>
              <a:t>Materials </a:t>
            </a:r>
            <a:endParaRPr lang="en-US" dirty="0">
              <a:solidFill>
                <a:schemeClr val="tx1"/>
              </a:solidFill>
              <a:latin typeface="Lucida Console" pitchFamily="49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definition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705600" y="1828800"/>
          <a:ext cx="2057400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b="1" dirty="0" smtClean="0"/>
                        <a:t>1. Strain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2. </a:t>
                      </a:r>
                      <a:r>
                        <a:rPr lang="en-US" b="1" dirty="0" err="1" smtClean="0"/>
                        <a:t>Schroedinger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 Poisson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 NEGF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858000" y="3886200"/>
            <a:ext cx="1828800" cy="685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Lucida Console" pitchFamily="49" charset="0"/>
              </a:rPr>
              <a:t>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048000" y="1684338"/>
            <a:ext cx="1139825" cy="1493837"/>
          </a:xfrm>
          <a:custGeom>
            <a:avLst/>
            <a:gdLst>
              <a:gd name="connsiteX0" fmla="*/ 452284 w 1140542"/>
              <a:gd name="connsiteY0" fmla="*/ 0 h 1494503"/>
              <a:gd name="connsiteX1" fmla="*/ 0 w 1140542"/>
              <a:gd name="connsiteY1" fmla="*/ 530942 h 1494503"/>
              <a:gd name="connsiteX2" fmla="*/ 550606 w 1140542"/>
              <a:gd name="connsiteY2" fmla="*/ 1494503 h 1494503"/>
              <a:gd name="connsiteX3" fmla="*/ 1140542 w 1140542"/>
              <a:gd name="connsiteY3" fmla="*/ 776748 h 1494503"/>
              <a:gd name="connsiteX4" fmla="*/ 1032387 w 1140542"/>
              <a:gd name="connsiteY4" fmla="*/ 19664 h 1494503"/>
              <a:gd name="connsiteX5" fmla="*/ 452284 w 1140542"/>
              <a:gd name="connsiteY5" fmla="*/ 0 h 1494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0542" h="1494503">
                <a:moveTo>
                  <a:pt x="452284" y="0"/>
                </a:moveTo>
                <a:lnTo>
                  <a:pt x="0" y="530942"/>
                </a:lnTo>
                <a:lnTo>
                  <a:pt x="550606" y="1494503"/>
                </a:lnTo>
                <a:lnTo>
                  <a:pt x="1140542" y="776748"/>
                </a:lnTo>
                <a:lnTo>
                  <a:pt x="1032387" y="19664"/>
                </a:lnTo>
                <a:lnTo>
                  <a:pt x="452284" y="0"/>
                </a:ln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D1</a:t>
            </a:r>
          </a:p>
        </p:txBody>
      </p:sp>
      <p:sp>
        <p:nvSpPr>
          <p:cNvPr id="17" name="Freeform 16"/>
          <p:cNvSpPr/>
          <p:nvPr/>
        </p:nvSpPr>
        <p:spPr>
          <a:xfrm>
            <a:off x="4060825" y="2674938"/>
            <a:ext cx="1120775" cy="982662"/>
          </a:xfrm>
          <a:custGeom>
            <a:avLst/>
            <a:gdLst>
              <a:gd name="connsiteX0" fmla="*/ 570271 w 1120877"/>
              <a:gd name="connsiteY0" fmla="*/ 0 h 983226"/>
              <a:gd name="connsiteX1" fmla="*/ 1120877 w 1120877"/>
              <a:gd name="connsiteY1" fmla="*/ 983226 h 983226"/>
              <a:gd name="connsiteX2" fmla="*/ 0 w 1120877"/>
              <a:gd name="connsiteY2" fmla="*/ 442452 h 983226"/>
              <a:gd name="connsiteX3" fmla="*/ 570271 w 1120877"/>
              <a:gd name="connsiteY3" fmla="*/ 0 h 98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0877" h="983226">
                <a:moveTo>
                  <a:pt x="570271" y="0"/>
                </a:moveTo>
                <a:lnTo>
                  <a:pt x="1120877" y="983226"/>
                </a:lnTo>
                <a:lnTo>
                  <a:pt x="0" y="442452"/>
                </a:lnTo>
                <a:lnTo>
                  <a:pt x="570271" y="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D3</a:t>
            </a: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4419600" y="1760538"/>
            <a:ext cx="1524000" cy="1063625"/>
            <a:chOff x="1828800" y="1981200"/>
            <a:chExt cx="2209800" cy="1444752"/>
          </a:xfrm>
        </p:grpSpPr>
        <p:sp>
          <p:nvSpPr>
            <p:cNvPr id="21" name="Oval 20"/>
            <p:cNvSpPr/>
            <p:nvPr/>
          </p:nvSpPr>
          <p:spPr>
            <a:xfrm>
              <a:off x="1980724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132647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86874" y="2742390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798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93022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742645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894569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048794" y="2742390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200717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352641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504565" y="2746702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656489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810715" y="2742390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962639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28800" y="274239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056686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210911" y="2895491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362835" y="2895491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514759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671286" y="2895491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818606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72833" y="2895491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124756" y="2895491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76680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428604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580528" y="2899804"/>
              <a:ext cx="73660" cy="7115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734752" y="2895491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886676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904763" y="28954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289175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441099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593022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747249" y="3048591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901474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051096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203020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354944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509169" y="3048591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661092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813016" y="3050748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964940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137251" y="3048591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2517061" y="319953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671286" y="319953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823210" y="319953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975134" y="319953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131661" y="319953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278981" y="319953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433208" y="319953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585131" y="319953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737055" y="319953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88979" y="319953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365138" y="319953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747249" y="3352636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899173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051096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3203020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3359548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509169" y="3352636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661092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813016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964940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593022" y="3352636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6686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2210911" y="259144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362835" y="259144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514759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2671286" y="259144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818606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972833" y="259144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124756" y="259144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276680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428604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580528" y="2593602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734752" y="259144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886676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1904763" y="25914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132647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2286874" y="243834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2438798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2590721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2747249" y="243834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2894569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048794" y="2438345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3200717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352641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504565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3656489" y="2442658"/>
              <a:ext cx="73660" cy="7115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810715" y="2438345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962639" y="2438345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62835" y="2285244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514759" y="2285244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2666682" y="2285244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2823210" y="2285244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2972833" y="2285244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124756" y="2285244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3276680" y="2285244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3428604" y="2285244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3580528" y="2285244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3734752" y="2289557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3886676" y="2285244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438798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2590721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2742645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2899173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048794" y="2134300"/>
              <a:ext cx="71359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200717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352641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3504565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656489" y="21343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810715" y="2136457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2666682" y="19812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2818606" y="19812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2975134" y="19812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3124756" y="1981200"/>
              <a:ext cx="71357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3276680" y="19812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3428604" y="1981200"/>
              <a:ext cx="73660" cy="7331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ko-KR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42" name="Rectangle 141"/>
          <p:cNvSpPr/>
          <p:nvPr/>
        </p:nvSpPr>
        <p:spPr>
          <a:xfrm>
            <a:off x="3810000" y="3886200"/>
            <a:ext cx="1828800" cy="685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Lucida Console" pitchFamily="49" charset="0"/>
              </a:rPr>
              <a:t>Domain </a:t>
            </a:r>
            <a:r>
              <a:rPr lang="en-US" dirty="0" smtClean="0">
                <a:solidFill>
                  <a:schemeClr val="tx1"/>
                </a:solidFill>
              </a:rPr>
              <a:t>definition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5029200" y="2141538"/>
            <a:ext cx="5334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D2</a:t>
            </a:r>
          </a:p>
        </p:txBody>
      </p:sp>
      <p:cxnSp>
        <p:nvCxnSpPr>
          <p:cNvPr id="148" name="Elbow Connector 147"/>
          <p:cNvCxnSpPr>
            <a:stCxn id="142" idx="2"/>
            <a:endCxn id="15" idx="2"/>
          </p:cNvCxnSpPr>
          <p:nvPr/>
        </p:nvCxnSpPr>
        <p:spPr>
          <a:xfrm rot="16200000" flipH="1">
            <a:off x="6248400" y="3048001"/>
            <a:ext cx="3175" cy="30480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4419600" y="5029200"/>
            <a:ext cx="3352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Domains go to solvers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1" name="Elbow Connector 150"/>
          <p:cNvCxnSpPr>
            <a:stCxn id="12" idx="2"/>
            <a:endCxn id="142" idx="1"/>
          </p:cNvCxnSpPr>
          <p:nvPr/>
        </p:nvCxnSpPr>
        <p:spPr>
          <a:xfrm rot="5400000" flipH="1" flipV="1">
            <a:off x="2495550" y="3257550"/>
            <a:ext cx="342900" cy="2286000"/>
          </a:xfrm>
          <a:prstGeom prst="bentConnector4">
            <a:avLst>
              <a:gd name="adj1" fmla="val -66667"/>
              <a:gd name="adj2" fmla="val 6666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838200" y="4800600"/>
            <a:ext cx="3352800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Domains consist of regions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Every region has a material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5486400" y="5715000"/>
            <a:ext cx="1905000" cy="685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Solvers interaction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55" idx="3"/>
            <a:endCxn id="15" idx="2"/>
          </p:cNvCxnSpPr>
          <p:nvPr/>
        </p:nvCxnSpPr>
        <p:spPr>
          <a:xfrm flipV="1">
            <a:off x="7391400" y="4572000"/>
            <a:ext cx="381000" cy="1485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4419600" y="6477000"/>
            <a:ext cx="3810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Definition of solver input/output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models/methods so far implemented in NEMO5 are divided in categories: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models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Tight Binding method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502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models/methods so far implemented in NEMO5 are divided in categories: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models/methods so far implemented in NEMO5 are divided in categories: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models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Tight Binding method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502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models/methods so far implemented in NEMO5 are divided in categories: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 models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models/methods so far implemented in NEMO5 are divided in categories: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models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Tight Binding method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502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models/methods so far implemented in NEMO5 are divided in categories: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 models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Phonons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models/methods so far implemented in NEMO5 are divided in categories: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models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Tight Binding method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502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models/methods so far implemented in NEMO5 are divided in categories: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 models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Phonons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Electronic Structure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models/methods so far implemented in NEMO5 are divided in categories: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Strain models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Tight Binding method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Electronic Structure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Transport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5029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models/methods so far implemented in NEMO5 are divided in categories: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Strain models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Phonons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Electronic Structure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models implemented in NEMO5?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Strain Models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Models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8839200" cy="358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strain?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crystal experiences strain when it undergoes some stress which raises its internal energy in comparison to its strain-free reference compound.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Models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295400"/>
            <a:ext cx="8839200" cy="3581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strain?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 crystal experiences strain when it undergoes some stress which raises its internal energy in comparison to its strain-free reference compound.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When does a crystal experience it?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Nanostructures composed of materials with different lattice constants always exhibit strain.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5530850" y="6192838"/>
            <a:ext cx="3613150" cy="665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304800" y="838200"/>
            <a:ext cx="8574088" cy="5207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Stranski-Krastanow</a:t>
            </a:r>
            <a:r>
              <a:rPr lang="en-US" dirty="0" smtClean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Growth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6477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1371600"/>
            <a:ext cx="845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Self-Assembly Process </a:t>
            </a:r>
            <a:r>
              <a:rPr lang="en-US" sz="2000" b="1">
                <a:solidFill>
                  <a:srgbClr val="000000"/>
                </a:solidFill>
                <a:cs typeface="Times New Roman" charset="0"/>
                <a:sym typeface="Wingdings" charset="0"/>
              </a:rPr>
              <a:t> </a:t>
            </a:r>
            <a:r>
              <a:rPr lang="en-US" sz="2000" b="1">
                <a:solidFill>
                  <a:srgbClr val="000000"/>
                </a:solidFill>
                <a:cs typeface="Times New Roman" charset="0"/>
              </a:rPr>
              <a:t>InAs deposition on GaAs substrate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81000" y="2209800"/>
            <a:ext cx="2286000" cy="609600"/>
            <a:chOff x="1524000" y="2895600"/>
            <a:chExt cx="2286000" cy="609600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1524000" y="2895600"/>
              <a:ext cx="685800" cy="609600"/>
              <a:chOff x="1524000" y="2895600"/>
              <a:chExt cx="685800" cy="609600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2057400" y="2895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524000" y="3352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10" name="Straight Connector 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7694" y="2704307"/>
                <a:ext cx="1587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106" y="3163094"/>
                <a:ext cx="1588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14" name="Straight Connector 13"/>
              <p:cNvCxnSpPr>
                <a:cxnSpLocks noChangeShapeType="1"/>
              </p:cNvCxnSpPr>
              <p:nvPr/>
            </p:nvCxnSpPr>
            <p:spPr bwMode="auto">
              <a:xfrm rot="5400000">
                <a:off x="1905794" y="3201194"/>
                <a:ext cx="457200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15" name="Straight Connector 14"/>
              <p:cNvCxnSpPr>
                <a:cxnSpLocks noChangeShapeType="1"/>
              </p:cNvCxnSpPr>
              <p:nvPr/>
            </p:nvCxnSpPr>
            <p:spPr bwMode="auto">
              <a:xfrm rot="5400000">
                <a:off x="1372394" y="3199606"/>
                <a:ext cx="457200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2057400" y="2895600"/>
              <a:ext cx="685800" cy="609600"/>
              <a:chOff x="1524000" y="2895600"/>
              <a:chExt cx="685800" cy="609600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057400" y="2895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524000" y="3352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22" name="Straight Connector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7694" y="2704307"/>
                <a:ext cx="1587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3" name="Straight Connector 2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106" y="3163094"/>
                <a:ext cx="1588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4" name="Straight Connector 23"/>
              <p:cNvCxnSpPr>
                <a:cxnSpLocks noChangeShapeType="1"/>
              </p:cNvCxnSpPr>
              <p:nvPr/>
            </p:nvCxnSpPr>
            <p:spPr bwMode="auto">
              <a:xfrm rot="5400000">
                <a:off x="1905794" y="3201194"/>
                <a:ext cx="457200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5" name="Straight Connector 24"/>
              <p:cNvCxnSpPr>
                <a:cxnSpLocks noChangeShapeType="1"/>
              </p:cNvCxnSpPr>
              <p:nvPr/>
            </p:nvCxnSpPr>
            <p:spPr bwMode="auto">
              <a:xfrm rot="5400000">
                <a:off x="1372394" y="3199606"/>
                <a:ext cx="457200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13" name="Group 25"/>
            <p:cNvGrpSpPr>
              <a:grpSpLocks/>
            </p:cNvGrpSpPr>
            <p:nvPr/>
          </p:nvGrpSpPr>
          <p:grpSpPr bwMode="auto">
            <a:xfrm>
              <a:off x="2590800" y="2895600"/>
              <a:ext cx="685800" cy="609600"/>
              <a:chOff x="1524000" y="2895600"/>
              <a:chExt cx="685800" cy="609600"/>
            </a:xfrm>
          </p:grpSpPr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2057400" y="28956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524000" y="3352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152400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31" name="Straight Connector 3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7694" y="2704307"/>
                <a:ext cx="1587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32" name="Straight Connector 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106" y="3163094"/>
                <a:ext cx="1588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rot="5400000">
                <a:off x="1905794" y="3201194"/>
                <a:ext cx="457200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 rot="5400000">
                <a:off x="1372394" y="3199606"/>
                <a:ext cx="457200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16" name="Group 34"/>
            <p:cNvGrpSpPr>
              <a:grpSpLocks/>
            </p:cNvGrpSpPr>
            <p:nvPr/>
          </p:nvGrpSpPr>
          <p:grpSpPr bwMode="auto">
            <a:xfrm>
              <a:off x="3124200" y="2895600"/>
              <a:ext cx="685800" cy="609600"/>
              <a:chOff x="1524000" y="2895600"/>
              <a:chExt cx="685800" cy="609600"/>
            </a:xfrm>
          </p:grpSpPr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2057400" y="28956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1524000" y="3352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2057400" y="3352800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7694" y="2704307"/>
                <a:ext cx="1587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106" y="3163094"/>
                <a:ext cx="1588" cy="53340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1905794" y="3201194"/>
                <a:ext cx="457200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43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1372394" y="3199606"/>
                <a:ext cx="457200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</p:grpSp>
      <p:grpSp>
        <p:nvGrpSpPr>
          <p:cNvPr id="17" name="Group 44"/>
          <p:cNvGrpSpPr>
            <a:grpSpLocks/>
          </p:cNvGrpSpPr>
          <p:nvPr/>
        </p:nvGrpSpPr>
        <p:grpSpPr bwMode="auto">
          <a:xfrm>
            <a:off x="533400" y="2971800"/>
            <a:ext cx="1828800" cy="457200"/>
            <a:chOff x="1524000" y="2895600"/>
            <a:chExt cx="2286000" cy="609600"/>
          </a:xfrm>
        </p:grpSpPr>
        <p:grpSp>
          <p:nvGrpSpPr>
            <p:cNvPr id="26" name="Group 15"/>
            <p:cNvGrpSpPr>
              <a:grpSpLocks/>
            </p:cNvGrpSpPr>
            <p:nvPr/>
          </p:nvGrpSpPr>
          <p:grpSpPr bwMode="auto">
            <a:xfrm>
              <a:off x="1524000" y="2895600"/>
              <a:ext cx="685800" cy="609600"/>
              <a:chOff x="1524000" y="2895600"/>
              <a:chExt cx="685800" cy="609600"/>
            </a:xfrm>
          </p:grpSpPr>
          <p:sp>
            <p:nvSpPr>
              <p:cNvPr id="74" name="Oval 4"/>
              <p:cNvSpPr>
                <a:spLocks noChangeArrowheads="1"/>
              </p:cNvSpPr>
              <p:nvPr/>
            </p:nvSpPr>
            <p:spPr bwMode="auto">
              <a:xfrm>
                <a:off x="1524000" y="28956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5" name="Oval 5"/>
              <p:cNvSpPr>
                <a:spLocks noChangeArrowheads="1"/>
              </p:cNvSpPr>
              <p:nvPr/>
            </p:nvSpPr>
            <p:spPr bwMode="auto">
              <a:xfrm>
                <a:off x="2057797" y="28956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6" name="Oval 6"/>
              <p:cNvSpPr>
                <a:spLocks noChangeArrowheads="1"/>
              </p:cNvSpPr>
              <p:nvPr/>
            </p:nvSpPr>
            <p:spPr bwMode="auto">
              <a:xfrm>
                <a:off x="1524000" y="33528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7" name="Oval 7"/>
              <p:cNvSpPr>
                <a:spLocks noChangeArrowheads="1"/>
              </p:cNvSpPr>
              <p:nvPr/>
            </p:nvSpPr>
            <p:spPr bwMode="auto">
              <a:xfrm>
                <a:off x="2057797" y="33528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78" name="Straight Connector 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7231" y="2703844"/>
                <a:ext cx="2116" cy="53379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79" name="Straight Connector 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239" y="3162167"/>
                <a:ext cx="2117" cy="5357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80" name="Straight Connector 79"/>
              <p:cNvCxnSpPr>
                <a:cxnSpLocks noChangeShapeType="1"/>
              </p:cNvCxnSpPr>
              <p:nvPr/>
            </p:nvCxnSpPr>
            <p:spPr bwMode="auto">
              <a:xfrm rot="5400000">
                <a:off x="1906587" y="32004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81" name="Straight Connector 80"/>
              <p:cNvCxnSpPr>
                <a:cxnSpLocks noChangeShapeType="1"/>
              </p:cNvCxnSpPr>
              <p:nvPr/>
            </p:nvCxnSpPr>
            <p:spPr bwMode="auto">
              <a:xfrm rot="5400000">
                <a:off x="1371799" y="3199408"/>
                <a:ext cx="457200" cy="19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41984" name="Group 16"/>
            <p:cNvGrpSpPr>
              <a:grpSpLocks/>
            </p:cNvGrpSpPr>
            <p:nvPr/>
          </p:nvGrpSpPr>
          <p:grpSpPr bwMode="auto">
            <a:xfrm>
              <a:off x="2057400" y="2895600"/>
              <a:ext cx="685800" cy="609600"/>
              <a:chOff x="1524000" y="2895600"/>
              <a:chExt cx="685800" cy="609600"/>
            </a:xfrm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1524397" y="28956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7" name="Oval 66"/>
              <p:cNvSpPr>
                <a:spLocks noChangeArrowheads="1"/>
              </p:cNvSpPr>
              <p:nvPr/>
            </p:nvSpPr>
            <p:spPr bwMode="auto">
              <a:xfrm>
                <a:off x="2056210" y="28956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1524397" y="33528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2056210" y="33528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635" y="2704836"/>
                <a:ext cx="2116" cy="5318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5644" y="3163160"/>
                <a:ext cx="2117" cy="53379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 rot="5400000">
                <a:off x="1905000" y="32004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73" name="Straight Connector 72"/>
              <p:cNvCxnSpPr>
                <a:cxnSpLocks noChangeShapeType="1"/>
              </p:cNvCxnSpPr>
              <p:nvPr/>
            </p:nvCxnSpPr>
            <p:spPr bwMode="auto">
              <a:xfrm rot="5400000">
                <a:off x="1372196" y="3199407"/>
                <a:ext cx="457200" cy="198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41987" name="Group 25"/>
            <p:cNvGrpSpPr>
              <a:grpSpLocks/>
            </p:cNvGrpSpPr>
            <p:nvPr/>
          </p:nvGrpSpPr>
          <p:grpSpPr bwMode="auto">
            <a:xfrm>
              <a:off x="2590800" y="2895600"/>
              <a:ext cx="685800" cy="609600"/>
              <a:chOff x="1524000" y="2895600"/>
              <a:chExt cx="685800" cy="609600"/>
            </a:xfrm>
          </p:grpSpPr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1524794" y="28956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2056606" y="28956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1524794" y="33528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2056606" y="33528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62" name="Straight Connector 6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7033" y="2704836"/>
                <a:ext cx="2116" cy="5318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63" name="Straight Connector 6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040" y="3163160"/>
                <a:ext cx="2117" cy="53379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64" name="Straight Connector 63"/>
              <p:cNvCxnSpPr>
                <a:cxnSpLocks noChangeShapeType="1"/>
              </p:cNvCxnSpPr>
              <p:nvPr/>
            </p:nvCxnSpPr>
            <p:spPr bwMode="auto">
              <a:xfrm rot="5400000">
                <a:off x="1905397" y="32004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65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1372592" y="3199408"/>
                <a:ext cx="457200" cy="19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41988" name="Group 34"/>
            <p:cNvGrpSpPr>
              <a:grpSpLocks/>
            </p:cNvGrpSpPr>
            <p:nvPr/>
          </p:nvGrpSpPr>
          <p:grpSpPr bwMode="auto">
            <a:xfrm>
              <a:off x="3124200" y="2895600"/>
              <a:ext cx="685800" cy="609600"/>
              <a:chOff x="1524000" y="2895600"/>
              <a:chExt cx="685800" cy="609600"/>
            </a:xfrm>
          </p:grpSpPr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1523206" y="28956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2057004" y="28956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1523206" y="3352800"/>
                <a:ext cx="152798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2057004" y="3352800"/>
                <a:ext cx="152796" cy="152400"/>
              </a:xfrm>
              <a:prstGeom prst="ellipse">
                <a:avLst/>
              </a:prstGeom>
              <a:gradFill rotWithShape="1">
                <a:gsLst>
                  <a:gs pos="0">
                    <a:srgbClr val="5194B2"/>
                  </a:gs>
                  <a:gs pos="100000">
                    <a:srgbClr val="AAD8F3"/>
                  </a:gs>
                </a:gsLst>
                <a:lin ang="16200000"/>
              </a:gra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6438" y="2703844"/>
                <a:ext cx="2116" cy="533796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5" name="Straight Connector 5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865445" y="3162167"/>
                <a:ext cx="2117" cy="53578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6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1905794" y="3200400"/>
                <a:ext cx="4572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7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1371005" y="3199408"/>
                <a:ext cx="457200" cy="198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</p:grpSp>
      <p:sp>
        <p:nvSpPr>
          <p:cNvPr id="82" name="Right Arrow 81"/>
          <p:cNvSpPr>
            <a:spLocks noChangeArrowheads="1"/>
          </p:cNvSpPr>
          <p:nvPr/>
        </p:nvSpPr>
        <p:spPr bwMode="auto">
          <a:xfrm>
            <a:off x="3124200" y="25146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457200" y="19050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InAs (0.60583 nm)</a:t>
            </a:r>
          </a:p>
        </p:txBody>
      </p:sp>
      <p:sp>
        <p:nvSpPr>
          <p:cNvPr id="158" name="TextBox 157"/>
          <p:cNvSpPr txBox="1">
            <a:spLocks noChangeArrowheads="1"/>
          </p:cNvSpPr>
          <p:nvPr/>
        </p:nvSpPr>
        <p:spPr bwMode="auto">
          <a:xfrm>
            <a:off x="381000" y="3440113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GaAs (0.56532 nm)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4572000" y="1992313"/>
            <a:ext cx="365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</a:rPr>
              <a:t>First Layer (wetting layer) ~ 1ML</a:t>
            </a:r>
          </a:p>
        </p:txBody>
      </p:sp>
      <p:grpSp>
        <p:nvGrpSpPr>
          <p:cNvPr id="41989" name="Group 566"/>
          <p:cNvGrpSpPr>
            <a:grpSpLocks/>
          </p:cNvGrpSpPr>
          <p:nvPr/>
        </p:nvGrpSpPr>
        <p:grpSpPr bwMode="auto">
          <a:xfrm>
            <a:off x="4724400" y="4267200"/>
            <a:ext cx="3505200" cy="2351088"/>
            <a:chOff x="4267200" y="4267200"/>
            <a:chExt cx="3505200" cy="2350532"/>
          </a:xfrm>
        </p:grpSpPr>
        <p:grpSp>
          <p:nvGrpSpPr>
            <p:cNvPr id="41990" name="Group 504"/>
            <p:cNvGrpSpPr>
              <a:grpSpLocks/>
            </p:cNvGrpSpPr>
            <p:nvPr/>
          </p:nvGrpSpPr>
          <p:grpSpPr bwMode="auto">
            <a:xfrm>
              <a:off x="4267200" y="4267200"/>
              <a:ext cx="3505200" cy="1944291"/>
              <a:chOff x="304800" y="4114800"/>
              <a:chExt cx="3505200" cy="1944291"/>
            </a:xfrm>
          </p:grpSpPr>
          <p:sp>
            <p:nvSpPr>
              <p:cNvPr id="383" name="Oval 4"/>
              <p:cNvSpPr>
                <a:spLocks noChangeArrowheads="1"/>
              </p:cNvSpPr>
              <p:nvPr/>
            </p:nvSpPr>
            <p:spPr bwMode="auto">
              <a:xfrm>
                <a:off x="2011363" y="4114800"/>
                <a:ext cx="122237" cy="1523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385" name="Straight Connector 384"/>
              <p:cNvCxnSpPr>
                <a:cxnSpLocks noChangeShapeType="1"/>
              </p:cNvCxnSpPr>
              <p:nvPr/>
            </p:nvCxnSpPr>
            <p:spPr bwMode="auto">
              <a:xfrm>
                <a:off x="2055813" y="4190982"/>
                <a:ext cx="1587" cy="38091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grpSp>
            <p:nvGrpSpPr>
              <p:cNvPr id="41991" name="Group 445"/>
              <p:cNvGrpSpPr>
                <a:grpSpLocks/>
              </p:cNvGrpSpPr>
              <p:nvPr/>
            </p:nvGrpSpPr>
            <p:grpSpPr bwMode="auto">
              <a:xfrm>
                <a:off x="1143000" y="4495800"/>
                <a:ext cx="2667000" cy="1563291"/>
                <a:chOff x="533400" y="4495800"/>
                <a:chExt cx="2667000" cy="1563291"/>
              </a:xfrm>
            </p:grpSpPr>
            <p:grpSp>
              <p:nvGrpSpPr>
                <p:cNvPr id="41992" name="Group 280"/>
                <p:cNvGrpSpPr>
                  <a:grpSpLocks/>
                </p:cNvGrpSpPr>
                <p:nvPr/>
              </p:nvGrpSpPr>
              <p:grpSpPr bwMode="auto">
                <a:xfrm>
                  <a:off x="533400" y="4953000"/>
                  <a:ext cx="1828800" cy="1106091"/>
                  <a:chOff x="4572000" y="2362200"/>
                  <a:chExt cx="1828800" cy="1106091"/>
                </a:xfrm>
              </p:grpSpPr>
              <p:grpSp>
                <p:nvGrpSpPr>
                  <p:cNvPr id="4199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4571998" y="2362200"/>
                    <a:ext cx="1828802" cy="1106091"/>
                    <a:chOff x="4876798" y="2246709"/>
                    <a:chExt cx="1828802" cy="1106091"/>
                  </a:xfrm>
                </p:grpSpPr>
                <p:grpSp>
                  <p:nvGrpSpPr>
                    <p:cNvPr id="41994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6800" y="2895600"/>
                      <a:ext cx="1828800" cy="457200"/>
                      <a:chOff x="1524000" y="2895600"/>
                      <a:chExt cx="2286000" cy="609600"/>
                    </a:xfrm>
                  </p:grpSpPr>
                  <p:grpSp>
                    <p:nvGrpSpPr>
                      <p:cNvPr id="41995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24000" y="2895600"/>
                        <a:ext cx="685800" cy="609600"/>
                        <a:chOff x="1524000" y="2895600"/>
                        <a:chExt cx="685800" cy="609600"/>
                      </a:xfrm>
                    </p:grpSpPr>
                    <p:sp>
                      <p:nvSpPr>
                        <p:cNvPr id="331" name="Oval 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000" y="2895660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32" name="Oval 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798" y="2895660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33" name="Oval 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000" y="3352752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34" name="Oval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798" y="3352752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335" name="Straight Connector 33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7232" y="2703885"/>
                          <a:ext cx="2117" cy="53379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36" name="Straight Connector 33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6239" y="3162101"/>
                          <a:ext cx="2116" cy="535781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37" name="Straight Connector 33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6641" y="3200388"/>
                          <a:ext cx="45709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38" name="Straight Connector 33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1853" y="3199396"/>
                          <a:ext cx="457092" cy="198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1996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57400" y="2895600"/>
                        <a:ext cx="685800" cy="609600"/>
                        <a:chOff x="1524000" y="2895600"/>
                        <a:chExt cx="685800" cy="609600"/>
                      </a:xfrm>
                    </p:grpSpPr>
                    <p:sp>
                      <p:nvSpPr>
                        <p:cNvPr id="323" name="Oval 3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398" y="2895660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24" name="Oval 3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210" y="2895660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25" name="Oval 3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398" y="3352752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26" name="Oval 3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210" y="3352752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327" name="Straight Connector 32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6635" y="2704877"/>
                          <a:ext cx="2117" cy="531813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28" name="Straight Connector 32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5644" y="3163094"/>
                          <a:ext cx="2116" cy="53379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29" name="Straight Connector 32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054" y="3200388"/>
                          <a:ext cx="45709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30" name="Straight Connector 3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2250" y="3199395"/>
                          <a:ext cx="457092" cy="1984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1997" name="Group 3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0800" y="2895600"/>
                        <a:ext cx="685800" cy="609600"/>
                        <a:chOff x="1524000" y="2895600"/>
                        <a:chExt cx="685800" cy="609600"/>
                      </a:xfrm>
                    </p:grpSpPr>
                    <p:sp>
                      <p:nvSpPr>
                        <p:cNvPr id="315" name="Oval 3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794" y="2895660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6" name="Oval 3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606" y="2895660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7" name="Oval 3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794" y="3352752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8" name="Oval 3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606" y="3352752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319" name="Straight Connector 31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7033" y="2704877"/>
                          <a:ext cx="2117" cy="531813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20" name="Straight Connector 31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6040" y="3163094"/>
                          <a:ext cx="2116" cy="533798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21" name="Straight Connector 32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451" y="3200388"/>
                          <a:ext cx="45709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22" name="Straight Connector 32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2646" y="3199396"/>
                          <a:ext cx="457092" cy="198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1998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4200" y="2895600"/>
                        <a:ext cx="685800" cy="609600"/>
                        <a:chOff x="1524000" y="2895600"/>
                        <a:chExt cx="685800" cy="609600"/>
                      </a:xfrm>
                    </p:grpSpPr>
                    <p:sp>
                      <p:nvSpPr>
                        <p:cNvPr id="307" name="Oval 3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3206" y="2895660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08" name="Oval 3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004" y="2895660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09" name="Oval 3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3206" y="3352752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310" name="Oval 3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004" y="3352752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311" name="Straight Connector 3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6438" y="2703885"/>
                          <a:ext cx="2117" cy="53379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12" name="Straight Connector 31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5445" y="3162101"/>
                          <a:ext cx="2116" cy="535781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13" name="Straight Connector 312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848" y="3200388"/>
                          <a:ext cx="45709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14" name="Straight Connector 31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1059" y="3199396"/>
                          <a:ext cx="457092" cy="198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</p:grpSp>
                <p:grpSp>
                  <p:nvGrpSpPr>
                    <p:cNvPr id="41999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76798" y="2246709"/>
                      <a:ext cx="1342390" cy="725091"/>
                      <a:chOff x="1524000" y="2946400"/>
                      <a:chExt cx="1677988" cy="483394"/>
                    </a:xfrm>
                  </p:grpSpPr>
                  <p:grpSp>
                    <p:nvGrpSpPr>
                      <p:cNvPr id="4200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24000" y="2946400"/>
                        <a:ext cx="611188" cy="483394"/>
                        <a:chOff x="1524000" y="2946400"/>
                        <a:chExt cx="611188" cy="483394"/>
                      </a:xfrm>
                    </p:grpSpPr>
                    <p:sp>
                      <p:nvSpPr>
                        <p:cNvPr id="300" name="Oval 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003" y="2946268"/>
                          <a:ext cx="152798" cy="101576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301" name="Straight Connector 30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653" y="3200274"/>
                          <a:ext cx="457092" cy="1984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02" name="Straight Connector 301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1856" y="3199215"/>
                          <a:ext cx="457092" cy="198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cxnSp>
                    <p:nvCxnSpPr>
                      <p:cNvPr id="298" name="Straight Connector 29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2439450" y="3200274"/>
                        <a:ext cx="457092" cy="198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299" name="Straight Connector 29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2973247" y="3200274"/>
                        <a:ext cx="457092" cy="198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</p:grpSp>
              </p:grpSp>
              <p:sp>
                <p:nvSpPr>
                  <p:cNvPr id="283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4983163" y="2362002"/>
                    <a:ext cx="122237" cy="1523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284" name="Straight Connector 28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4717338" y="2742118"/>
                    <a:ext cx="685638" cy="1587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8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410200" y="2362002"/>
                    <a:ext cx="122238" cy="1523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286" name="Straight Connector 28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144375" y="2780209"/>
                    <a:ext cx="685638" cy="158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8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867400" y="2362002"/>
                    <a:ext cx="122238" cy="1523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288" name="Straight Connector 28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571413" y="2742118"/>
                    <a:ext cx="685638" cy="1587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289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6278563" y="2362002"/>
                    <a:ext cx="122237" cy="1523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290" name="Straight Connector 28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982575" y="2780209"/>
                    <a:ext cx="685638" cy="158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91" name="Straight Connector 29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4860925" y="2223872"/>
                    <a:ext cx="1587" cy="42703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92" name="Straight Connector 291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5241131" y="2226253"/>
                    <a:ext cx="3174" cy="42703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93" name="Straight Connector 29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5698331" y="2226253"/>
                    <a:ext cx="3174" cy="42703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294" name="Straight Connector 29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6109494" y="2226253"/>
                    <a:ext cx="3174" cy="427037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002" name="Group 338"/>
                <p:cNvGrpSpPr>
                  <a:grpSpLocks/>
                </p:cNvGrpSpPr>
                <p:nvPr/>
              </p:nvGrpSpPr>
              <p:grpSpPr bwMode="auto">
                <a:xfrm>
                  <a:off x="848619" y="4569618"/>
                  <a:ext cx="1200150" cy="459582"/>
                  <a:chOff x="2134394" y="2970212"/>
                  <a:chExt cx="1066800" cy="459582"/>
                </a:xfrm>
              </p:grpSpPr>
              <p:grpSp>
                <p:nvGrpSpPr>
                  <p:cNvPr id="42003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134394" y="2970212"/>
                    <a:ext cx="534194" cy="459582"/>
                    <a:chOff x="1600994" y="2970212"/>
                    <a:chExt cx="534194" cy="459582"/>
                  </a:xfrm>
                </p:grpSpPr>
                <p:cxnSp>
                  <p:nvCxnSpPr>
                    <p:cNvPr id="364" name="Straight Connector 36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76689" y="2695822"/>
                      <a:ext cx="1587" cy="55174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366" name="Straight Connector 36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25515" y="3200326"/>
                      <a:ext cx="457092" cy="14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42004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667000" y="2970212"/>
                    <a:ext cx="534194" cy="458788"/>
                    <a:chOff x="1600200" y="2970212"/>
                    <a:chExt cx="534194" cy="458788"/>
                  </a:xfrm>
                </p:grpSpPr>
                <p:cxnSp>
                  <p:nvCxnSpPr>
                    <p:cNvPr id="356" name="Straight Connector 35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7517" y="2704993"/>
                      <a:ext cx="1587" cy="5334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359" name="Straight Connector 35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2359" y="3200326"/>
                      <a:ext cx="457091" cy="14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</p:grpSp>
            <p:cxnSp>
              <p:nvCxnSpPr>
                <p:cNvPr id="377" name="Straight Connector 3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905000" y="4624268"/>
                  <a:ext cx="157163" cy="404716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379" name="Straight Connector 378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893763" y="4571892"/>
                  <a:ext cx="96837" cy="382497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sp>
              <p:nvSpPr>
                <p:cNvPr id="380" name="Oval 4"/>
                <p:cNvSpPr>
                  <a:spLocks noChangeArrowheads="1"/>
                </p:cNvSpPr>
                <p:nvPr/>
              </p:nvSpPr>
              <p:spPr bwMode="auto">
                <a:xfrm>
                  <a:off x="838200" y="4495710"/>
                  <a:ext cx="122238" cy="15236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588DA5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81" name="Oval 4"/>
                <p:cNvSpPr>
                  <a:spLocks noChangeArrowheads="1"/>
                </p:cNvSpPr>
                <p:nvPr/>
              </p:nvSpPr>
              <p:spPr bwMode="auto">
                <a:xfrm>
                  <a:off x="1371600" y="4495710"/>
                  <a:ext cx="122238" cy="15236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588DA5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82" name="Oval 4"/>
                <p:cNvSpPr>
                  <a:spLocks noChangeArrowheads="1"/>
                </p:cNvSpPr>
                <p:nvPr/>
              </p:nvSpPr>
              <p:spPr bwMode="auto">
                <a:xfrm>
                  <a:off x="1981200" y="4495710"/>
                  <a:ext cx="122238" cy="15236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588DA5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42005" name="Group 385"/>
                <p:cNvGrpSpPr>
                  <a:grpSpLocks/>
                </p:cNvGrpSpPr>
                <p:nvPr/>
              </p:nvGrpSpPr>
              <p:grpSpPr bwMode="auto">
                <a:xfrm>
                  <a:off x="2286000" y="4953000"/>
                  <a:ext cx="914400" cy="1106091"/>
                  <a:chOff x="5486400" y="2362200"/>
                  <a:chExt cx="914400" cy="1106091"/>
                </a:xfrm>
              </p:grpSpPr>
              <p:grpSp>
                <p:nvGrpSpPr>
                  <p:cNvPr id="4200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5852160" y="2401491"/>
                    <a:ext cx="548640" cy="1066800"/>
                    <a:chOff x="6156960" y="2286000"/>
                    <a:chExt cx="548640" cy="1066800"/>
                  </a:xfrm>
                </p:grpSpPr>
                <p:grpSp>
                  <p:nvGrpSpPr>
                    <p:cNvPr id="42007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156960" y="2895600"/>
                      <a:ext cx="548640" cy="457200"/>
                      <a:chOff x="3124200" y="2895600"/>
                      <a:chExt cx="685800" cy="609600"/>
                    </a:xfrm>
                  </p:grpSpPr>
                  <p:grpSp>
                    <p:nvGrpSpPr>
                      <p:cNvPr id="42008" name="Group 4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4200" y="2895600"/>
                        <a:ext cx="152400" cy="609600"/>
                        <a:chOff x="2057400" y="2895600"/>
                        <a:chExt cx="152400" cy="609600"/>
                      </a:xfrm>
                    </p:grpSpPr>
                    <p:sp>
                      <p:nvSpPr>
                        <p:cNvPr id="421" name="Oval 4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606" y="2895660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423" name="Oval 4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6606" y="3352752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426" name="Straight Connector 42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451" y="3200388"/>
                          <a:ext cx="45709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2009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124200" y="2895600"/>
                        <a:ext cx="685800" cy="609600"/>
                        <a:chOff x="1524000" y="2895600"/>
                        <a:chExt cx="685800" cy="609600"/>
                      </a:xfrm>
                    </p:grpSpPr>
                    <p:sp>
                      <p:nvSpPr>
                        <p:cNvPr id="412" name="Oval 4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3206" y="2895660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413" name="Oval 4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004" y="2895660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414" name="Oval 4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3206" y="3352752"/>
                          <a:ext cx="152798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415" name="Oval 4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057004" y="3352752"/>
                          <a:ext cx="152796" cy="152364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5194B2"/>
                            </a:gs>
                            <a:gs pos="100000">
                              <a:srgbClr val="AAD8F3"/>
                            </a:gs>
                          </a:gsLst>
                          <a:lin ang="16200000"/>
                        </a:gra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416" name="Straight Connector 41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6438" y="2703885"/>
                          <a:ext cx="2117" cy="533796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17" name="Straight Connector 41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5445" y="3162101"/>
                          <a:ext cx="2116" cy="535781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18" name="Straight Connector 41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848" y="3200388"/>
                          <a:ext cx="457092" cy="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19" name="Straight Connector 41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1059" y="3199396"/>
                          <a:ext cx="457092" cy="198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</p:grpSp>
                <p:cxnSp>
                  <p:nvCxnSpPr>
                    <p:cNvPr id="404" name="Straight Connector 40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874625" y="2628215"/>
                      <a:ext cx="685637" cy="158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sp>
                <p:nvSpPr>
                  <p:cNvPr id="392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5867400" y="2362002"/>
                    <a:ext cx="122238" cy="1523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393" name="Straight Connector 39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571413" y="2742118"/>
                    <a:ext cx="685638" cy="1587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sp>
                <p:nvSpPr>
                  <p:cNvPr id="39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6278563" y="2362002"/>
                    <a:ext cx="122237" cy="1523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395" name="Straight Connector 39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5982575" y="2780209"/>
                    <a:ext cx="685638" cy="158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398" name="Straight Connector 39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5698331" y="2226253"/>
                    <a:ext cx="3174" cy="42703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399" name="Straight Connector 39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6109494" y="2226253"/>
                    <a:ext cx="3174" cy="427037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cxnSp>
              <p:nvCxnSpPr>
                <p:cNvPr id="444" name="Straight Connector 443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498725" y="5806624"/>
                  <a:ext cx="1588" cy="427038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45" name="Straight Connector 44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2498725" y="5425714"/>
                  <a:ext cx="1588" cy="427038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grpSp>
            <p:nvGrpSpPr>
              <p:cNvPr id="42010" name="Group 446"/>
              <p:cNvGrpSpPr>
                <a:grpSpLocks/>
              </p:cNvGrpSpPr>
              <p:nvPr/>
            </p:nvGrpSpPr>
            <p:grpSpPr bwMode="auto">
              <a:xfrm>
                <a:off x="304800" y="4953000"/>
                <a:ext cx="915037" cy="1106091"/>
                <a:chOff x="4571998" y="2362200"/>
                <a:chExt cx="915037" cy="1106091"/>
              </a:xfrm>
            </p:grpSpPr>
            <p:grpSp>
              <p:nvGrpSpPr>
                <p:cNvPr id="42011" name="Group 158"/>
                <p:cNvGrpSpPr>
                  <a:grpSpLocks/>
                </p:cNvGrpSpPr>
                <p:nvPr/>
              </p:nvGrpSpPr>
              <p:grpSpPr bwMode="auto">
                <a:xfrm>
                  <a:off x="4571998" y="2362200"/>
                  <a:ext cx="915037" cy="1106091"/>
                  <a:chOff x="4876798" y="2246709"/>
                  <a:chExt cx="915037" cy="1106091"/>
                </a:xfrm>
              </p:grpSpPr>
              <p:grpSp>
                <p:nvGrpSpPr>
                  <p:cNvPr id="4201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4876800" y="2895600"/>
                    <a:ext cx="915035" cy="457200"/>
                    <a:chOff x="1524000" y="2895600"/>
                    <a:chExt cx="1143794" cy="609600"/>
                  </a:xfrm>
                </p:grpSpPr>
                <p:grpSp>
                  <p:nvGrpSpPr>
                    <p:cNvPr id="42013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24000" y="2895600"/>
                      <a:ext cx="685800" cy="609600"/>
                      <a:chOff x="1524000" y="2895600"/>
                      <a:chExt cx="685800" cy="609600"/>
                    </a:xfrm>
                  </p:grpSpPr>
                  <p:sp>
                    <p:nvSpPr>
                      <p:cNvPr id="497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3998" y="2895660"/>
                        <a:ext cx="152798" cy="15236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5194B2"/>
                          </a:gs>
                          <a:gs pos="100000">
                            <a:srgbClr val="AAD8F3"/>
                          </a:gs>
                        </a:gsLst>
                        <a:lin ang="16200000"/>
                      </a:gra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sp>
                    <p:nvSpPr>
                      <p:cNvPr id="498" name="Oval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5810" y="2895660"/>
                        <a:ext cx="127000" cy="15236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5194B2"/>
                          </a:gs>
                          <a:gs pos="100000">
                            <a:srgbClr val="AAD8F3"/>
                          </a:gs>
                        </a:gsLst>
                        <a:lin ang="16200000"/>
                      </a:gra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sp>
                    <p:nvSpPr>
                      <p:cNvPr id="499" name="Oval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3998" y="3352752"/>
                        <a:ext cx="152798" cy="15236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5194B2"/>
                          </a:gs>
                          <a:gs pos="100000">
                            <a:srgbClr val="AAD8F3"/>
                          </a:gs>
                        </a:gsLst>
                        <a:lin ang="16200000"/>
                      </a:gra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sp>
                    <p:nvSpPr>
                      <p:cNvPr id="500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055810" y="3352752"/>
                        <a:ext cx="127000" cy="15236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5194B2"/>
                          </a:gs>
                          <a:gs pos="100000">
                            <a:srgbClr val="AAD8F3"/>
                          </a:gs>
                        </a:gsLst>
                        <a:lin ang="16200000"/>
                      </a:gra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501" name="Straight Connector 50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853338" y="2717776"/>
                        <a:ext cx="2117" cy="50601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502" name="Straight Connector 50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852345" y="3175992"/>
                        <a:ext cx="2116" cy="50800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503" name="Straight Connector 50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878858" y="3200388"/>
                        <a:ext cx="457092" cy="0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504" name="Straight Connector 50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371850" y="3199396"/>
                        <a:ext cx="457092" cy="1985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42014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57400" y="2895600"/>
                      <a:ext cx="610394" cy="609600"/>
                      <a:chOff x="1524000" y="2895600"/>
                      <a:chExt cx="610394" cy="609600"/>
                    </a:xfrm>
                  </p:grpSpPr>
                  <p:sp>
                    <p:nvSpPr>
                      <p:cNvPr id="489" name="Oval 4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4395" y="2895660"/>
                        <a:ext cx="152796" cy="15236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5194B2"/>
                          </a:gs>
                          <a:gs pos="100000">
                            <a:srgbClr val="AAD8F3"/>
                          </a:gs>
                        </a:gsLst>
                        <a:lin ang="16200000"/>
                      </a:gra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sp>
                    <p:nvSpPr>
                      <p:cNvPr id="491" name="Oval 4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24395" y="3352752"/>
                        <a:ext cx="152796" cy="15236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5194B2"/>
                          </a:gs>
                          <a:gs pos="100000">
                            <a:srgbClr val="AAD8F3"/>
                          </a:gs>
                        </a:gsLst>
                        <a:lin ang="16200000"/>
                      </a:gra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493" name="Straight Connector 49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866633" y="2704877"/>
                        <a:ext cx="2117" cy="531813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494" name="Straight Connector 49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1865642" y="3163094"/>
                        <a:ext cx="2116" cy="533796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496" name="Straight Connector 49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1372248" y="3199395"/>
                        <a:ext cx="457092" cy="1984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</p:grpSp>
              </p:grpSp>
              <p:grpSp>
                <p:nvGrpSpPr>
                  <p:cNvPr id="4201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4876798" y="2246709"/>
                    <a:ext cx="488950" cy="725091"/>
                    <a:chOff x="1524000" y="2946400"/>
                    <a:chExt cx="611188" cy="483394"/>
                  </a:xfrm>
                </p:grpSpPr>
                <p:sp>
                  <p:nvSpPr>
                    <p:cNvPr id="466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946268"/>
                      <a:ext cx="152798" cy="10157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467" name="Straight Connector 46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651" y="3200274"/>
                      <a:ext cx="457092" cy="198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468" name="Straight Connector 46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1853" y="3199215"/>
                      <a:ext cx="457092" cy="19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</p:grpSp>
            <p:sp>
              <p:nvSpPr>
                <p:cNvPr id="449" name="Oval 4"/>
                <p:cNvSpPr>
                  <a:spLocks noChangeArrowheads="1"/>
                </p:cNvSpPr>
                <p:nvPr/>
              </p:nvSpPr>
              <p:spPr bwMode="auto">
                <a:xfrm>
                  <a:off x="4983161" y="2362002"/>
                  <a:ext cx="122237" cy="15236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588DA5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  <p:cxnSp>
              <p:nvCxnSpPr>
                <p:cNvPr id="450" name="Straight Connector 44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17336" y="2742118"/>
                  <a:ext cx="685638" cy="1587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57" name="Straight Connector 45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4860923" y="2223872"/>
                  <a:ext cx="1587" cy="427038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458" name="Straight Connector 45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5240335" y="2227047"/>
                  <a:ext cx="3174" cy="42545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blurRad="63500"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</p:grpSp>
        <p:sp>
          <p:nvSpPr>
            <p:cNvPr id="42364" name="TextBox 505"/>
            <p:cNvSpPr txBox="1">
              <a:spLocks noChangeArrowheads="1"/>
            </p:cNvSpPr>
            <p:nvPr/>
          </p:nvSpPr>
          <p:spPr bwMode="auto">
            <a:xfrm>
              <a:off x="4572000" y="46482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InAs</a:t>
              </a:r>
            </a:p>
          </p:txBody>
        </p:sp>
        <p:sp>
          <p:nvSpPr>
            <p:cNvPr id="42365" name="TextBox 506"/>
            <p:cNvSpPr txBox="1">
              <a:spLocks noChangeArrowheads="1"/>
            </p:cNvSpPr>
            <p:nvPr/>
          </p:nvSpPr>
          <p:spPr bwMode="auto">
            <a:xfrm>
              <a:off x="5638800" y="6248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GaAs</a:t>
              </a:r>
            </a:p>
          </p:txBody>
        </p:sp>
      </p:grpSp>
      <p:grpSp>
        <p:nvGrpSpPr>
          <p:cNvPr id="35" name="Group 565"/>
          <p:cNvGrpSpPr>
            <a:grpSpLocks/>
          </p:cNvGrpSpPr>
          <p:nvPr/>
        </p:nvGrpSpPr>
        <p:grpSpPr bwMode="auto">
          <a:xfrm>
            <a:off x="4572000" y="2286000"/>
            <a:ext cx="3521075" cy="1106488"/>
            <a:chOff x="4572000" y="2362200"/>
            <a:chExt cx="3520440" cy="1106091"/>
          </a:xfrm>
        </p:grpSpPr>
        <p:grpSp>
          <p:nvGrpSpPr>
            <p:cNvPr id="44" name="Group 279"/>
            <p:cNvGrpSpPr>
              <a:grpSpLocks/>
            </p:cNvGrpSpPr>
            <p:nvPr/>
          </p:nvGrpSpPr>
          <p:grpSpPr bwMode="auto">
            <a:xfrm>
              <a:off x="4572000" y="2362200"/>
              <a:ext cx="1828800" cy="1106091"/>
              <a:chOff x="4572000" y="2362200"/>
              <a:chExt cx="1828800" cy="1106091"/>
            </a:xfrm>
          </p:grpSpPr>
          <p:grpSp>
            <p:nvGrpSpPr>
              <p:cNvPr id="45" name="Group 158"/>
              <p:cNvGrpSpPr>
                <a:grpSpLocks/>
              </p:cNvGrpSpPr>
              <p:nvPr/>
            </p:nvGrpSpPr>
            <p:grpSpPr bwMode="auto">
              <a:xfrm>
                <a:off x="4572000" y="2362200"/>
                <a:ext cx="1828800" cy="1106091"/>
                <a:chOff x="4876800" y="2246709"/>
                <a:chExt cx="1828800" cy="1106091"/>
              </a:xfrm>
            </p:grpSpPr>
            <p:grpSp>
              <p:nvGrpSpPr>
                <p:cNvPr id="46" name="Group 82"/>
                <p:cNvGrpSpPr>
                  <a:grpSpLocks/>
                </p:cNvGrpSpPr>
                <p:nvPr/>
              </p:nvGrpSpPr>
              <p:grpSpPr bwMode="auto">
                <a:xfrm>
                  <a:off x="4876800" y="2895600"/>
                  <a:ext cx="1828800" cy="457200"/>
                  <a:chOff x="1524000" y="2895600"/>
                  <a:chExt cx="2286000" cy="609600"/>
                </a:xfrm>
              </p:grpSpPr>
              <p:grpSp>
                <p:nvGrpSpPr>
                  <p:cNvPr id="4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5240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112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895819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113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7701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114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3352855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115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7701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116" name="Straight Connector 11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7170" y="2704082"/>
                      <a:ext cx="2117" cy="5337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17" name="Straight Connector 11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6177" y="3162243"/>
                      <a:ext cx="2115" cy="5356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18" name="Straight Connector 11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6559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19" name="Straight Connector 11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1867" y="3199517"/>
                      <a:ext cx="457036" cy="19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4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574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104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301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105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018" y="2895819"/>
                      <a:ext cx="14284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106" name="Oval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301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107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018" y="3352855"/>
                      <a:ext cx="14284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108" name="Straight Connector 10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6477" y="2705075"/>
                      <a:ext cx="2117" cy="53171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09" name="Straight Connector 10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5486" y="3163235"/>
                      <a:ext cx="2115" cy="5337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10" name="Straight Connector 10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4876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11" name="Straight Connector 1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2168" y="3199517"/>
                      <a:ext cx="457036" cy="198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49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25908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96" name="Oval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601" y="2895819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97" name="Oval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318" y="2895819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98" name="Oval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601" y="3352855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99" name="Oval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318" y="3352855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100" name="Straight Connector 9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6778" y="2705075"/>
                      <a:ext cx="2117" cy="53171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01" name="Straight Connector 10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5786" y="3163235"/>
                      <a:ext cx="2115" cy="5337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02" name="Straight Connector 10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177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03" name="Straight Connector 10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2468" y="3199517"/>
                      <a:ext cx="457036" cy="19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83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1242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88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7126" y="2895819"/>
                      <a:ext cx="178562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89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619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90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7126" y="3352855"/>
                      <a:ext cx="178562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91" name="Oval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619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92" name="Straight Connector 9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53191" y="2691186"/>
                      <a:ext cx="2117" cy="55949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93" name="Straight Connector 9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52199" y="3149348"/>
                      <a:ext cx="2115" cy="5614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94" name="Straight Connector 9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477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95" name="Straight Connector 9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44993" y="3199517"/>
                      <a:ext cx="457036" cy="198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</p:grpSp>
            <p:grpSp>
              <p:nvGrpSpPr>
                <p:cNvPr id="84" name="Group 119"/>
                <p:cNvGrpSpPr>
                  <a:grpSpLocks/>
                </p:cNvGrpSpPr>
                <p:nvPr/>
              </p:nvGrpSpPr>
              <p:grpSpPr bwMode="auto">
                <a:xfrm>
                  <a:off x="4876800" y="2246709"/>
                  <a:ext cx="1342390" cy="725091"/>
                  <a:chOff x="1524000" y="2946400"/>
                  <a:chExt cx="1677988" cy="483394"/>
                </a:xfrm>
              </p:grpSpPr>
              <p:grpSp>
                <p:nvGrpSpPr>
                  <p:cNvPr id="85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524000" y="2946400"/>
                    <a:ext cx="611188" cy="483394"/>
                    <a:chOff x="1524000" y="2946400"/>
                    <a:chExt cx="611188" cy="483394"/>
                  </a:xfrm>
                </p:grpSpPr>
                <p:sp>
                  <p:nvSpPr>
                    <p:cNvPr id="149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4000" y="2946400"/>
                      <a:ext cx="152770" cy="10156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155" name="Straight Connector 15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569" y="3200375"/>
                      <a:ext cx="457036" cy="198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156" name="Straight Connector 15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1867" y="3199317"/>
                      <a:ext cx="457036" cy="19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cxnSp>
                <p:nvCxnSpPr>
                  <p:cNvPr id="147" name="Straight Connector 14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439269" y="3200375"/>
                    <a:ext cx="457036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139" name="Straight Connector 13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972970" y="3200375"/>
                    <a:ext cx="457036" cy="198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sp>
            <p:nvSpPr>
              <p:cNvPr id="163" name="Oval 4"/>
              <p:cNvSpPr>
                <a:spLocks noChangeArrowheads="1"/>
              </p:cNvSpPr>
              <p:nvPr/>
            </p:nvSpPr>
            <p:spPr bwMode="auto">
              <a:xfrm>
                <a:off x="4983089" y="2362200"/>
                <a:ext cx="122215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164" name="Straight Connector 163"/>
              <p:cNvCxnSpPr>
                <a:cxnSpLocks noChangeShapeType="1"/>
              </p:cNvCxnSpPr>
              <p:nvPr/>
            </p:nvCxnSpPr>
            <p:spPr bwMode="auto">
              <a:xfrm rot="5400000">
                <a:off x="4717292" y="2742269"/>
                <a:ext cx="685554" cy="15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165" name="Oval 4"/>
              <p:cNvSpPr>
                <a:spLocks noChangeArrowheads="1"/>
              </p:cNvSpPr>
              <p:nvPr/>
            </p:nvSpPr>
            <p:spPr bwMode="auto">
              <a:xfrm>
                <a:off x="5410049" y="2362200"/>
                <a:ext cx="122216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220" name="Straight Connector 219"/>
              <p:cNvCxnSpPr>
                <a:cxnSpLocks noChangeShapeType="1"/>
              </p:cNvCxnSpPr>
              <p:nvPr/>
            </p:nvCxnSpPr>
            <p:spPr bwMode="auto">
              <a:xfrm rot="5400000">
                <a:off x="5144252" y="2780356"/>
                <a:ext cx="685554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221" name="Oval 4"/>
              <p:cNvSpPr>
                <a:spLocks noChangeArrowheads="1"/>
              </p:cNvSpPr>
              <p:nvPr/>
            </p:nvSpPr>
            <p:spPr bwMode="auto">
              <a:xfrm>
                <a:off x="5867166" y="2362200"/>
                <a:ext cx="122216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222" name="Straight Connector 221"/>
              <p:cNvCxnSpPr>
                <a:cxnSpLocks noChangeShapeType="1"/>
              </p:cNvCxnSpPr>
              <p:nvPr/>
            </p:nvCxnSpPr>
            <p:spPr bwMode="auto">
              <a:xfrm rot="5400000">
                <a:off x="5571213" y="2742269"/>
                <a:ext cx="685554" cy="15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223" name="Oval 4"/>
              <p:cNvSpPr>
                <a:spLocks noChangeArrowheads="1"/>
              </p:cNvSpPr>
              <p:nvPr/>
            </p:nvSpPr>
            <p:spPr bwMode="auto">
              <a:xfrm>
                <a:off x="6278255" y="2362200"/>
                <a:ext cx="122215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275" name="Straight Connector 274"/>
              <p:cNvCxnSpPr>
                <a:cxnSpLocks noChangeShapeType="1"/>
              </p:cNvCxnSpPr>
              <p:nvPr/>
            </p:nvCxnSpPr>
            <p:spPr bwMode="auto">
              <a:xfrm rot="5400000">
                <a:off x="5982301" y="2780356"/>
                <a:ext cx="685554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76" name="Straight Connector 27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60873" y="2224099"/>
                <a:ext cx="1586" cy="4269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77" name="Straight Connector 27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41011" y="2226480"/>
                <a:ext cx="3174" cy="4269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78" name="Straight Connector 27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98128" y="2226480"/>
                <a:ext cx="3174" cy="4269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279" name="Straight Connector 27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109217" y="2226480"/>
                <a:ext cx="3174" cy="4269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  <p:grpSp>
          <p:nvGrpSpPr>
            <p:cNvPr id="86" name="Group 507"/>
            <p:cNvGrpSpPr>
              <a:grpSpLocks/>
            </p:cNvGrpSpPr>
            <p:nvPr/>
          </p:nvGrpSpPr>
          <p:grpSpPr bwMode="auto">
            <a:xfrm>
              <a:off x="6324600" y="2362200"/>
              <a:ext cx="1767840" cy="1106091"/>
              <a:chOff x="4632960" y="2362200"/>
              <a:chExt cx="1767840" cy="1106091"/>
            </a:xfrm>
          </p:grpSpPr>
          <p:grpSp>
            <p:nvGrpSpPr>
              <p:cNvPr id="87" name="Group 158"/>
              <p:cNvGrpSpPr>
                <a:grpSpLocks/>
              </p:cNvGrpSpPr>
              <p:nvPr/>
            </p:nvGrpSpPr>
            <p:grpSpPr bwMode="auto">
              <a:xfrm>
                <a:off x="4632960" y="2401491"/>
                <a:ext cx="1767840" cy="1066800"/>
                <a:chOff x="4937760" y="2286000"/>
                <a:chExt cx="1767840" cy="1066800"/>
              </a:xfrm>
            </p:grpSpPr>
            <p:grpSp>
              <p:nvGrpSpPr>
                <p:cNvPr id="120" name="Group 82"/>
                <p:cNvGrpSpPr>
                  <a:grpSpLocks/>
                </p:cNvGrpSpPr>
                <p:nvPr/>
              </p:nvGrpSpPr>
              <p:grpSpPr bwMode="auto">
                <a:xfrm>
                  <a:off x="4937760" y="2895600"/>
                  <a:ext cx="1767840" cy="457200"/>
                  <a:chOff x="1600200" y="2895600"/>
                  <a:chExt cx="2209800" cy="609600"/>
                </a:xfrm>
              </p:grpSpPr>
              <p:grpSp>
                <p:nvGrpSpPr>
                  <p:cNvPr id="12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600200" y="2895600"/>
                    <a:ext cx="609600" cy="609600"/>
                    <a:chOff x="1600200" y="2895600"/>
                    <a:chExt cx="609600" cy="609600"/>
                  </a:xfrm>
                </p:grpSpPr>
                <p:sp>
                  <p:nvSpPr>
                    <p:cNvPr id="559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129" y="2895819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6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129" y="3352855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562" name="Straight Connector 56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5597" y="2704082"/>
                      <a:ext cx="2117" cy="5337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63" name="Straight Connector 56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5597" y="3163235"/>
                      <a:ext cx="2115" cy="5337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64" name="Straight Connector 56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4988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12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0574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550" name="Oval 5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6937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51" name="Oval 5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430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52" name="Oval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6937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53" name="Oval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430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554" name="Straight Connector 553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53002" y="2691186"/>
                      <a:ext cx="2117" cy="55949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55" name="Straight Connector 55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52010" y="3149348"/>
                      <a:ext cx="2115" cy="56147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56" name="Straight Connector 55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288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57" name="Straight Connector 55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44804" y="3199517"/>
                      <a:ext cx="457036" cy="198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123" name="Group 531"/>
                  <p:cNvGrpSpPr>
                    <a:grpSpLocks/>
                  </p:cNvGrpSpPr>
                  <p:nvPr/>
                </p:nvGrpSpPr>
                <p:grpSpPr bwMode="auto">
                  <a:xfrm>
                    <a:off x="25908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542" name="Oval 5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3030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43" name="Oval 5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730" y="2895819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44" name="Oval 5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3030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45" name="Oval 5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6730" y="3352855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546" name="Straight Connector 54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6199" y="2704082"/>
                      <a:ext cx="2117" cy="53370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47" name="Straight Connector 54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5207" y="3162243"/>
                      <a:ext cx="2115" cy="5356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48" name="Straight Connector 54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589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49" name="Straight Connector 54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0897" y="3199517"/>
                      <a:ext cx="457036" cy="198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124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124200" y="2895600"/>
                    <a:ext cx="685800" cy="609600"/>
                    <a:chOff x="1524000" y="2895600"/>
                    <a:chExt cx="685800" cy="609600"/>
                  </a:xfrm>
                </p:grpSpPr>
                <p:sp>
                  <p:nvSpPr>
                    <p:cNvPr id="534" name="Oval 5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3330" y="2895819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35" name="Oval 5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7031" y="2895819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36" name="Oval 5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3330" y="3352855"/>
                      <a:ext cx="152770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537" name="Oval 5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57031" y="3352855"/>
                      <a:ext cx="152769" cy="15234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5194B2"/>
                        </a:gs>
                        <a:gs pos="100000">
                          <a:srgbClr val="AAD8F3"/>
                        </a:gs>
                      </a:gsLst>
                      <a:lin ang="16200000"/>
                    </a:gra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538" name="Straight Connector 53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6500" y="2704082"/>
                      <a:ext cx="2117" cy="5337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39" name="Straight Connector 53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1865507" y="3162243"/>
                      <a:ext cx="2115" cy="5356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40" name="Straight Connector 53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905889" y="3200509"/>
                      <a:ext cx="457036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41" name="Straight Connector 54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1371197" y="3199517"/>
                      <a:ext cx="457036" cy="198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</p:grpSp>
            <p:grpSp>
              <p:nvGrpSpPr>
                <p:cNvPr id="125" name="Group 119"/>
                <p:cNvGrpSpPr>
                  <a:grpSpLocks/>
                </p:cNvGrpSpPr>
                <p:nvPr/>
              </p:nvGrpSpPr>
              <p:grpSpPr bwMode="auto">
                <a:xfrm>
                  <a:off x="5364478" y="2286000"/>
                  <a:ext cx="854710" cy="685800"/>
                  <a:chOff x="2133600" y="2972594"/>
                  <a:chExt cx="1068388" cy="457200"/>
                </a:xfrm>
              </p:grpSpPr>
              <p:cxnSp>
                <p:nvCxnSpPr>
                  <p:cNvPr id="528" name="Straight Connector 52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5983" y="3200375"/>
                    <a:ext cx="457036" cy="198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525" name="Straight Connector 5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438691" y="3201367"/>
                    <a:ext cx="4570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526" name="Straight Connector 5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945609" y="3200375"/>
                    <a:ext cx="457036" cy="198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sp>
            <p:nvSpPr>
              <p:cNvPr id="510" name="Oval 4"/>
              <p:cNvSpPr>
                <a:spLocks noChangeArrowheads="1"/>
              </p:cNvSpPr>
              <p:nvPr/>
            </p:nvSpPr>
            <p:spPr bwMode="auto">
              <a:xfrm>
                <a:off x="4983419" y="2362200"/>
                <a:ext cx="122215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511" name="Straight Connector 510"/>
              <p:cNvCxnSpPr>
                <a:cxnSpLocks noChangeShapeType="1"/>
              </p:cNvCxnSpPr>
              <p:nvPr/>
            </p:nvCxnSpPr>
            <p:spPr bwMode="auto">
              <a:xfrm rot="5400000">
                <a:off x="4717622" y="2742269"/>
                <a:ext cx="685554" cy="158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512" name="Oval 4"/>
              <p:cNvSpPr>
                <a:spLocks noChangeArrowheads="1"/>
              </p:cNvSpPr>
              <p:nvPr/>
            </p:nvSpPr>
            <p:spPr bwMode="auto">
              <a:xfrm>
                <a:off x="5410379" y="2362200"/>
                <a:ext cx="122216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513" name="Straight Connector 512"/>
              <p:cNvCxnSpPr>
                <a:cxnSpLocks noChangeShapeType="1"/>
              </p:cNvCxnSpPr>
              <p:nvPr/>
            </p:nvCxnSpPr>
            <p:spPr bwMode="auto">
              <a:xfrm rot="5400000">
                <a:off x="5144582" y="2780356"/>
                <a:ext cx="685554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514" name="Oval 4"/>
              <p:cNvSpPr>
                <a:spLocks noChangeArrowheads="1"/>
              </p:cNvSpPr>
              <p:nvPr/>
            </p:nvSpPr>
            <p:spPr bwMode="auto">
              <a:xfrm>
                <a:off x="5867496" y="2362200"/>
                <a:ext cx="122216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515" name="Straight Connector 514"/>
              <p:cNvCxnSpPr>
                <a:cxnSpLocks noChangeShapeType="1"/>
              </p:cNvCxnSpPr>
              <p:nvPr/>
            </p:nvCxnSpPr>
            <p:spPr bwMode="auto">
              <a:xfrm rot="5400000">
                <a:off x="5570749" y="2743063"/>
                <a:ext cx="685554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516" name="Oval 4"/>
              <p:cNvSpPr>
                <a:spLocks noChangeArrowheads="1"/>
              </p:cNvSpPr>
              <p:nvPr/>
            </p:nvSpPr>
            <p:spPr bwMode="auto">
              <a:xfrm>
                <a:off x="6278585" y="2362200"/>
                <a:ext cx="122215" cy="15234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588DA5"/>
                </a:solidFill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517" name="Straight Connector 516"/>
              <p:cNvCxnSpPr>
                <a:cxnSpLocks noChangeShapeType="1"/>
              </p:cNvCxnSpPr>
              <p:nvPr/>
            </p:nvCxnSpPr>
            <p:spPr bwMode="auto">
              <a:xfrm rot="5400000">
                <a:off x="5982631" y="2780356"/>
                <a:ext cx="685554" cy="15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18" name="Straight Connector 5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861203" y="2224099"/>
                <a:ext cx="1586" cy="4269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19" name="Straight Connector 51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41341" y="2226480"/>
                <a:ext cx="3174" cy="4269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20" name="Straight Connector 51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698458" y="2226480"/>
                <a:ext cx="3174" cy="42696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cxnSp>
            <p:nvCxnSpPr>
              <p:cNvPr id="521" name="Straight Connector 5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109547" y="2226480"/>
                <a:ext cx="3174" cy="42696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</p:grpSp>
      </p:grpSp>
      <p:sp>
        <p:nvSpPr>
          <p:cNvPr id="568" name="Down Arrow 567"/>
          <p:cNvSpPr>
            <a:spLocks noChangeArrowheads="1"/>
          </p:cNvSpPr>
          <p:nvPr/>
        </p:nvSpPr>
        <p:spPr bwMode="auto">
          <a:xfrm>
            <a:off x="6096000" y="3581400"/>
            <a:ext cx="762000" cy="53340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34" name="Left Arrow 933"/>
          <p:cNvSpPr>
            <a:spLocks noChangeArrowheads="1"/>
          </p:cNvSpPr>
          <p:nvPr/>
        </p:nvSpPr>
        <p:spPr bwMode="auto">
          <a:xfrm>
            <a:off x="4038600" y="4724400"/>
            <a:ext cx="533400" cy="762000"/>
          </a:xfrm>
          <a:prstGeom prst="lef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6" name="Group 935"/>
          <p:cNvGrpSpPr>
            <a:grpSpLocks/>
          </p:cNvGrpSpPr>
          <p:nvPr/>
        </p:nvGrpSpPr>
        <p:grpSpPr bwMode="auto">
          <a:xfrm>
            <a:off x="228600" y="3810000"/>
            <a:ext cx="3505200" cy="3048000"/>
            <a:chOff x="228600" y="3810000"/>
            <a:chExt cx="3505200" cy="3048000"/>
          </a:xfrm>
        </p:grpSpPr>
        <p:grpSp>
          <p:nvGrpSpPr>
            <p:cNvPr id="127" name="Group 932"/>
            <p:cNvGrpSpPr>
              <a:grpSpLocks/>
            </p:cNvGrpSpPr>
            <p:nvPr/>
          </p:nvGrpSpPr>
          <p:grpSpPr bwMode="auto">
            <a:xfrm>
              <a:off x="228600" y="4202668"/>
              <a:ext cx="3505200" cy="2655332"/>
              <a:chOff x="228600" y="3962400"/>
              <a:chExt cx="3505200" cy="2655332"/>
            </a:xfrm>
          </p:grpSpPr>
          <p:grpSp>
            <p:nvGrpSpPr>
              <p:cNvPr id="128" name="Group 569"/>
              <p:cNvGrpSpPr>
                <a:grpSpLocks/>
              </p:cNvGrpSpPr>
              <p:nvPr/>
            </p:nvGrpSpPr>
            <p:grpSpPr bwMode="auto">
              <a:xfrm>
                <a:off x="228600" y="4267200"/>
                <a:ext cx="3505200" cy="2350532"/>
                <a:chOff x="4267200" y="4267200"/>
                <a:chExt cx="3505200" cy="2350532"/>
              </a:xfrm>
            </p:grpSpPr>
            <p:grpSp>
              <p:nvGrpSpPr>
                <p:cNvPr id="129" name="Group 504"/>
                <p:cNvGrpSpPr>
                  <a:grpSpLocks/>
                </p:cNvGrpSpPr>
                <p:nvPr/>
              </p:nvGrpSpPr>
              <p:grpSpPr bwMode="auto">
                <a:xfrm>
                  <a:off x="4267200" y="4267200"/>
                  <a:ext cx="3505200" cy="1944291"/>
                  <a:chOff x="304800" y="4114800"/>
                  <a:chExt cx="3505200" cy="1944291"/>
                </a:xfrm>
              </p:grpSpPr>
              <p:sp>
                <p:nvSpPr>
                  <p:cNvPr id="574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2011363" y="4114245"/>
                    <a:ext cx="122237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575" name="Straight Connector 57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5813" y="4190445"/>
                    <a:ext cx="1587" cy="381000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grpSp>
                <p:nvGrpSpPr>
                  <p:cNvPr id="130" name="Group 445"/>
                  <p:cNvGrpSpPr>
                    <a:grpSpLocks/>
                  </p:cNvGrpSpPr>
                  <p:nvPr/>
                </p:nvGrpSpPr>
                <p:grpSpPr bwMode="auto">
                  <a:xfrm>
                    <a:off x="1142996" y="4495800"/>
                    <a:ext cx="2667004" cy="1563291"/>
                    <a:chOff x="533396" y="4495800"/>
                    <a:chExt cx="2667004" cy="1563291"/>
                  </a:xfrm>
                </p:grpSpPr>
                <p:grpSp>
                  <p:nvGrpSpPr>
                    <p:cNvPr id="131" name="Group 2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396" y="4953000"/>
                      <a:ext cx="1828804" cy="1106091"/>
                      <a:chOff x="4571996" y="2362200"/>
                      <a:chExt cx="1828804" cy="1106091"/>
                    </a:xfrm>
                  </p:grpSpPr>
                  <p:grpSp>
                    <p:nvGrpSpPr>
                      <p:cNvPr id="132" name="Group 1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71996" y="2362200"/>
                        <a:ext cx="1828804" cy="1106091"/>
                        <a:chOff x="4876796" y="2246709"/>
                        <a:chExt cx="1828804" cy="1106091"/>
                      </a:xfrm>
                    </p:grpSpPr>
                    <p:grpSp>
                      <p:nvGrpSpPr>
                        <p:cNvPr id="133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6800" y="2895600"/>
                          <a:ext cx="1828800" cy="457200"/>
                          <a:chOff x="1524000" y="2895600"/>
                          <a:chExt cx="2286000" cy="609600"/>
                        </a:xfrm>
                      </p:grpSpPr>
                      <p:grpSp>
                        <p:nvGrpSpPr>
                          <p:cNvPr id="134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24000" y="2895600"/>
                            <a:ext cx="685800" cy="609600"/>
                            <a:chOff x="1524000" y="2895600"/>
                            <a:chExt cx="685800" cy="609600"/>
                          </a:xfrm>
                        </p:grpSpPr>
                        <p:sp>
                          <p:nvSpPr>
                            <p:cNvPr id="690" name="Oval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000" y="28953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91" name="Oval 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797" y="28953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92" name="Oval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000" y="33525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93" name="Oval 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797" y="33525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94" name="Straight Connector 69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7231" y="2703632"/>
                              <a:ext cx="2116" cy="533796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95" name="Straight Connector 694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6239" y="3161955"/>
                              <a:ext cx="2117" cy="535781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96" name="Straight Connector 69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6587" y="3200188"/>
                              <a:ext cx="457200" cy="0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97" name="Straight Connector 69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371799" y="3199196"/>
                              <a:ext cx="457200" cy="1985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  <p:grpSp>
                        <p:nvGrpSpPr>
                          <p:cNvPr id="135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057400" y="2895600"/>
                            <a:ext cx="685800" cy="609600"/>
                            <a:chOff x="1524000" y="2895600"/>
                            <a:chExt cx="685800" cy="609600"/>
                          </a:xfrm>
                        </p:grpSpPr>
                        <p:sp>
                          <p:nvSpPr>
                            <p:cNvPr id="682" name="Oval 68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397" y="28953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83" name="Oval 68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6210" y="28953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84" name="Oval 68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397" y="33525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85" name="Oval 68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6210" y="33525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86" name="Straight Connector 685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6635" y="2704624"/>
                              <a:ext cx="2116" cy="531813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87" name="Straight Connector 68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5644" y="3162948"/>
                              <a:ext cx="2117" cy="533796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88" name="Straight Connector 68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5000" y="3200188"/>
                              <a:ext cx="457200" cy="0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89" name="Straight Connector 68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372196" y="3199195"/>
                              <a:ext cx="457200" cy="1984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  <p:grpSp>
                        <p:nvGrpSpPr>
                          <p:cNvPr id="136" name="Group 3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590800" y="2895600"/>
                            <a:ext cx="685800" cy="609600"/>
                            <a:chOff x="1524000" y="2895600"/>
                            <a:chExt cx="685800" cy="609600"/>
                          </a:xfrm>
                        </p:grpSpPr>
                        <p:sp>
                          <p:nvSpPr>
                            <p:cNvPr id="674" name="Oval 67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794" y="28953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75" name="Oval 67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6606" y="28953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76" name="Oval 67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794" y="33525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77" name="Oval 67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6606" y="33525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78" name="Straight Connector 67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7033" y="2704624"/>
                              <a:ext cx="2116" cy="531813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79" name="Straight Connector 67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6040" y="3162948"/>
                              <a:ext cx="2117" cy="533798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80" name="Straight Connector 67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5397" y="3200188"/>
                              <a:ext cx="457200" cy="0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81" name="Straight Connector 68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372592" y="3199196"/>
                              <a:ext cx="457200" cy="1985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  <p:grpSp>
                        <p:nvGrpSpPr>
                          <p:cNvPr id="137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4200" y="2895600"/>
                            <a:ext cx="685800" cy="609600"/>
                            <a:chOff x="1524000" y="2895600"/>
                            <a:chExt cx="685800" cy="609600"/>
                          </a:xfrm>
                        </p:grpSpPr>
                        <p:sp>
                          <p:nvSpPr>
                            <p:cNvPr id="666" name="Oval 66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3206" y="28953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67" name="Oval 66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004" y="28953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68" name="Oval 66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3206" y="33525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69" name="Oval 66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004" y="33525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70" name="Straight Connector 66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6438" y="2703632"/>
                              <a:ext cx="2116" cy="533796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71" name="Straight Connector 67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5445" y="3161955"/>
                              <a:ext cx="2117" cy="535781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72" name="Straight Connector 671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5794" y="3200188"/>
                              <a:ext cx="457200" cy="0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73" name="Straight Connector 672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371005" y="3199196"/>
                              <a:ext cx="457200" cy="1985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</p:grpSp>
                    <p:grpSp>
                      <p:nvGrpSpPr>
                        <p:cNvPr id="138" name="Group 1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76796" y="2246709"/>
                          <a:ext cx="1342390" cy="725091"/>
                          <a:chOff x="1524000" y="2946400"/>
                          <a:chExt cx="1677988" cy="483394"/>
                        </a:xfrm>
                      </p:grpSpPr>
                      <p:grpSp>
                        <p:nvGrpSpPr>
                          <p:cNvPr id="140" name="Group 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524000" y="2946400"/>
                            <a:ext cx="611188" cy="483394"/>
                            <a:chOff x="1524000" y="2946400"/>
                            <a:chExt cx="611188" cy="483394"/>
                          </a:xfrm>
                        </p:grpSpPr>
                        <p:sp>
                          <p:nvSpPr>
                            <p:cNvPr id="659" name="Oval 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4005" y="2946030"/>
                              <a:ext cx="152798" cy="101600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60" name="Straight Connector 65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5602" y="3200096"/>
                              <a:ext cx="457200" cy="1984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61" name="Straight Connector 66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371804" y="3199037"/>
                              <a:ext cx="457200" cy="1985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rgbClr val="FF0000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  <p:cxnSp>
                        <p:nvCxnSpPr>
                          <p:cNvPr id="657" name="Straight Connector 65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2439398" y="3200095"/>
                            <a:ext cx="457200" cy="1985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58" name="Straight Connector 65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2973195" y="3200096"/>
                            <a:ext cx="457200" cy="1984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</p:grpSp>
                  </p:grpSp>
                  <p:sp>
                    <p:nvSpPr>
                      <p:cNvPr id="642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83163" y="2361645"/>
                        <a:ext cx="122237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643" name="Straight Connector 6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4717257" y="2741851"/>
                        <a:ext cx="685800" cy="158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sp>
                    <p:nvSpPr>
                      <p:cNvPr id="644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410200" y="2361645"/>
                        <a:ext cx="122238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645" name="Straight Connector 64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144294" y="2779951"/>
                        <a:ext cx="685800" cy="158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sp>
                    <p:nvSpPr>
                      <p:cNvPr id="646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67400" y="2361645"/>
                        <a:ext cx="122238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647" name="Straight Connector 6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571332" y="2741851"/>
                        <a:ext cx="685800" cy="158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sp>
                    <p:nvSpPr>
                      <p:cNvPr id="648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78563" y="2361645"/>
                        <a:ext cx="122237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649" name="Straight Connector 64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982494" y="2779951"/>
                        <a:ext cx="685800" cy="158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650" name="Straight Connector 64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4860925" y="2223532"/>
                        <a:ext cx="1588" cy="42703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651" name="Straight Connector 65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5241131" y="2225914"/>
                        <a:ext cx="3175" cy="42703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652" name="Straight Connector 65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5698331" y="2225914"/>
                        <a:ext cx="3175" cy="42703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653" name="Straight Connector 65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6109494" y="2225914"/>
                        <a:ext cx="3175" cy="42703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</p:grpSp>
                <p:grpSp>
                  <p:nvGrpSpPr>
                    <p:cNvPr id="141" name="Group 3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8619" y="4569618"/>
                      <a:ext cx="1200150" cy="459582"/>
                      <a:chOff x="2134394" y="2970212"/>
                      <a:chExt cx="1066800" cy="459582"/>
                    </a:xfrm>
                  </p:grpSpPr>
                  <p:grpSp>
                    <p:nvGrpSpPr>
                      <p:cNvPr id="142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34394" y="2970212"/>
                        <a:ext cx="534194" cy="459582"/>
                        <a:chOff x="1600994" y="2970212"/>
                        <a:chExt cx="534194" cy="459582"/>
                      </a:xfrm>
                    </p:grpSpPr>
                    <p:cxnSp>
                      <p:nvCxnSpPr>
                        <p:cNvPr id="639" name="Straight Connector 63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76689" y="2695373"/>
                          <a:ext cx="1588" cy="551744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640" name="Straight Connector 63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25461" y="3199933"/>
                          <a:ext cx="457200" cy="141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143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67000" y="2970212"/>
                        <a:ext cx="534194" cy="458788"/>
                        <a:chOff x="1600200" y="2970212"/>
                        <a:chExt cx="534194" cy="458788"/>
                      </a:xfrm>
                    </p:grpSpPr>
                    <p:cxnSp>
                      <p:nvCxnSpPr>
                        <p:cNvPr id="637" name="Straight Connector 63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 flipH="1" flipV="1">
                          <a:off x="1867517" y="2704544"/>
                          <a:ext cx="1588" cy="533400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638" name="Straight Connector 63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2305" y="3199933"/>
                          <a:ext cx="457200" cy="1412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</p:grpSp>
                <p:cxnSp>
                  <p:nvCxnSpPr>
                    <p:cNvPr id="605" name="Straight Connector 60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905000" y="4623832"/>
                      <a:ext cx="157163" cy="404813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606" name="Straight Connector 605"/>
                    <p:cNvCxnSpPr>
                      <a:cxnSpLocks noChangeShapeType="1"/>
                    </p:cNvCxnSpPr>
                    <p:nvPr/>
                  </p:nvCxnSpPr>
                  <p:spPr bwMode="auto">
                    <a:xfrm rot="10800000">
                      <a:off x="893763" y="4571445"/>
                      <a:ext cx="96837" cy="3825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sp>
                  <p:nvSpPr>
                    <p:cNvPr id="607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200" y="4495245"/>
                      <a:ext cx="122238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08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1600" y="4495245"/>
                      <a:ext cx="122238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sp>
                  <p:nvSpPr>
                    <p:cNvPr id="609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81200" y="4495245"/>
                      <a:ext cx="122238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grpSp>
                  <p:nvGrpSpPr>
                    <p:cNvPr id="144" name="Group 3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86000" y="4953000"/>
                      <a:ext cx="914400" cy="1106091"/>
                      <a:chOff x="5486400" y="2362200"/>
                      <a:chExt cx="914400" cy="1106091"/>
                    </a:xfrm>
                  </p:grpSpPr>
                  <p:grpSp>
                    <p:nvGrpSpPr>
                      <p:cNvPr id="145" name="Group 1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52160" y="2401491"/>
                        <a:ext cx="548640" cy="1066800"/>
                        <a:chOff x="6156960" y="2286000"/>
                        <a:chExt cx="548640" cy="1066800"/>
                      </a:xfrm>
                    </p:grpSpPr>
                    <p:grpSp>
                      <p:nvGrpSpPr>
                        <p:cNvPr id="146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156960" y="2895600"/>
                          <a:ext cx="548640" cy="457200"/>
                          <a:chOff x="3124200" y="2895600"/>
                          <a:chExt cx="685800" cy="609600"/>
                        </a:xfrm>
                      </p:grpSpPr>
                      <p:grpSp>
                        <p:nvGrpSpPr>
                          <p:cNvPr id="148" name="Group 40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4200" y="2895600"/>
                            <a:ext cx="152400" cy="609600"/>
                            <a:chOff x="2057400" y="2895600"/>
                            <a:chExt cx="152400" cy="609600"/>
                          </a:xfrm>
                        </p:grpSpPr>
                        <p:sp>
                          <p:nvSpPr>
                            <p:cNvPr id="632" name="Oval 6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6606" y="28953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33" name="Oval 63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6606" y="33525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34" name="Straight Connector 633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5397" y="3200188"/>
                              <a:ext cx="457200" cy="0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  <p:grpSp>
                        <p:nvGrpSpPr>
                          <p:cNvPr id="150" name="Group 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124200" y="2895600"/>
                            <a:ext cx="685800" cy="609600"/>
                            <a:chOff x="1524000" y="2895600"/>
                            <a:chExt cx="685800" cy="609600"/>
                          </a:xfrm>
                        </p:grpSpPr>
                        <p:sp>
                          <p:nvSpPr>
                            <p:cNvPr id="624" name="Oval 623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3206" y="28953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25" name="Oval 624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004" y="28953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26" name="Oval 625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523206" y="3352588"/>
                              <a:ext cx="152798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sp>
                          <p:nvSpPr>
                            <p:cNvPr id="627" name="Oval 62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057004" y="3352588"/>
                              <a:ext cx="152796" cy="152400"/>
                            </a:xfrm>
                            <a:prstGeom prst="ellipse">
                              <a:avLst/>
                            </a:prstGeom>
                            <a:gradFill rotWithShape="1">
                              <a:gsLst>
                                <a:gs pos="0">
                                  <a:srgbClr val="5194B2"/>
                                </a:gs>
                                <a:gs pos="100000">
                                  <a:srgbClr val="AAD8F3"/>
                                </a:gs>
                              </a:gsLst>
                              <a:lin ang="16200000"/>
                            </a:gradFill>
                            <a:ln w="9525">
                              <a:solidFill>
                                <a:srgbClr val="588DA5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3000" dir="5400000" rotWithShape="0">
                                <a:srgbClr val="000000">
                                  <a:alpha val="34999"/>
                                </a:srgbClr>
                              </a:outerShdw>
                            </a:effectLst>
                          </p:spPr>
                          <p:txBody>
                            <a:bodyPr anchor="ctr"/>
                            <a:lstStyle/>
                            <a:p>
                              <a:pPr algn="ctr"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solidFill>
                                  <a:srgbClr val="FFFFFF"/>
                                </a:solidFill>
                                <a:latin typeface="Arial"/>
                                <a:ea typeface="ＭＳ Ｐゴシック" charset="-128"/>
                                <a:cs typeface="ＭＳ Ｐゴシック" charset="-128"/>
                              </a:endParaRPr>
                            </a:p>
                          </p:txBody>
                        </p:sp>
                        <p:cxnSp>
                          <p:nvCxnSpPr>
                            <p:cNvPr id="628" name="Straight Connector 627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6438" y="2703632"/>
                              <a:ext cx="2116" cy="533796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29" name="Straight Connector 628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 flipH="1" flipV="1">
                              <a:off x="1865445" y="3161955"/>
                              <a:ext cx="2117" cy="535781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30" name="Straight Connector 629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905794" y="3200188"/>
                              <a:ext cx="457200" cy="0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  <p:cxnSp>
                          <p:nvCxnSpPr>
                            <p:cNvPr id="631" name="Straight Connector 630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rot="5400000">
                              <a:off x="1371005" y="3199196"/>
                              <a:ext cx="457200" cy="1985"/>
                            </a:xfrm>
                            <a:prstGeom prst="lin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  <a:round/>
                              <a:headEnd/>
                              <a:tailEnd/>
                            </a:ln>
                            <a:effectLst>
                              <a:outerShdw blurRad="63500" dist="20000" dir="5400000" rotWithShape="0">
                                <a:srgbClr val="000000">
                                  <a:alpha val="37999"/>
                                </a:srgbClr>
                              </a:outerShdw>
                            </a:effectLst>
                          </p:spPr>
                        </p:cxnSp>
                      </p:grpSp>
                    </p:grpSp>
                    <p:cxnSp>
                      <p:nvCxnSpPr>
                        <p:cNvPr id="621" name="Straight Connector 62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5874544" y="2627947"/>
                          <a:ext cx="685800" cy="1588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  <p:sp>
                    <p:nvSpPr>
                      <p:cNvPr id="614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867400" y="2361645"/>
                        <a:ext cx="122238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615" name="Straight Connector 61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571332" y="2741851"/>
                        <a:ext cx="685800" cy="158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sp>
                    <p:nvSpPr>
                      <p:cNvPr id="616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78563" y="2361645"/>
                        <a:ext cx="122237" cy="152400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588DA5"/>
                        </a:solidFill>
                        <a:round/>
                        <a:headEnd/>
                        <a:tailEnd/>
                      </a:ln>
                      <a:effectLst>
                        <a:outerShdw blurRad="63500" dist="23000" dir="5400000" rotWithShape="0">
                          <a:srgbClr val="000000">
                            <a:alpha val="34999"/>
                          </a:srgbClr>
                        </a:outerShdw>
                      </a:effectLst>
                    </p:spPr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solidFill>
                            <a:srgbClr val="FFFFFF"/>
                          </a:solidFill>
                          <a:latin typeface="Arial"/>
                          <a:ea typeface="ＭＳ Ｐゴシック" charset="-128"/>
                          <a:cs typeface="ＭＳ Ｐゴシック" charset="-128"/>
                        </a:endParaRPr>
                      </a:p>
                    </p:txBody>
                  </p:sp>
                  <p:cxnSp>
                    <p:nvCxnSpPr>
                      <p:cNvPr id="617" name="Straight Connector 61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>
                        <a:off x="5982494" y="2779951"/>
                        <a:ext cx="685800" cy="158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618" name="Straight Connector 61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5698331" y="2225914"/>
                        <a:ext cx="3175" cy="427038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  <p:cxnSp>
                    <p:nvCxnSpPr>
                      <p:cNvPr id="619" name="Straight Connector 61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rot="5400000" flipH="1" flipV="1">
                        <a:off x="6109494" y="2225914"/>
                        <a:ext cx="3175" cy="427037"/>
                      </a:xfrm>
                      <a:prstGeom prst="lin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>
                        <a:outerShdw blurRad="63500" dist="20000" dir="5400000" rotWithShape="0">
                          <a:srgbClr val="000000">
                            <a:alpha val="37999"/>
                          </a:srgbClr>
                        </a:outerShdw>
                      </a:effectLst>
                    </p:spPr>
                  </p:cxnSp>
                </p:grpSp>
                <p:cxnSp>
                  <p:nvCxnSpPr>
                    <p:cNvPr id="611" name="Straight Connector 6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98725" y="5806520"/>
                      <a:ext cx="1587" cy="4270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612" name="Straight Connector 61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2498725" y="5425520"/>
                      <a:ext cx="1587" cy="4270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  <p:grpSp>
                <p:nvGrpSpPr>
                  <p:cNvPr id="151" name="Group 446"/>
                  <p:cNvGrpSpPr>
                    <a:grpSpLocks/>
                  </p:cNvGrpSpPr>
                  <p:nvPr/>
                </p:nvGrpSpPr>
                <p:grpSpPr bwMode="auto">
                  <a:xfrm>
                    <a:off x="304800" y="4953000"/>
                    <a:ext cx="915037" cy="1106091"/>
                    <a:chOff x="4571998" y="2362200"/>
                    <a:chExt cx="915037" cy="1106091"/>
                  </a:xfrm>
                </p:grpSpPr>
                <p:grpSp>
                  <p:nvGrpSpPr>
                    <p:cNvPr id="152" name="Group 1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71998" y="2362200"/>
                      <a:ext cx="915037" cy="1106091"/>
                      <a:chOff x="4876798" y="2246709"/>
                      <a:chExt cx="915037" cy="1106091"/>
                    </a:xfrm>
                  </p:grpSpPr>
                  <p:grpSp>
                    <p:nvGrpSpPr>
                      <p:cNvPr id="153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6800" y="2895600"/>
                        <a:ext cx="915035" cy="457200"/>
                        <a:chOff x="1524000" y="2895600"/>
                        <a:chExt cx="1143794" cy="609600"/>
                      </a:xfrm>
                    </p:grpSpPr>
                    <p:grpSp>
                      <p:nvGrpSpPr>
                        <p:cNvPr id="15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24000" y="2895600"/>
                          <a:ext cx="685800" cy="609600"/>
                          <a:chOff x="1524000" y="2895600"/>
                          <a:chExt cx="685800" cy="609600"/>
                        </a:xfrm>
                      </p:grpSpPr>
                      <p:sp>
                        <p:nvSpPr>
                          <p:cNvPr id="595" name="Oval 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23997" y="2895388"/>
                            <a:ext cx="152798" cy="152400"/>
                          </a:xfrm>
                          <a:prstGeom prst="ellipse">
                            <a:avLst/>
                          </a:prstGeom>
                          <a:gradFill rotWithShape="1">
                            <a:gsLst>
                              <a:gs pos="0">
                                <a:srgbClr val="5194B2"/>
                              </a:gs>
                              <a:gs pos="100000">
                                <a:srgbClr val="AAD8F3"/>
                              </a:gs>
                            </a:gsLst>
                            <a:lin ang="16200000"/>
                          </a:gradFill>
                          <a:ln w="9525">
                            <a:solidFill>
                              <a:srgbClr val="588DA5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3000" dir="5400000" rotWithShape="0">
                              <a:srgbClr val="000000">
                                <a:alpha val="34999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/>
                              <a:ea typeface="ＭＳ Ｐゴシック" charset="-128"/>
                              <a:cs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596" name="Oval 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810" y="2895388"/>
                            <a:ext cx="127000" cy="152400"/>
                          </a:xfrm>
                          <a:prstGeom prst="ellipse">
                            <a:avLst/>
                          </a:prstGeom>
                          <a:gradFill rotWithShape="1">
                            <a:gsLst>
                              <a:gs pos="0">
                                <a:srgbClr val="5194B2"/>
                              </a:gs>
                              <a:gs pos="100000">
                                <a:srgbClr val="AAD8F3"/>
                              </a:gs>
                            </a:gsLst>
                            <a:lin ang="16200000"/>
                          </a:gradFill>
                          <a:ln w="9525">
                            <a:solidFill>
                              <a:srgbClr val="588DA5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3000" dir="5400000" rotWithShape="0">
                              <a:srgbClr val="000000">
                                <a:alpha val="34999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/>
                              <a:ea typeface="ＭＳ Ｐゴシック" charset="-128"/>
                              <a:cs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597" name="Oval 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23997" y="3352588"/>
                            <a:ext cx="152798" cy="152400"/>
                          </a:xfrm>
                          <a:prstGeom prst="ellipse">
                            <a:avLst/>
                          </a:prstGeom>
                          <a:gradFill rotWithShape="1">
                            <a:gsLst>
                              <a:gs pos="0">
                                <a:srgbClr val="5194B2"/>
                              </a:gs>
                              <a:gs pos="100000">
                                <a:srgbClr val="AAD8F3"/>
                              </a:gs>
                            </a:gsLst>
                            <a:lin ang="16200000"/>
                          </a:gradFill>
                          <a:ln w="9525">
                            <a:solidFill>
                              <a:srgbClr val="588DA5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3000" dir="5400000" rotWithShape="0">
                              <a:srgbClr val="000000">
                                <a:alpha val="34999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/>
                              <a:ea typeface="ＭＳ Ｐゴシック" charset="-128"/>
                              <a:cs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598" name="Oval 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55810" y="3352588"/>
                            <a:ext cx="127000" cy="152400"/>
                          </a:xfrm>
                          <a:prstGeom prst="ellipse">
                            <a:avLst/>
                          </a:prstGeom>
                          <a:gradFill rotWithShape="1">
                            <a:gsLst>
                              <a:gs pos="0">
                                <a:srgbClr val="5194B2"/>
                              </a:gs>
                              <a:gs pos="100000">
                                <a:srgbClr val="AAD8F3"/>
                              </a:gs>
                            </a:gsLst>
                            <a:lin ang="16200000"/>
                          </a:gradFill>
                          <a:ln w="9525">
                            <a:solidFill>
                              <a:srgbClr val="588DA5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3000" dir="5400000" rotWithShape="0">
                              <a:srgbClr val="000000">
                                <a:alpha val="34999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/>
                              <a:ea typeface="ＭＳ Ｐゴシック" charset="-128"/>
                              <a:cs typeface="ＭＳ Ｐゴシック" charset="-128"/>
                            </a:endParaRPr>
                          </a:p>
                        </p:txBody>
                      </p:sp>
                      <p:cxnSp>
                        <p:nvCxnSpPr>
                          <p:cNvPr id="599" name="Straight Connector 59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 flipH="1" flipV="1">
                            <a:off x="1853338" y="2717523"/>
                            <a:ext cx="2116" cy="506015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00" name="Straight Connector 599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 flipH="1" flipV="1">
                            <a:off x="1852345" y="3175847"/>
                            <a:ext cx="2117" cy="508000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01" name="Straight Connector 600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1878804" y="3200188"/>
                            <a:ext cx="457200" cy="0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02" name="Straight Connector 60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1371796" y="3199196"/>
                            <a:ext cx="457200" cy="1985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159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057400" y="2895600"/>
                          <a:ext cx="610394" cy="609600"/>
                          <a:chOff x="1524000" y="2895600"/>
                          <a:chExt cx="610394" cy="609600"/>
                        </a:xfrm>
                      </p:grpSpPr>
                      <p:sp>
                        <p:nvSpPr>
                          <p:cNvPr id="590" name="Oval 5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24395" y="2895388"/>
                            <a:ext cx="152796" cy="152400"/>
                          </a:xfrm>
                          <a:prstGeom prst="ellipse">
                            <a:avLst/>
                          </a:prstGeom>
                          <a:gradFill rotWithShape="1">
                            <a:gsLst>
                              <a:gs pos="0">
                                <a:srgbClr val="5194B2"/>
                              </a:gs>
                              <a:gs pos="100000">
                                <a:srgbClr val="AAD8F3"/>
                              </a:gs>
                            </a:gsLst>
                            <a:lin ang="16200000"/>
                          </a:gradFill>
                          <a:ln w="9525">
                            <a:solidFill>
                              <a:srgbClr val="588DA5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3000" dir="5400000" rotWithShape="0">
                              <a:srgbClr val="000000">
                                <a:alpha val="34999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/>
                              <a:ea typeface="ＭＳ Ｐゴシック" charset="-128"/>
                              <a:cs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591" name="Oval 59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24395" y="3352588"/>
                            <a:ext cx="152796" cy="152400"/>
                          </a:xfrm>
                          <a:prstGeom prst="ellipse">
                            <a:avLst/>
                          </a:prstGeom>
                          <a:gradFill rotWithShape="1">
                            <a:gsLst>
                              <a:gs pos="0">
                                <a:srgbClr val="5194B2"/>
                              </a:gs>
                              <a:gs pos="100000">
                                <a:srgbClr val="AAD8F3"/>
                              </a:gs>
                            </a:gsLst>
                            <a:lin ang="16200000"/>
                          </a:gradFill>
                          <a:ln w="9525">
                            <a:solidFill>
                              <a:srgbClr val="588DA5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3000" dir="5400000" rotWithShape="0">
                              <a:srgbClr val="000000">
                                <a:alpha val="34999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solidFill>
                                <a:srgbClr val="FFFFFF"/>
                              </a:solidFill>
                              <a:latin typeface="Arial"/>
                              <a:ea typeface="ＭＳ Ｐゴシック" charset="-128"/>
                              <a:cs typeface="ＭＳ Ｐゴシック" charset="-128"/>
                            </a:endParaRPr>
                          </a:p>
                        </p:txBody>
                      </p:sp>
                      <p:cxnSp>
                        <p:nvCxnSpPr>
                          <p:cNvPr id="592" name="Straight Connector 59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 flipH="1" flipV="1">
                            <a:off x="1866633" y="2704624"/>
                            <a:ext cx="2116" cy="531813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93" name="Straight Connector 59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 flipH="1" flipV="1">
                            <a:off x="1865641" y="3162948"/>
                            <a:ext cx="2117" cy="533796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94" name="Straight Connector 59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rot="5400000">
                            <a:off x="1372194" y="3199195"/>
                            <a:ext cx="457200" cy="1984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  <a:round/>
                            <a:headEnd/>
                            <a:tailEnd/>
                          </a:ln>
                          <a:effectLst>
                            <a:outerShdw blurRad="63500" dist="20000" dir="5400000" rotWithShape="0">
                              <a:srgbClr val="000000">
                                <a:alpha val="37999"/>
                              </a:srgbClr>
                            </a:outerShdw>
                          </a:effectLst>
                        </p:spPr>
                      </p:cxnSp>
                    </p:grpSp>
                  </p:grpSp>
                  <p:grpSp>
                    <p:nvGrpSpPr>
                      <p:cNvPr id="42112" name="Group 5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76798" y="2246709"/>
                        <a:ext cx="488950" cy="725091"/>
                        <a:chOff x="1524000" y="2946400"/>
                        <a:chExt cx="611188" cy="483394"/>
                      </a:xfrm>
                    </p:grpSpPr>
                    <p:sp>
                      <p:nvSpPr>
                        <p:cNvPr id="585" name="Oval 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24000" y="2946030"/>
                          <a:ext cx="152798" cy="101600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 w="9525">
                          <a:solidFill>
                            <a:srgbClr val="588DA5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3000" dir="5400000" rotWithShape="0">
                            <a:srgbClr val="000000">
                              <a:alpha val="34999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solidFill>
                              <a:srgbClr val="FFFFFF"/>
                            </a:solidFill>
                            <a:latin typeface="Arial"/>
                            <a:ea typeface="ＭＳ Ｐゴシック" charset="-128"/>
                            <a:cs typeface="ＭＳ Ｐゴシック" charset="-128"/>
                          </a:endParaRPr>
                        </a:p>
                      </p:txBody>
                    </p:sp>
                    <p:cxnSp>
                      <p:nvCxnSpPr>
                        <p:cNvPr id="586" name="Straight Connector 58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905597" y="3200096"/>
                          <a:ext cx="457200" cy="1984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87" name="Straight Connector 58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rot="5400000">
                          <a:off x="1371799" y="3199037"/>
                          <a:ext cx="457200" cy="1985"/>
                        </a:xfrm>
                        <a:prstGeom prst="line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>
                          <a:outerShdw blurRad="63500" dist="20000" dir="5400000" rotWithShape="0">
                            <a:srgbClr val="000000">
                              <a:alpha val="37999"/>
                            </a:srgbClr>
                          </a:outerShdw>
                        </a:effectLst>
                      </p:spPr>
                    </p:cxnSp>
                  </p:grpSp>
                </p:grpSp>
                <p:sp>
                  <p:nvSpPr>
                    <p:cNvPr id="579" name="Oval 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83161" y="2361645"/>
                      <a:ext cx="122237" cy="1524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588DA5"/>
                      </a:solidFill>
                      <a:round/>
                      <a:headEnd/>
                      <a:tailEnd/>
                    </a:ln>
                    <a:effectLst>
                      <a:outerShdw blurRad="63500" dist="23000" dir="5400000" rotWithShape="0">
                        <a:srgbClr val="000000">
                          <a:alpha val="34999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srgbClr val="FFFFFF"/>
                        </a:solidFill>
                        <a:latin typeface="Arial"/>
                        <a:ea typeface="ＭＳ Ｐゴシック" charset="-128"/>
                        <a:cs typeface="ＭＳ Ｐゴシック" charset="-128"/>
                      </a:endParaRPr>
                    </a:p>
                  </p:txBody>
                </p:sp>
                <p:cxnSp>
                  <p:nvCxnSpPr>
                    <p:cNvPr id="580" name="Straight Connector 57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717255" y="2741851"/>
                      <a:ext cx="685800" cy="1587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81" name="Straight Connector 58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4860923" y="2223532"/>
                      <a:ext cx="1588" cy="4270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  <p:cxnSp>
                  <p:nvCxnSpPr>
                    <p:cNvPr id="582" name="Straight Connector 58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240335" y="2226708"/>
                      <a:ext cx="3175" cy="42545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>
                      <a:outerShdw blurRad="63500" dist="20000" dir="5400000" rotWithShape="0">
                        <a:srgbClr val="000000">
                          <a:alpha val="37999"/>
                        </a:srgbClr>
                      </a:outerShdw>
                    </a:effectLst>
                  </p:spPr>
                </p:cxnSp>
              </p:grpSp>
            </p:grpSp>
            <p:sp>
              <p:nvSpPr>
                <p:cNvPr id="42127" name="TextBox 571"/>
                <p:cNvSpPr txBox="1">
                  <a:spLocks noChangeArrowheads="1"/>
                </p:cNvSpPr>
                <p:nvPr/>
              </p:nvSpPr>
              <p:spPr bwMode="auto">
                <a:xfrm>
                  <a:off x="5943600" y="5334000"/>
                  <a:ext cx="7620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</a:rPr>
                    <a:t>InAs</a:t>
                  </a:r>
                </a:p>
              </p:txBody>
            </p:sp>
            <p:sp>
              <p:nvSpPr>
                <p:cNvPr id="42128" name="TextBox 572"/>
                <p:cNvSpPr txBox="1">
                  <a:spLocks noChangeArrowheads="1"/>
                </p:cNvSpPr>
                <p:nvPr/>
              </p:nvSpPr>
              <p:spPr bwMode="auto">
                <a:xfrm>
                  <a:off x="5638800" y="6248400"/>
                  <a:ext cx="83820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rgbClr val="000000"/>
                      </a:solidFill>
                    </a:rPr>
                    <a:t>GaAs</a:t>
                  </a:r>
                </a:p>
              </p:txBody>
            </p:sp>
          </p:grpSp>
          <p:grpSp>
            <p:nvGrpSpPr>
              <p:cNvPr id="42113" name="Group 697"/>
              <p:cNvGrpSpPr>
                <a:grpSpLocks/>
              </p:cNvGrpSpPr>
              <p:nvPr/>
            </p:nvGrpSpPr>
            <p:grpSpPr bwMode="auto">
              <a:xfrm>
                <a:off x="228600" y="4648200"/>
                <a:ext cx="1143000" cy="533400"/>
                <a:chOff x="1524000" y="2895600"/>
                <a:chExt cx="1428750" cy="534194"/>
              </a:xfrm>
            </p:grpSpPr>
            <p:grpSp>
              <p:nvGrpSpPr>
                <p:cNvPr id="42114" name="Group 15"/>
                <p:cNvGrpSpPr>
                  <a:grpSpLocks/>
                </p:cNvGrpSpPr>
                <p:nvPr/>
              </p:nvGrpSpPr>
              <p:grpSpPr bwMode="auto">
                <a:xfrm>
                  <a:off x="15240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727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2895044"/>
                    <a:ext cx="152798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28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057798" y="2895044"/>
                    <a:ext cx="152796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731" name="Straight Connector 73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495" y="2703664"/>
                    <a:ext cx="1590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33" name="Straight Connector 73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6247" y="3200298"/>
                    <a:ext cx="4578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34" name="Straight Connector 73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1458" y="3199305"/>
                    <a:ext cx="457881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15" name="Group 16"/>
                <p:cNvGrpSpPr>
                  <a:grpSpLocks/>
                </p:cNvGrpSpPr>
                <p:nvPr/>
              </p:nvGrpSpPr>
              <p:grpSpPr bwMode="auto">
                <a:xfrm>
                  <a:off x="20574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719" name="Oval 718"/>
                  <p:cNvSpPr>
                    <a:spLocks noChangeArrowheads="1"/>
                  </p:cNvSpPr>
                  <p:nvPr/>
                </p:nvSpPr>
                <p:spPr bwMode="auto">
                  <a:xfrm>
                    <a:off x="1524398" y="2895044"/>
                    <a:ext cx="152796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20" name="Oval 719"/>
                  <p:cNvSpPr>
                    <a:spLocks noChangeArrowheads="1"/>
                  </p:cNvSpPr>
                  <p:nvPr/>
                </p:nvSpPr>
                <p:spPr bwMode="auto">
                  <a:xfrm>
                    <a:off x="2056210" y="2895044"/>
                    <a:ext cx="152796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723" name="Straight Connector 722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899" y="2704656"/>
                    <a:ext cx="1590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25" name="Straight Connector 724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4660" y="3200298"/>
                    <a:ext cx="4578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26" name="Straight Connector 7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1856" y="3199306"/>
                    <a:ext cx="457881" cy="1984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16" name="Group 25"/>
                <p:cNvGrpSpPr>
                  <a:grpSpLocks/>
                </p:cNvGrpSpPr>
                <p:nvPr/>
              </p:nvGrpSpPr>
              <p:grpSpPr bwMode="auto">
                <a:xfrm>
                  <a:off x="2590800" y="2895600"/>
                  <a:ext cx="361950" cy="533400"/>
                  <a:chOff x="1524000" y="2895600"/>
                  <a:chExt cx="361950" cy="533400"/>
                </a:xfrm>
              </p:grpSpPr>
              <p:sp>
                <p:nvSpPr>
                  <p:cNvPr id="711" name="Oval 710"/>
                  <p:cNvSpPr>
                    <a:spLocks noChangeArrowheads="1"/>
                  </p:cNvSpPr>
                  <p:nvPr/>
                </p:nvSpPr>
                <p:spPr bwMode="auto">
                  <a:xfrm>
                    <a:off x="1524794" y="2895044"/>
                    <a:ext cx="152798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715" name="Straight Connector 714"/>
                  <p:cNvCxnSpPr>
                    <a:cxnSpLocks noChangeShapeType="1"/>
                    <a:endCxn id="607" idx="2"/>
                  </p:cNvCxnSpPr>
                  <p:nvPr/>
                </p:nvCxnSpPr>
                <p:spPr bwMode="auto">
                  <a:xfrm>
                    <a:off x="1602185" y="2971358"/>
                    <a:ext cx="28376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18" name="Straight Connector 7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2252" y="3199305"/>
                    <a:ext cx="457881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grpSp>
            <p:nvGrpSpPr>
              <p:cNvPr id="42117" name="Group 735"/>
              <p:cNvGrpSpPr>
                <a:grpSpLocks/>
              </p:cNvGrpSpPr>
              <p:nvPr/>
            </p:nvGrpSpPr>
            <p:grpSpPr bwMode="auto">
              <a:xfrm>
                <a:off x="2743200" y="4648200"/>
                <a:ext cx="975360" cy="533400"/>
                <a:chOff x="1524000" y="2895600"/>
                <a:chExt cx="1219200" cy="534194"/>
              </a:xfrm>
            </p:grpSpPr>
            <p:grpSp>
              <p:nvGrpSpPr>
                <p:cNvPr id="42118" name="Group 15"/>
                <p:cNvGrpSpPr>
                  <a:grpSpLocks/>
                </p:cNvGrpSpPr>
                <p:nvPr/>
              </p:nvGrpSpPr>
              <p:grpSpPr bwMode="auto">
                <a:xfrm>
                  <a:off x="15240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74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2895044"/>
                    <a:ext cx="152798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49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055813" y="2895044"/>
                    <a:ext cx="127000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750" name="Straight Connector 74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53604" y="2717555"/>
                    <a:ext cx="1590" cy="50601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51" name="Straight Connector 75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878466" y="3200298"/>
                    <a:ext cx="4578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52" name="Straight Connector 75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1458" y="3199305"/>
                    <a:ext cx="457881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19" name="Group 16"/>
                <p:cNvGrpSpPr>
                  <a:grpSpLocks/>
                </p:cNvGrpSpPr>
                <p:nvPr/>
              </p:nvGrpSpPr>
              <p:grpSpPr bwMode="auto">
                <a:xfrm>
                  <a:off x="20574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743" name="Oval 742"/>
                  <p:cNvSpPr>
                    <a:spLocks noChangeArrowheads="1"/>
                  </p:cNvSpPr>
                  <p:nvPr/>
                </p:nvSpPr>
                <p:spPr bwMode="auto">
                  <a:xfrm>
                    <a:off x="1524398" y="2895044"/>
                    <a:ext cx="152796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744" name="Oval 743"/>
                  <p:cNvSpPr>
                    <a:spLocks noChangeArrowheads="1"/>
                  </p:cNvSpPr>
                  <p:nvPr/>
                </p:nvSpPr>
                <p:spPr bwMode="auto">
                  <a:xfrm>
                    <a:off x="2056210" y="2895044"/>
                    <a:ext cx="152796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745" name="Straight Connector 74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899" y="2704656"/>
                    <a:ext cx="1590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46" name="Straight Connector 74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4660" y="3200298"/>
                    <a:ext cx="4578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747" name="Straight Connector 74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1856" y="3199306"/>
                    <a:ext cx="457881" cy="1984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20" name="Group 25"/>
                <p:cNvGrpSpPr>
                  <a:grpSpLocks/>
                </p:cNvGrpSpPr>
                <p:nvPr/>
              </p:nvGrpSpPr>
              <p:grpSpPr bwMode="auto">
                <a:xfrm>
                  <a:off x="2590800" y="2895600"/>
                  <a:ext cx="152400" cy="533400"/>
                  <a:chOff x="1524000" y="2895600"/>
                  <a:chExt cx="152400" cy="533400"/>
                </a:xfrm>
              </p:grpSpPr>
              <p:sp>
                <p:nvSpPr>
                  <p:cNvPr id="740" name="Oval 739"/>
                  <p:cNvSpPr>
                    <a:spLocks noChangeArrowheads="1"/>
                  </p:cNvSpPr>
                  <p:nvPr/>
                </p:nvSpPr>
                <p:spPr bwMode="auto">
                  <a:xfrm>
                    <a:off x="1497013" y="2895044"/>
                    <a:ext cx="178594" cy="1526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742" name="Straight Connector 74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1260" y="3200298"/>
                    <a:ext cx="45788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cxnSp>
            <p:nvCxnSpPr>
              <p:cNvPr id="753" name="Straight Connector 752"/>
              <p:cNvCxnSpPr>
                <a:cxnSpLocks noChangeShapeType="1"/>
              </p:cNvCxnSpPr>
              <p:nvPr/>
            </p:nvCxnSpPr>
            <p:spPr bwMode="auto">
              <a:xfrm>
                <a:off x="2590800" y="4723845"/>
                <a:ext cx="22860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grpSp>
            <p:nvGrpSpPr>
              <p:cNvPr id="42121" name="Group 790"/>
              <p:cNvGrpSpPr>
                <a:grpSpLocks/>
              </p:cNvGrpSpPr>
              <p:nvPr/>
            </p:nvGrpSpPr>
            <p:grpSpPr bwMode="auto">
              <a:xfrm>
                <a:off x="228600" y="4323754"/>
                <a:ext cx="1768475" cy="400646"/>
                <a:chOff x="1524000" y="2895600"/>
                <a:chExt cx="2210594" cy="534194"/>
              </a:xfrm>
            </p:grpSpPr>
            <p:grpSp>
              <p:nvGrpSpPr>
                <p:cNvPr id="42122" name="Group 15"/>
                <p:cNvGrpSpPr>
                  <a:grpSpLocks/>
                </p:cNvGrpSpPr>
                <p:nvPr/>
              </p:nvGrpSpPr>
              <p:grpSpPr bwMode="auto">
                <a:xfrm>
                  <a:off x="15240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2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2895655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2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057797" y="2895655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24" name="Straight Connector 823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231" y="2703897"/>
                    <a:ext cx="2117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26" name="Straight Connector 82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6588" y="3200454"/>
                    <a:ext cx="45719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27" name="Straight Connector 82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1799" y="3199462"/>
                    <a:ext cx="457199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23" name="Group 16"/>
                <p:cNvGrpSpPr>
                  <a:grpSpLocks/>
                </p:cNvGrpSpPr>
                <p:nvPr/>
              </p:nvGrpSpPr>
              <p:grpSpPr bwMode="auto">
                <a:xfrm>
                  <a:off x="20574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12" name="Oval 811"/>
                  <p:cNvSpPr>
                    <a:spLocks noChangeArrowheads="1"/>
                  </p:cNvSpPr>
                  <p:nvPr/>
                </p:nvSpPr>
                <p:spPr bwMode="auto">
                  <a:xfrm>
                    <a:off x="1524397" y="2895655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13" name="Oval 812"/>
                  <p:cNvSpPr>
                    <a:spLocks noChangeArrowheads="1"/>
                  </p:cNvSpPr>
                  <p:nvPr/>
                </p:nvSpPr>
                <p:spPr bwMode="auto">
                  <a:xfrm>
                    <a:off x="2056210" y="2895655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16" name="Straight Connector 81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635" y="2704890"/>
                    <a:ext cx="2117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18" name="Straight Connector 8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5000" y="3200454"/>
                    <a:ext cx="45719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19" name="Straight Connector 81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2197" y="3199462"/>
                    <a:ext cx="457199" cy="1984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24" name="Group 25"/>
                <p:cNvGrpSpPr>
                  <a:grpSpLocks/>
                </p:cNvGrpSpPr>
                <p:nvPr/>
              </p:nvGrpSpPr>
              <p:grpSpPr bwMode="auto">
                <a:xfrm>
                  <a:off x="2590800" y="2895600"/>
                  <a:ext cx="685800" cy="533400"/>
                  <a:chOff x="1524000" y="2895600"/>
                  <a:chExt cx="685800" cy="533400"/>
                </a:xfrm>
              </p:grpSpPr>
              <p:sp>
                <p:nvSpPr>
                  <p:cNvPr id="804" name="Oval 803"/>
                  <p:cNvSpPr>
                    <a:spLocks noChangeArrowheads="1"/>
                  </p:cNvSpPr>
                  <p:nvPr/>
                </p:nvSpPr>
                <p:spPr bwMode="auto">
                  <a:xfrm>
                    <a:off x="1524794" y="2895655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05" name="Oval 804"/>
                  <p:cNvSpPr>
                    <a:spLocks noChangeArrowheads="1"/>
                  </p:cNvSpPr>
                  <p:nvPr/>
                </p:nvSpPr>
                <p:spPr bwMode="auto">
                  <a:xfrm>
                    <a:off x="2056606" y="2895655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08" name="Straight Connector 80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033" y="2704890"/>
                    <a:ext cx="2117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11" name="Straight Connector 81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2592" y="3199462"/>
                    <a:ext cx="457200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25" name="Group 34"/>
                <p:cNvGrpSpPr>
                  <a:grpSpLocks/>
                </p:cNvGrpSpPr>
                <p:nvPr/>
              </p:nvGrpSpPr>
              <p:grpSpPr bwMode="auto">
                <a:xfrm>
                  <a:off x="3082832" y="2895600"/>
                  <a:ext cx="651762" cy="462352"/>
                  <a:chOff x="1482632" y="2895600"/>
                  <a:chExt cx="651762" cy="462352"/>
                </a:xfrm>
              </p:grpSpPr>
              <p:sp>
                <p:nvSpPr>
                  <p:cNvPr id="796" name="Oval 795"/>
                  <p:cNvSpPr>
                    <a:spLocks noChangeArrowheads="1"/>
                  </p:cNvSpPr>
                  <p:nvPr/>
                </p:nvSpPr>
                <p:spPr bwMode="auto">
                  <a:xfrm>
                    <a:off x="1525192" y="2895655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00" name="Straight Connector 79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429" y="2704890"/>
                    <a:ext cx="2117" cy="53181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03" name="Straight Connector 802"/>
                  <p:cNvCxnSpPr>
                    <a:cxnSpLocks noChangeShapeType="1"/>
                    <a:endCxn id="607" idx="7"/>
                  </p:cNvCxnSpPr>
                  <p:nvPr/>
                </p:nvCxnSpPr>
                <p:spPr bwMode="auto">
                  <a:xfrm rot="5400000">
                    <a:off x="1350433" y="3104941"/>
                    <a:ext cx="385233" cy="119062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grpSp>
            <p:nvGrpSpPr>
              <p:cNvPr id="42126" name="Group 830"/>
              <p:cNvGrpSpPr>
                <a:grpSpLocks/>
              </p:cNvGrpSpPr>
              <p:nvPr/>
            </p:nvGrpSpPr>
            <p:grpSpPr bwMode="auto">
              <a:xfrm>
                <a:off x="2331720" y="4267200"/>
                <a:ext cx="1402080" cy="457200"/>
                <a:chOff x="2057400" y="2895600"/>
                <a:chExt cx="1752600" cy="534194"/>
              </a:xfrm>
            </p:grpSpPr>
            <p:sp>
              <p:nvSpPr>
                <p:cNvPr id="861" name="Oval 5"/>
                <p:cNvSpPr>
                  <a:spLocks noChangeArrowheads="1"/>
                </p:cNvSpPr>
                <p:nvPr/>
              </p:nvSpPr>
              <p:spPr bwMode="auto">
                <a:xfrm>
                  <a:off x="2057798" y="2894952"/>
                  <a:ext cx="152796" cy="1520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194B2"/>
                    </a:gs>
                    <a:gs pos="100000">
                      <a:srgbClr val="AAD8F3"/>
                    </a:gs>
                  </a:gsLst>
                  <a:lin ang="16200000"/>
                </a:gradFill>
                <a:ln w="9525">
                  <a:solidFill>
                    <a:srgbClr val="588DA5"/>
                  </a:solidFill>
                  <a:round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rgbClr val="FFFFFF"/>
                    </a:solidFill>
                    <a:latin typeface="Arial"/>
                    <a:ea typeface="ＭＳ Ｐゴシック" charset="-128"/>
                    <a:cs typeface="ＭＳ Ｐゴシック" charset="-128"/>
                  </a:endParaRPr>
                </a:p>
              </p:txBody>
            </p:sp>
            <p:grpSp>
              <p:nvGrpSpPr>
                <p:cNvPr id="42129" name="Group 16"/>
                <p:cNvGrpSpPr>
                  <a:grpSpLocks/>
                </p:cNvGrpSpPr>
                <p:nvPr/>
              </p:nvGrpSpPr>
              <p:grpSpPr bwMode="auto">
                <a:xfrm>
                  <a:off x="20574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52" name="Oval 851"/>
                  <p:cNvSpPr>
                    <a:spLocks noChangeArrowheads="1"/>
                  </p:cNvSpPr>
                  <p:nvPr/>
                </p:nvSpPr>
                <p:spPr bwMode="auto">
                  <a:xfrm>
                    <a:off x="1524398" y="2894952"/>
                    <a:ext cx="152796" cy="15209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53" name="Oval 852"/>
                  <p:cNvSpPr>
                    <a:spLocks noChangeArrowheads="1"/>
                  </p:cNvSpPr>
                  <p:nvPr/>
                </p:nvSpPr>
                <p:spPr bwMode="auto">
                  <a:xfrm>
                    <a:off x="2083991" y="2894952"/>
                    <a:ext cx="152796" cy="15209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56" name="Straight Connector 85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80657" y="2690275"/>
                    <a:ext cx="1854" cy="559594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58" name="Straight Connector 85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33235" y="3201001"/>
                    <a:ext cx="45629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59" name="Straight Connector 858"/>
                  <p:cNvCxnSpPr>
                    <a:cxnSpLocks noChangeShapeType="1"/>
                    <a:endCxn id="609" idx="1"/>
                  </p:cNvCxnSpPr>
                  <p:nvPr/>
                </p:nvCxnSpPr>
                <p:spPr bwMode="auto">
                  <a:xfrm rot="16200000" flipH="1">
                    <a:off x="1496197" y="3076590"/>
                    <a:ext cx="385807" cy="17462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30" name="Group 25"/>
                <p:cNvGrpSpPr>
                  <a:grpSpLocks/>
                </p:cNvGrpSpPr>
                <p:nvPr/>
              </p:nvGrpSpPr>
              <p:grpSpPr bwMode="auto">
                <a:xfrm>
                  <a:off x="25908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44" name="Oval 843"/>
                  <p:cNvSpPr>
                    <a:spLocks noChangeArrowheads="1"/>
                  </p:cNvSpPr>
                  <p:nvPr/>
                </p:nvSpPr>
                <p:spPr bwMode="auto">
                  <a:xfrm>
                    <a:off x="1524794" y="2894952"/>
                    <a:ext cx="152798" cy="15209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45" name="Oval 844"/>
                  <p:cNvSpPr>
                    <a:spLocks noChangeArrowheads="1"/>
                  </p:cNvSpPr>
                  <p:nvPr/>
                </p:nvSpPr>
                <p:spPr bwMode="auto">
                  <a:xfrm>
                    <a:off x="2056606" y="2894952"/>
                    <a:ext cx="152798" cy="15209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48" name="Straight Connector 84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163" y="2704167"/>
                    <a:ext cx="1854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50" name="Straight Connector 849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5852" y="3201001"/>
                    <a:ext cx="45629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51" name="Straight Connector 85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2119" y="3199081"/>
                    <a:ext cx="458146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31" name="Group 34"/>
                <p:cNvGrpSpPr>
                  <a:grpSpLocks/>
                </p:cNvGrpSpPr>
                <p:nvPr/>
              </p:nvGrpSpPr>
              <p:grpSpPr bwMode="auto">
                <a:xfrm>
                  <a:off x="31242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36" name="Oval 835"/>
                  <p:cNvSpPr>
                    <a:spLocks noChangeArrowheads="1"/>
                  </p:cNvSpPr>
                  <p:nvPr/>
                </p:nvSpPr>
                <p:spPr bwMode="auto">
                  <a:xfrm>
                    <a:off x="1523206" y="2894952"/>
                    <a:ext cx="152798" cy="15209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37" name="Oval 836"/>
                  <p:cNvSpPr>
                    <a:spLocks noChangeArrowheads="1"/>
                  </p:cNvSpPr>
                  <p:nvPr/>
                </p:nvSpPr>
                <p:spPr bwMode="auto">
                  <a:xfrm>
                    <a:off x="2057004" y="2894952"/>
                    <a:ext cx="152796" cy="15209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40" name="Straight Connector 83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568" y="2703174"/>
                    <a:ext cx="1854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42" name="Straight Connector 84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06248" y="3201001"/>
                    <a:ext cx="45629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43" name="Straight Connector 84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70531" y="3199081"/>
                    <a:ext cx="458146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cxnSp>
            <p:nvCxnSpPr>
              <p:cNvPr id="871" name="Straight Connector 8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193925" y="4130120"/>
                <a:ext cx="1587" cy="42703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</p:cxnSp>
          <p:grpSp>
            <p:nvGrpSpPr>
              <p:cNvPr id="42132" name="Group 871"/>
              <p:cNvGrpSpPr>
                <a:grpSpLocks/>
              </p:cNvGrpSpPr>
              <p:nvPr/>
            </p:nvGrpSpPr>
            <p:grpSpPr bwMode="auto">
              <a:xfrm>
                <a:off x="228600" y="3962400"/>
                <a:ext cx="1828800" cy="400646"/>
                <a:chOff x="1524000" y="2895600"/>
                <a:chExt cx="2286000" cy="534194"/>
              </a:xfrm>
            </p:grpSpPr>
            <p:grpSp>
              <p:nvGrpSpPr>
                <p:cNvPr id="42133" name="Group 15"/>
                <p:cNvGrpSpPr>
                  <a:grpSpLocks/>
                </p:cNvGrpSpPr>
                <p:nvPr/>
              </p:nvGrpSpPr>
              <p:grpSpPr bwMode="auto">
                <a:xfrm>
                  <a:off x="15240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901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524000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02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057797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905" name="Straight Connector 90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231" y="2703102"/>
                    <a:ext cx="2117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07" name="Straight Connector 90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20346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08" name="Straight Connector 90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85558" y="3184908"/>
                    <a:ext cx="429682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34" name="Group 16"/>
                <p:cNvGrpSpPr>
                  <a:grpSpLocks/>
                </p:cNvGrpSpPr>
                <p:nvPr/>
              </p:nvGrpSpPr>
              <p:grpSpPr bwMode="auto">
                <a:xfrm>
                  <a:off x="20574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93" name="Oval 892"/>
                  <p:cNvSpPr>
                    <a:spLocks noChangeArrowheads="1"/>
                  </p:cNvSpPr>
                  <p:nvPr/>
                </p:nvSpPr>
                <p:spPr bwMode="auto">
                  <a:xfrm>
                    <a:off x="1524397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94" name="Oval 893"/>
                  <p:cNvSpPr>
                    <a:spLocks noChangeArrowheads="1"/>
                  </p:cNvSpPr>
                  <p:nvPr/>
                </p:nvSpPr>
                <p:spPr bwMode="auto">
                  <a:xfrm>
                    <a:off x="2056210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97" name="Straight Connector 89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635" y="2704095"/>
                    <a:ext cx="2117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99" name="Straight Connector 89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18759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35" name="Group 25"/>
                <p:cNvGrpSpPr>
                  <a:grpSpLocks/>
                </p:cNvGrpSpPr>
                <p:nvPr/>
              </p:nvGrpSpPr>
              <p:grpSpPr bwMode="auto">
                <a:xfrm>
                  <a:off x="25908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85" name="Oval 884"/>
                  <p:cNvSpPr>
                    <a:spLocks noChangeArrowheads="1"/>
                  </p:cNvSpPr>
                  <p:nvPr/>
                </p:nvSpPr>
                <p:spPr bwMode="auto">
                  <a:xfrm>
                    <a:off x="1524794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86" name="Oval 885"/>
                  <p:cNvSpPr>
                    <a:spLocks noChangeArrowheads="1"/>
                  </p:cNvSpPr>
                  <p:nvPr/>
                </p:nvSpPr>
                <p:spPr bwMode="auto">
                  <a:xfrm>
                    <a:off x="2056606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89" name="Straight Connector 888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033" y="2704095"/>
                    <a:ext cx="2117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91" name="Straight Connector 89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19156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92" name="Straight Connector 89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86351" y="3184908"/>
                    <a:ext cx="429682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36" name="Group 34"/>
                <p:cNvGrpSpPr>
                  <a:grpSpLocks/>
                </p:cNvGrpSpPr>
                <p:nvPr/>
              </p:nvGrpSpPr>
              <p:grpSpPr bwMode="auto">
                <a:xfrm>
                  <a:off x="31242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877" name="Oval 876"/>
                  <p:cNvSpPr>
                    <a:spLocks noChangeArrowheads="1"/>
                  </p:cNvSpPr>
                  <p:nvPr/>
                </p:nvSpPr>
                <p:spPr bwMode="auto">
                  <a:xfrm>
                    <a:off x="1523206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878" name="Oval 877"/>
                  <p:cNvSpPr>
                    <a:spLocks noChangeArrowheads="1"/>
                  </p:cNvSpPr>
                  <p:nvPr/>
                </p:nvSpPr>
                <p:spPr bwMode="auto">
                  <a:xfrm>
                    <a:off x="2057004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881" name="Straight Connector 88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438" y="2703102"/>
                    <a:ext cx="2117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83" name="Straight Connector 88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19553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884" name="Straight Connector 88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84764" y="3184908"/>
                    <a:ext cx="429682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  <p:grpSp>
            <p:nvGrpSpPr>
              <p:cNvPr id="42137" name="Group 908"/>
              <p:cNvGrpSpPr>
                <a:grpSpLocks/>
              </p:cNvGrpSpPr>
              <p:nvPr/>
            </p:nvGrpSpPr>
            <p:grpSpPr bwMode="auto">
              <a:xfrm>
                <a:off x="1966595" y="3962400"/>
                <a:ext cx="1767205" cy="400646"/>
                <a:chOff x="1600994" y="2895600"/>
                <a:chExt cx="2209006" cy="534194"/>
              </a:xfrm>
            </p:grpSpPr>
            <p:grpSp>
              <p:nvGrpSpPr>
                <p:cNvPr id="42138" name="Group 15"/>
                <p:cNvGrpSpPr>
                  <a:grpSpLocks/>
                </p:cNvGrpSpPr>
                <p:nvPr/>
              </p:nvGrpSpPr>
              <p:grpSpPr bwMode="auto">
                <a:xfrm>
                  <a:off x="1600994" y="2895600"/>
                  <a:ext cx="608806" cy="534194"/>
                  <a:chOff x="1600994" y="2895600"/>
                  <a:chExt cx="608806" cy="534194"/>
                </a:xfrm>
              </p:grpSpPr>
              <p:sp>
                <p:nvSpPr>
                  <p:cNvPr id="929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057798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930" name="Straight Connector 92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231" y="2703103"/>
                    <a:ext cx="2117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31" name="Straight Connector 93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20346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39" name="Group 16"/>
                <p:cNvGrpSpPr>
                  <a:grpSpLocks/>
                </p:cNvGrpSpPr>
                <p:nvPr/>
              </p:nvGrpSpPr>
              <p:grpSpPr bwMode="auto">
                <a:xfrm>
                  <a:off x="20574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924" name="Oval 923"/>
                  <p:cNvSpPr>
                    <a:spLocks noChangeArrowheads="1"/>
                  </p:cNvSpPr>
                  <p:nvPr/>
                </p:nvSpPr>
                <p:spPr bwMode="auto">
                  <a:xfrm>
                    <a:off x="1524397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25" name="Oval 924"/>
                  <p:cNvSpPr>
                    <a:spLocks noChangeArrowheads="1"/>
                  </p:cNvSpPr>
                  <p:nvPr/>
                </p:nvSpPr>
                <p:spPr bwMode="auto">
                  <a:xfrm>
                    <a:off x="2056210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926" name="Straight Connector 92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635" y="2704095"/>
                    <a:ext cx="2117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27" name="Straight Connector 92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18759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40" name="Group 25"/>
                <p:cNvGrpSpPr>
                  <a:grpSpLocks/>
                </p:cNvGrpSpPr>
                <p:nvPr/>
              </p:nvGrpSpPr>
              <p:grpSpPr bwMode="auto">
                <a:xfrm>
                  <a:off x="25908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919" name="Oval 918"/>
                  <p:cNvSpPr>
                    <a:spLocks noChangeArrowheads="1"/>
                  </p:cNvSpPr>
                  <p:nvPr/>
                </p:nvSpPr>
                <p:spPr bwMode="auto">
                  <a:xfrm>
                    <a:off x="1524794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20" name="Oval 919"/>
                  <p:cNvSpPr>
                    <a:spLocks noChangeArrowheads="1"/>
                  </p:cNvSpPr>
                  <p:nvPr/>
                </p:nvSpPr>
                <p:spPr bwMode="auto">
                  <a:xfrm>
                    <a:off x="2056606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921" name="Straight Connector 92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7033" y="2704095"/>
                    <a:ext cx="2117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22" name="Straight Connector 921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19156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23" name="Straight Connector 92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86351" y="3184908"/>
                    <a:ext cx="429682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  <p:grpSp>
              <p:nvGrpSpPr>
                <p:cNvPr id="42141" name="Group 34"/>
                <p:cNvGrpSpPr>
                  <a:grpSpLocks/>
                </p:cNvGrpSpPr>
                <p:nvPr/>
              </p:nvGrpSpPr>
              <p:grpSpPr bwMode="auto">
                <a:xfrm>
                  <a:off x="3124200" y="2895600"/>
                  <a:ext cx="685800" cy="534194"/>
                  <a:chOff x="1524000" y="2895600"/>
                  <a:chExt cx="685800" cy="534194"/>
                </a:xfrm>
              </p:grpSpPr>
              <p:sp>
                <p:nvSpPr>
                  <p:cNvPr id="914" name="Oval 913"/>
                  <p:cNvSpPr>
                    <a:spLocks noChangeArrowheads="1"/>
                  </p:cNvSpPr>
                  <p:nvPr/>
                </p:nvSpPr>
                <p:spPr bwMode="auto">
                  <a:xfrm>
                    <a:off x="1523206" y="2894860"/>
                    <a:ext cx="152798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sp>
                <p:nvSpPr>
                  <p:cNvPr id="915" name="Oval 914"/>
                  <p:cNvSpPr>
                    <a:spLocks noChangeArrowheads="1"/>
                  </p:cNvSpPr>
                  <p:nvPr/>
                </p:nvSpPr>
                <p:spPr bwMode="auto">
                  <a:xfrm>
                    <a:off x="2057004" y="2894860"/>
                    <a:ext cx="152796" cy="152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5194B2"/>
                      </a:gs>
                      <a:gs pos="100000">
                        <a:srgbClr val="AAD8F3"/>
                      </a:gs>
                    </a:gsLst>
                    <a:lin ang="16200000"/>
                  </a:gradFill>
                  <a:ln w="9525">
                    <a:solidFill>
                      <a:srgbClr val="588DA5"/>
                    </a:solidFill>
                    <a:round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Arial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cxnSp>
                <p:nvCxnSpPr>
                  <p:cNvPr id="916" name="Straight Connector 915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1866438" y="2703102"/>
                    <a:ext cx="2117" cy="533796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17" name="Straight Connector 916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919553" y="3185901"/>
                    <a:ext cx="429682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  <p:cxnSp>
                <p:nvCxnSpPr>
                  <p:cNvPr id="918" name="Straight Connector 917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84764" y="3184908"/>
                    <a:ext cx="429682" cy="1985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1"/>
                    </a:solidFill>
                    <a:round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</p:cxnSp>
            </p:grpSp>
          </p:grpSp>
        </p:grpSp>
        <p:sp>
          <p:nvSpPr>
            <p:cNvPr id="42001" name="TextBox 934"/>
            <p:cNvSpPr txBox="1">
              <a:spLocks noChangeArrowheads="1"/>
            </p:cNvSpPr>
            <p:nvPr/>
          </p:nvSpPr>
          <p:spPr bwMode="auto">
            <a:xfrm>
              <a:off x="1600200" y="38100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err="1">
                  <a:solidFill>
                    <a:srgbClr val="000000"/>
                  </a:solidFill>
                </a:rPr>
                <a:t>GaAs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83" name="Title 1"/>
          <p:cNvSpPr txBox="1">
            <a:spLocks/>
          </p:cNvSpPr>
          <p:nvPr/>
        </p:nvSpPr>
        <p:spPr>
          <a:xfrm>
            <a:off x="304800" y="152400"/>
            <a:ext cx="8574088" cy="5207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Strain Models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3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2" grpId="0" animBg="1"/>
      <p:bldP spid="157" grpId="0"/>
      <p:bldP spid="158" grpId="0"/>
      <p:bldP spid="160" grpId="0"/>
      <p:bldP spid="568" grpId="0" animBg="1"/>
      <p:bldP spid="9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introduction</a:t>
            </a:r>
            <a:endParaRPr lang="en-US" dirty="0"/>
          </a:p>
        </p:txBody>
      </p:sp>
      <p:pic>
        <p:nvPicPr>
          <p:cNvPr id="9" name="Content Placeholder 8" descr="intro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3240239"/>
          </a:xfrm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4800600" y="3657600"/>
            <a:ext cx="396398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18 years development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Texas Instruments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NASA JPL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Purdue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Peta-scale Engineering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Gordon Bell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-128"/>
              </a:rPr>
              <a:t>Science, Nature Nano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-128"/>
            </a:endParaRPr>
          </a:p>
        </p:txBody>
      </p:sp>
      <p:pic>
        <p:nvPicPr>
          <p:cNvPr id="10" name="Picture 9" descr="intr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4344007" cy="306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124200" y="2286000"/>
            <a:ext cx="28194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Valence Force Field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209800" y="38100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Harmonic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953000" y="3810000"/>
            <a:ext cx="19812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Anharmonic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2"/>
            <a:endCxn id="17" idx="0"/>
          </p:cNvCxnSpPr>
          <p:nvPr/>
        </p:nvCxnSpPr>
        <p:spPr>
          <a:xfrm rot="5400000">
            <a:off x="3448050" y="2724150"/>
            <a:ext cx="838200" cy="1333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  <a:endCxn id="18" idx="0"/>
          </p:cNvCxnSpPr>
          <p:nvPr/>
        </p:nvCxnSpPr>
        <p:spPr>
          <a:xfrm rot="16200000" flipH="1">
            <a:off x="4819650" y="2686050"/>
            <a:ext cx="838200" cy="140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029200" y="5181600"/>
            <a:ext cx="19050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Several flavors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18" idx="2"/>
            <a:endCxn id="24" idx="0"/>
          </p:cNvCxnSpPr>
          <p:nvPr/>
        </p:nvCxnSpPr>
        <p:spPr>
          <a:xfrm rot="16200000" flipH="1">
            <a:off x="5543550" y="4743450"/>
            <a:ext cx="838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133600" y="5181600"/>
            <a:ext cx="19050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Keating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17" idx="2"/>
            <a:endCxn id="29" idx="0"/>
          </p:cNvCxnSpPr>
          <p:nvPr/>
        </p:nvCxnSpPr>
        <p:spPr>
          <a:xfrm rot="5400000">
            <a:off x="2724150" y="4705350"/>
            <a:ext cx="838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667000" y="1143000"/>
          <a:ext cx="3886200" cy="685800"/>
        </p:xfrm>
        <a:graphic>
          <a:graphicData uri="http://schemas.openxmlformats.org/presentationml/2006/ole">
            <p:oleObj spid="_x0000_s136193" name="Equation" r:id="rId3" imgW="12952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strain calculations is an optimization problem.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Strategy:</a:t>
            </a:r>
            <a:br>
              <a:rPr lang="en-US" dirty="0" smtClean="0"/>
            </a:br>
            <a:r>
              <a:rPr lang="en-US" dirty="0" smtClean="0"/>
              <a:t>We calculate the total energy of the crystal and find the atoms position that minimize the total energy.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Method:</a:t>
            </a:r>
            <a:br>
              <a:rPr lang="en-US" dirty="0" smtClean="0"/>
            </a:br>
            <a:r>
              <a:rPr lang="en-US" dirty="0" smtClean="0"/>
              <a:t>The minimization is done by means of a Newton optimization method that is based on the calculation of the </a:t>
            </a:r>
            <a:r>
              <a:rPr lang="en-US" dirty="0" err="1" smtClean="0"/>
              <a:t>Jacobian</a:t>
            </a:r>
            <a:r>
              <a:rPr lang="en-US" dirty="0" smtClean="0"/>
              <a:t> and the Hessian of the total elastic energy.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686800" cy="434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Strategy: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We calculate the total energy of the crystal and find the atoms position that minimize the total energy.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strain calculations is an optimization problem.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Strategy:</a:t>
            </a:r>
            <a:br>
              <a:rPr lang="en-US" dirty="0" smtClean="0"/>
            </a:br>
            <a:r>
              <a:rPr lang="en-US" dirty="0" smtClean="0"/>
              <a:t>We calculate the total energy of the crystal and find the atoms position that minimize the total energy.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Method:</a:t>
            </a:r>
            <a:br>
              <a:rPr lang="en-US" dirty="0" smtClean="0"/>
            </a:br>
            <a:r>
              <a:rPr lang="en-US" dirty="0" smtClean="0"/>
              <a:t>The minimization is done by means of a Newton optimization method that is based on the calculation of the </a:t>
            </a:r>
            <a:r>
              <a:rPr lang="en-US" dirty="0" err="1" smtClean="0"/>
              <a:t>Jacobian</a:t>
            </a:r>
            <a:r>
              <a:rPr lang="en-US" dirty="0" smtClean="0"/>
              <a:t> and the Hessian of the total elastic energy.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686800" cy="434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Strategy: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We calculate the total energy of the crystal and find the atoms position that minimize the total energy.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Method: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minimization is done by means of a Newton optimization method that is based on the calculation of the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Jacobian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the Hessian of the total elastic energy.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Models</a:t>
            </a:r>
            <a:endParaRPr lang="en-US" dirty="0"/>
          </a:p>
        </p:txBody>
      </p:sp>
      <p:pic>
        <p:nvPicPr>
          <p:cNvPr id="7" name="Content Placeholder 6" descr="Usman_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760775"/>
            <a:ext cx="6736190" cy="60972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Solver Options</a:t>
            </a:r>
            <a:endParaRPr lang="en-US" dirty="0"/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81704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Solver Options</a:t>
            </a:r>
            <a:endParaRPr lang="en-US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709093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models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linear_solver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preconditioner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22712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833203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807474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max_num_iters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absolute_tol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relative_tol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50684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590800"/>
            <a:ext cx="782757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00704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options in the manual…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Electronic Structure</a:t>
            </a:r>
            <a:endParaRPr lang="en-US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…in this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Electronic structure of a device can be studied by means of </a:t>
            </a:r>
            <a:r>
              <a:rPr lang="en-US" dirty="0" err="1" smtClean="0"/>
              <a:t>Schroedinger</a:t>
            </a:r>
            <a:r>
              <a:rPr lang="en-US" dirty="0" smtClean="0"/>
              <a:t>-Poisson systems in tight-binding formalism.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Schroedinger</a:t>
            </a:r>
            <a:r>
              <a:rPr lang="en-US" dirty="0" smtClean="0"/>
              <a:t> equation is rewritten using the tight-binding method.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Schroedinger</a:t>
            </a:r>
            <a:r>
              <a:rPr lang="en-US" dirty="0" smtClean="0"/>
              <a:t> equation is solved on a atomistic mesh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Poisson equation is solved on a Finite Element Mesh (FEM).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686800" cy="3733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Electronic structure of a device can be studied by means of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Schroedinger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-Poisson systems in tight-binding formalism.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Electronic structure of a device can be studied by means of </a:t>
            </a:r>
            <a:r>
              <a:rPr lang="en-US" dirty="0" err="1" smtClean="0"/>
              <a:t>Schroedinger</a:t>
            </a:r>
            <a:r>
              <a:rPr lang="en-US" dirty="0" smtClean="0"/>
              <a:t>-Poisson systems in tight-binding formalism.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Schroedinger</a:t>
            </a:r>
            <a:r>
              <a:rPr lang="en-US" dirty="0" smtClean="0"/>
              <a:t> equation is rewritten using the tight-binding method.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Schroedinger</a:t>
            </a:r>
            <a:r>
              <a:rPr lang="en-US" dirty="0" smtClean="0"/>
              <a:t> equation is solved on a atomistic mesh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Poisson equation is solved on a Finite Element Mesh (FEM).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686800" cy="3733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Electronic structure of a device can be studied by means of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Schroedinger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-Poisson systems in tight-binding formalism.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Schroedinger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equation - tight-binding.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Poisson equation - Finite Element Mesh (FEM).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641600" y="5334000"/>
          <a:ext cx="4164013" cy="931863"/>
        </p:xfrm>
        <a:graphic>
          <a:graphicData uri="http://schemas.openxmlformats.org/presentationml/2006/ole">
            <p:oleObj spid="_x0000_s130050" name="Equation" r:id="rId3" imgW="965160" imgH="215640" progId="Equation.3">
              <p:embed/>
            </p:oleObj>
          </a:graphicData>
        </a:graphic>
      </p:graphicFrame>
      <p:cxnSp>
        <p:nvCxnSpPr>
          <p:cNvPr id="8" name="Elbow Connector 7"/>
          <p:cNvCxnSpPr/>
          <p:nvPr/>
        </p:nvCxnSpPr>
        <p:spPr>
          <a:xfrm>
            <a:off x="2286000" y="5181600"/>
            <a:ext cx="4953000" cy="158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6400800"/>
            <a:ext cx="4953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Tight-Binding Method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686800" cy="2438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underlying ideas of the tight-binding approach are: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electrons are considered to be tight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binded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to the potential core.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selection of a basis consisting of atomic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orbitals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(such as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, and </a:t>
            </a:r>
            <a:r>
              <a:rPr kumimoji="0" lang="en-US" sz="2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s*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) centered on each atom.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indent="-169863" eaLnBrk="0" hangingPunct="0">
              <a:spcBef>
                <a:spcPct val="20000"/>
              </a:spcBef>
              <a:defRPr/>
            </a:pPr>
            <a:endParaRPr lang="en-US" sz="900" dirty="0" smtClean="0"/>
          </a:p>
          <a:p>
            <a:pPr marL="169863" indent="-169863" eaLnBrk="0" hangingPunct="0">
              <a:spcBef>
                <a:spcPct val="20000"/>
              </a:spcBef>
              <a:defRPr/>
            </a:pPr>
            <a:r>
              <a:rPr lang="en-US" sz="900" dirty="0" smtClean="0"/>
              <a:t>[12] </a:t>
            </a:r>
            <a:r>
              <a:rPr lang="en-US" sz="900" dirty="0" smtClean="0">
                <a:hlinkClick r:id="rId2"/>
              </a:rPr>
              <a:t>http://thisquantumworld.com/wp/the-technique-of-quantum-mechanics/the-hydrogen-atom/</a:t>
            </a:r>
            <a:endParaRPr lang="en-US" sz="900" dirty="0" smtClean="0"/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2922361" cy="121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105400"/>
            <a:ext cx="2933700" cy="134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3800"/>
            <a:ext cx="31400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spersion_no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10446"/>
            <a:ext cx="4013704" cy="3283311"/>
          </a:xfrm>
          <a:prstGeom prst="rect">
            <a:avLst/>
          </a:prstGeom>
        </p:spPr>
      </p:pic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 few words on </a:t>
            </a:r>
            <a:r>
              <a:rPr lang="en-US" altLang="ko-KR" dirty="0" err="1" smtClean="0"/>
              <a:t>passivation</a:t>
            </a:r>
            <a:endParaRPr lang="en-US" altLang="ko-KR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668467" y="160020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Bare surfaces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51666" y="1600200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Passivated</a:t>
            </a:r>
            <a:r>
              <a:rPr lang="en-US" dirty="0" smtClean="0"/>
              <a:t> surfaces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19200" y="5562600"/>
            <a:ext cx="54168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Result:</a:t>
            </a:r>
          </a:p>
          <a:p>
            <a:r>
              <a:rPr lang="en-US" dirty="0" smtClean="0"/>
              <a:t>Surface states successfully shifted to high energies</a:t>
            </a:r>
          </a:p>
        </p:txBody>
      </p:sp>
      <p:pic>
        <p:nvPicPr>
          <p:cNvPr id="218113" name="Picture 1" descr="Z:\conferences\Purdue_meetings\passivation\dispersion_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038600" cy="32655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43200" y="1295400"/>
            <a:ext cx="422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In-plane quantum well </a:t>
            </a:r>
            <a:r>
              <a:rPr lang="en-US" b="1" dirty="0" err="1" smtClean="0"/>
              <a:t>bandstructure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80025" y="3056236"/>
            <a:ext cx="3514674" cy="373496"/>
          </a:xfrm>
          <a:prstGeom prst="rect">
            <a:avLst/>
          </a:prstGeom>
          <a:solidFill>
            <a:schemeClr val="accent1">
              <a:alpha val="34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Bulk band gap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53025" y="3028950"/>
            <a:ext cx="3514674" cy="373496"/>
          </a:xfrm>
          <a:prstGeom prst="rect">
            <a:avLst/>
          </a:prstGeom>
          <a:solidFill>
            <a:schemeClr val="accent1">
              <a:alpha val="34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Bulk band gap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1Dhetero</a:t>
            </a:r>
            <a:endParaRPr lang="en-US" dirty="0"/>
          </a:p>
        </p:txBody>
      </p:sp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199"/>
            <a:ext cx="6172200" cy="586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2786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87790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54964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atomistic_output</a:t>
            </a:r>
            <a:endParaRPr lang="en-US" b="1" dirty="0"/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794478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node_potential_output</a:t>
            </a:r>
            <a:endParaRPr lang="en-US" b="1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795727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should one use a atomistic approach today?</a:t>
            </a:r>
          </a:p>
          <a:p>
            <a:endParaRPr lang="en-US" dirty="0" smtClean="0"/>
          </a:p>
          <a:p>
            <a:r>
              <a:rPr lang="en-US" dirty="0" smtClean="0"/>
              <a:t>What are the models implemented?</a:t>
            </a:r>
          </a:p>
          <a:p>
            <a:endParaRPr lang="en-US" dirty="0" smtClean="0"/>
          </a:p>
          <a:p>
            <a:r>
              <a:rPr lang="en-US" dirty="0" smtClean="0"/>
              <a:t>How to prototype a new solver?</a:t>
            </a:r>
          </a:p>
          <a:p>
            <a:endParaRPr lang="en-US" dirty="0" smtClean="0"/>
          </a:p>
          <a:p>
            <a:r>
              <a:rPr lang="en-US" dirty="0" smtClean="0"/>
              <a:t>Example of simulations</a:t>
            </a:r>
          </a:p>
          <a:p>
            <a:endParaRPr lang="en-US" dirty="0" smtClean="0"/>
          </a:p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84582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Why should one use a atomistic approach today?</a:t>
            </a:r>
          </a:p>
        </p:txBody>
      </p:sp>
      <p:pic>
        <p:nvPicPr>
          <p:cNvPr id="7" name="Grafik 93" descr="Collage_OMEN_G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93" y="5688398"/>
            <a:ext cx="1838507" cy="104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one_dim_output</a:t>
            </a:r>
            <a:endParaRPr lang="en-US" b="1" dirty="0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823762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one_dim_output_average</a:t>
            </a:r>
            <a:endParaRPr lang="en-US" b="1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45439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ksp_type</a:t>
            </a:r>
            <a:endParaRPr lang="en-US" b="1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02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pc_type</a:t>
            </a:r>
            <a:endParaRPr lang="en-US" b="1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905000"/>
            <a:ext cx="8168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linear_solver_maxit</a:t>
            </a:r>
            <a:endParaRPr lang="en-US" b="1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806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max_iterations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max_nonlinear_steps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max_function_evals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rel_tolerance</a:t>
            </a:r>
            <a:endParaRPr lang="en-US" b="1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68926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7024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886200"/>
            <a:ext cx="768047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5562600"/>
            <a:ext cx="7467600" cy="7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err="1" smtClean="0"/>
              <a:t>step_abs_tolerance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step_rel_tolerance</a:t>
            </a:r>
            <a:endParaRPr lang="en-US" b="1" dirty="0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77551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790731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options in the manual…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792697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990600"/>
            <a:ext cx="891960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599"/>
            <a:ext cx="3962400" cy="139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should one use a atomistic approach today?</a:t>
            </a:r>
          </a:p>
          <a:p>
            <a:endParaRPr lang="en-US" dirty="0" smtClean="0"/>
          </a:p>
          <a:p>
            <a:r>
              <a:rPr lang="en-US" dirty="0" smtClean="0"/>
              <a:t>What are the models implemented?</a:t>
            </a:r>
          </a:p>
          <a:p>
            <a:endParaRPr lang="en-US" dirty="0" smtClean="0"/>
          </a:p>
          <a:p>
            <a:r>
              <a:rPr lang="en-US" dirty="0" smtClean="0"/>
              <a:t>How to prototype a new solver?</a:t>
            </a:r>
          </a:p>
          <a:p>
            <a:endParaRPr lang="en-US" dirty="0" smtClean="0"/>
          </a:p>
          <a:p>
            <a:r>
              <a:rPr lang="en-US" dirty="0" smtClean="0"/>
              <a:t>Example of simulations</a:t>
            </a:r>
          </a:p>
          <a:p>
            <a:endParaRPr lang="en-US" dirty="0" smtClean="0"/>
          </a:p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84582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Why should one use a atomistic approach today?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the models implemented?</a:t>
            </a:r>
          </a:p>
        </p:txBody>
      </p:sp>
      <p:pic>
        <p:nvPicPr>
          <p:cNvPr id="7" name="Grafik 93" descr="Collage_OMEN_G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93" y="5688398"/>
            <a:ext cx="1838507" cy="104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tb_basis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job_list</a:t>
            </a:r>
            <a:endParaRPr lang="en-US" b="1" dirty="0"/>
          </a:p>
        </p:txBody>
      </p:sp>
      <p:pic>
        <p:nvPicPr>
          <p:cNvPr id="206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447800"/>
            <a:ext cx="70546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8001000" cy="249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eigen_values_solver</a:t>
            </a:r>
            <a:endParaRPr lang="en-US" b="1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828800"/>
            <a:ext cx="8055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err="1" smtClean="0"/>
              <a:t>eigen_values_solver</a:t>
            </a:r>
            <a:endParaRPr lang="en-US" b="1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1828800"/>
            <a:ext cx="8055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xplosion 1 4"/>
          <p:cNvSpPr/>
          <p:nvPr/>
        </p:nvSpPr>
        <p:spPr>
          <a:xfrm>
            <a:off x="914400" y="4038600"/>
            <a:ext cx="2057400" cy="14478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495800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Lanczos</a:t>
            </a:r>
            <a:r>
              <a:rPr lang="en-US" sz="2800" b="1" dirty="0" smtClean="0"/>
              <a:t> Solver</a:t>
            </a:r>
            <a:endParaRPr lang="en-US" sz="2800" b="1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output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output_precision</a:t>
            </a:r>
            <a:endParaRPr lang="en-US" b="1" dirty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077200" cy="22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4191000"/>
            <a:ext cx="78756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potential_solver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k_points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number_of_k_points</a:t>
            </a:r>
            <a:endParaRPr lang="en-US" b="1" dirty="0" smtClean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6009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99" y="2971800"/>
            <a:ext cx="79590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72000"/>
            <a:ext cx="7086600" cy="191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linear_solver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preconditioner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shift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monitor_convergence</a:t>
            </a:r>
            <a:endParaRPr lang="en-US" b="1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229600" cy="111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971800"/>
            <a:ext cx="76315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0999"/>
            <a:ext cx="7848600" cy="7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9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486400"/>
            <a:ext cx="75438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Schroedinger</a:t>
            </a:r>
            <a:r>
              <a:rPr lang="en-US" dirty="0" smtClean="0"/>
              <a:t>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options in the manual…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Transport</a:t>
            </a:r>
            <a:endParaRPr lang="en-US" sz="3600" b="1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r>
              <a:rPr lang="en-US" sz="900" dirty="0" smtClean="0"/>
              <a:t>                               		                          [16] </a:t>
            </a:r>
            <a:r>
              <a:rPr lang="en-US" sz="900" dirty="0" smtClean="0">
                <a:hlinkClick r:id="rId2"/>
              </a:rPr>
              <a:t>https://nanohub.org/tools/nanoMOS</a:t>
            </a:r>
            <a:endParaRPr lang="en-US" sz="900" dirty="0" smtClean="0"/>
          </a:p>
          <a:p>
            <a:pPr lvl="8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900" dirty="0" smtClean="0"/>
              <a:t>[15] </a:t>
            </a:r>
            <a:r>
              <a:rPr lang="en-US" sz="900" dirty="0" smtClean="0">
                <a:hlinkClick r:id="rId3"/>
              </a:rPr>
              <a:t>https://engineering.purdue.edu/gekcogrp/software-projects/nemo1D/</a:t>
            </a:r>
            <a:endParaRPr lang="en-US" sz="900" dirty="0" smtClean="0"/>
          </a:p>
          <a:p>
            <a:pPr>
              <a:buNone/>
            </a:pPr>
            <a:endParaRPr lang="en-US" sz="1600" dirty="0"/>
          </a:p>
        </p:txBody>
      </p:sp>
      <p:pic>
        <p:nvPicPr>
          <p:cNvPr id="142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251" y="762000"/>
            <a:ext cx="456896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362200"/>
            <a:ext cx="4191000" cy="435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Non-equilibrium Green functions (NEGF) formalism is a very powerful way for the simulation of charge transport from a quantum perspective. It easily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Fully quantum transport (not just quantum corrections)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boundary conditions (contacts)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Atomistic approach (using tight-binding formalism)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Inclusion of realistic scattering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7630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Non-equilibrium Green functions (NEGF) formalism is a very powerful way for the simulation of charge transport from a quantum perspective. It easily includes: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should one use a atomistic approach today?</a:t>
            </a:r>
          </a:p>
          <a:p>
            <a:endParaRPr lang="en-US" dirty="0" smtClean="0"/>
          </a:p>
          <a:p>
            <a:r>
              <a:rPr lang="en-US" dirty="0" smtClean="0"/>
              <a:t>What are the models implemented?</a:t>
            </a:r>
          </a:p>
          <a:p>
            <a:endParaRPr lang="en-US" dirty="0" smtClean="0"/>
          </a:p>
          <a:p>
            <a:r>
              <a:rPr lang="en-US" dirty="0" smtClean="0"/>
              <a:t>How to prototype a new solver?</a:t>
            </a:r>
          </a:p>
          <a:p>
            <a:endParaRPr lang="en-US" dirty="0" smtClean="0"/>
          </a:p>
          <a:p>
            <a:r>
              <a:rPr lang="en-US" dirty="0" smtClean="0"/>
              <a:t>Example of simulations</a:t>
            </a:r>
          </a:p>
          <a:p>
            <a:endParaRPr lang="en-US" dirty="0" smtClean="0"/>
          </a:p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84582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Why should one use a atomistic approach today?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the models implemented?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How to prototype a new solver?</a:t>
            </a:r>
          </a:p>
        </p:txBody>
      </p:sp>
      <p:pic>
        <p:nvPicPr>
          <p:cNvPr id="7" name="Grafik 93" descr="Collage_OMEN_G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93" y="5688398"/>
            <a:ext cx="1838507" cy="104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Non-equilibrium Green functions (NEGF) formalism is a very powerful way for the simulation of charge transport from a quantum perspective. It easily includes: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Fully quantum transport (not just quantum corrections)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Open boundary conditions (contacts)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Atomistic approach (using tight-binding formalism)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Inclusion of realistic scattering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1219200"/>
            <a:ext cx="87630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0668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Non-equilibrium Green functions (NEGF) formalism is a very powerful way for the simulation of charge transport from a quantum perspective. It easily includes: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Fully quantum transport (not just quantum corrections)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Open boundary conditions (contacts)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Inclusion of realistic scattering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13615" y="416088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exact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4800" y="152400"/>
            <a:ext cx="8574088" cy="5207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DCDCDC"/>
                </a:solidFill>
                <a:latin typeface="+mj-lt"/>
                <a:ea typeface="ＭＳ Ｐゴシック" charset="-128"/>
                <a:cs typeface="ＭＳ Ｐゴシック" charset="-128"/>
              </a:rPr>
              <a:t>Example: RTDNEGF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3706"/>
            <a:ext cx="5629672" cy="579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813615" y="416088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exact</a:t>
            </a:r>
            <a:endParaRPr lang="en-US" baseline="30000" dirty="0">
              <a:solidFill>
                <a:schemeClr val="bg1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04800" y="152400"/>
            <a:ext cx="8574088" cy="5207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CDCDC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Transport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DCDCDC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914400"/>
            <a:ext cx="8534400" cy="5486400"/>
          </a:xfrm>
          <a:prstGeom prst="rect">
            <a:avLst/>
          </a:prstGeom>
        </p:spPr>
        <p:txBody>
          <a:bodyPr/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Semiclassical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density calculations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                                                                                             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                                                                                                 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Poisson Equation			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200" kern="0" dirty="0" smtClean="0"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200" kern="0" dirty="0" smtClean="0">
                <a:latin typeface="+mn-lt"/>
                <a:ea typeface="ＭＳ Ｐゴシック" charset="-128"/>
                <a:cs typeface="ＭＳ Ｐゴシック" charset="-128"/>
              </a:rPr>
              <a:t> 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faster NEGF calculations!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4025" y="1828800"/>
          <a:ext cx="2381250" cy="571500"/>
        </p:xfrm>
        <a:graphic>
          <a:graphicData uri="http://schemas.openxmlformats.org/presentationml/2006/ole">
            <p:oleObj spid="_x0000_s151554" name="Equation" r:id="rId3" imgW="952200" imgH="2286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438400" y="26670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Fermi-Dirac Integral</a:t>
            </a:r>
            <a:endParaRPr lang="en-US" dirty="0"/>
          </a:p>
        </p:txBody>
      </p:sp>
      <p:cxnSp>
        <p:nvCxnSpPr>
          <p:cNvPr id="34" name="Elbow Connector 33"/>
          <p:cNvCxnSpPr>
            <a:stCxn id="32" idx="1"/>
          </p:cNvCxnSpPr>
          <p:nvPr/>
        </p:nvCxnSpPr>
        <p:spPr>
          <a:xfrm rot="10800000">
            <a:off x="2133600" y="2514600"/>
            <a:ext cx="304800" cy="33706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" y="1752600"/>
            <a:ext cx="228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91294" y="2094706"/>
            <a:ext cx="532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33400" y="2438400"/>
            <a:ext cx="228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2629694" y="2094706"/>
            <a:ext cx="532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019800" y="12954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Continuum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Effective mass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Parabolic band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cxnSp>
        <p:nvCxnSpPr>
          <p:cNvPr id="57" name="Elbow Connector 56"/>
          <p:cNvCxnSpPr>
            <a:stCxn id="55" idx="1"/>
          </p:cNvCxnSpPr>
          <p:nvPr/>
        </p:nvCxnSpPr>
        <p:spPr>
          <a:xfrm rot="10800000" flipV="1">
            <a:off x="2971800" y="1895564"/>
            <a:ext cx="3048000" cy="23803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Up-Down Arrow 58"/>
          <p:cNvSpPr/>
          <p:nvPr/>
        </p:nvSpPr>
        <p:spPr>
          <a:xfrm>
            <a:off x="838200" y="2514600"/>
            <a:ext cx="304800" cy="1600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457200" y="4191000"/>
            <a:ext cx="228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15094" y="4533106"/>
            <a:ext cx="532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7200" y="4876800"/>
            <a:ext cx="228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 flipH="1" flipV="1">
            <a:off x="2553494" y="4533106"/>
            <a:ext cx="532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3751" y="3124200"/>
            <a:ext cx="5160249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Connector 20"/>
          <p:cNvCxnSpPr/>
          <p:nvPr/>
        </p:nvCxnSpPr>
        <p:spPr>
          <a:xfrm>
            <a:off x="609600" y="60960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9600" y="5410200"/>
            <a:ext cx="304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267494" y="5752306"/>
            <a:ext cx="532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467894" y="5752306"/>
            <a:ext cx="5326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1676400" y="4953000"/>
            <a:ext cx="3048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25494" y="6604084"/>
            <a:ext cx="67185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[17] Z. Jiang, et al., “Quantum Transport in </a:t>
            </a:r>
            <a:r>
              <a:rPr lang="en-US" sz="900" dirty="0" err="1" smtClean="0"/>
              <a:t>GaSb</a:t>
            </a:r>
            <a:r>
              <a:rPr lang="en-US" sz="900" dirty="0" smtClean="0"/>
              <a:t>/</a:t>
            </a:r>
            <a:r>
              <a:rPr lang="en-US" sz="900" dirty="0" err="1" smtClean="0"/>
              <a:t>InAs</a:t>
            </a:r>
            <a:r>
              <a:rPr lang="en-US" sz="900" dirty="0" smtClean="0"/>
              <a:t> </a:t>
            </a:r>
            <a:r>
              <a:rPr lang="en-US" sz="900" dirty="0" err="1" smtClean="0"/>
              <a:t>nanowire</a:t>
            </a:r>
            <a:r>
              <a:rPr lang="en-US" sz="900" dirty="0" smtClean="0"/>
              <a:t> TFET with </a:t>
            </a:r>
            <a:r>
              <a:rPr lang="en-US" sz="900" dirty="0" err="1" smtClean="0"/>
              <a:t>semiclassical</a:t>
            </a:r>
            <a:r>
              <a:rPr lang="en-US" sz="900" dirty="0" smtClean="0"/>
              <a:t> charge density”, Poster at IWCE 2012.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Semi-classical Solver Options</a:t>
            </a:r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755592" cy="128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38600"/>
            <a:ext cx="4462639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Semi-classical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potential_solver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err="1" smtClean="0"/>
              <a:t>self_consistent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output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31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80993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33800"/>
            <a:ext cx="8001000" cy="165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Semi-classical Solver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More options in the manual…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Example and Exercises</a:t>
            </a:r>
            <a:endParaRPr lang="en-US" sz="3600" b="1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Let us see a simple example: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calculate the </a:t>
            </a:r>
            <a:r>
              <a:rPr lang="en-US" sz="2400" dirty="0" err="1" smtClean="0"/>
              <a:t>wavefunctions</a:t>
            </a:r>
            <a:r>
              <a:rPr lang="en-US" sz="2400" dirty="0" smtClean="0"/>
              <a:t> of a very small quantum well </a:t>
            </a:r>
            <a:r>
              <a:rPr lang="en-US" sz="2400" dirty="0" err="1" smtClean="0"/>
              <a:t>GaAs-InAs-GaAs</a:t>
            </a:r>
            <a:r>
              <a:rPr lang="en-US" sz="2400" dirty="0" smtClean="0"/>
              <a:t> with strain and applied potential.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uantum_we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45858"/>
            <a:ext cx="7857173" cy="2697742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Exercises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295400"/>
            <a:ext cx="8686800" cy="411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143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The solver needed for this exercise will be: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1) Strain solver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2) Poisson solver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/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3)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Schroedinger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solver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81200"/>
            <a:ext cx="3505200" cy="3200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www.nanohub.org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Login in</a:t>
            </a:r>
          </a:p>
          <a:p>
            <a:endParaRPr lang="en-US" dirty="0" smtClean="0"/>
          </a:p>
          <a:p>
            <a:r>
              <a:rPr lang="en-US" dirty="0" smtClean="0"/>
              <a:t>Click on “</a:t>
            </a:r>
            <a:r>
              <a:rPr lang="en-US" dirty="0" err="1" smtClean="0"/>
              <a:t>MyHUB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43200" y="2133600"/>
            <a:ext cx="4267200" cy="2743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276600" y="2133600"/>
            <a:ext cx="3505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hlinkClick r:id="rId2"/>
              </a:rPr>
              <a:t>www.nanohub.org</a:t>
            </a: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Login in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Click on “MyHUB”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should one use a atomistic approach today?</a:t>
            </a:r>
          </a:p>
          <a:p>
            <a:endParaRPr lang="en-US" dirty="0" smtClean="0"/>
          </a:p>
          <a:p>
            <a:r>
              <a:rPr lang="en-US" dirty="0" smtClean="0"/>
              <a:t>What are the models implemented?</a:t>
            </a:r>
          </a:p>
          <a:p>
            <a:endParaRPr lang="en-US" dirty="0" smtClean="0"/>
          </a:p>
          <a:p>
            <a:r>
              <a:rPr lang="en-US" dirty="0" smtClean="0"/>
              <a:t>How to prototype a new solver?</a:t>
            </a:r>
          </a:p>
          <a:p>
            <a:endParaRPr lang="en-US" dirty="0" smtClean="0"/>
          </a:p>
          <a:p>
            <a:r>
              <a:rPr lang="en-US" dirty="0" smtClean="0"/>
              <a:t>Example of simulations</a:t>
            </a:r>
          </a:p>
          <a:p>
            <a:endParaRPr lang="en-US" dirty="0" smtClean="0"/>
          </a:p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84582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Why should one use a atomistic approach today?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the models implemented?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How to prototype a new solver?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Example of simulations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Grafik 93" descr="Collage_OMEN_G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93" y="5688398"/>
            <a:ext cx="1838507" cy="104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591175" cy="571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and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0821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command is (in a shell)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&gt; submit -v </a:t>
            </a:r>
            <a:r>
              <a:rPr lang="en-US" sz="3200" b="1" dirty="0" err="1" smtClean="0"/>
              <a:t>coates</a:t>
            </a:r>
            <a:r>
              <a:rPr lang="en-US" sz="3200" b="1" dirty="0" smtClean="0"/>
              <a:t> -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./all.mat nemo-r7962 Sellier_summer_school_example.in</a:t>
            </a:r>
            <a:endParaRPr lang="en-US" sz="3200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Visualization: </a:t>
            </a:r>
            <a:r>
              <a:rPr lang="en-US" dirty="0" err="1" smtClean="0"/>
              <a:t>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33450"/>
            <a:ext cx="52959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1143000" y="28956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09600" y="32004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Visualization: </a:t>
            </a:r>
            <a:r>
              <a:rPr lang="en-US" dirty="0" err="1" smtClean="0"/>
              <a:t>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86800" cy="52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Visualization: </a:t>
            </a:r>
            <a:r>
              <a:rPr lang="en-US" dirty="0" err="1" smtClean="0"/>
              <a:t>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533485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Visualization: </a:t>
            </a:r>
            <a:r>
              <a:rPr lang="en-US" dirty="0" err="1" smtClean="0"/>
              <a:t>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838200"/>
            <a:ext cx="5351068" cy="602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1143000" y="4876800"/>
            <a:ext cx="4495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609600" y="5486400"/>
            <a:ext cx="1066800" cy="53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Visualization: Potential</a:t>
            </a:r>
            <a:endParaRPr lang="en-US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17428"/>
            <a:ext cx="6629400" cy="60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Visualization: </a:t>
            </a:r>
            <a:r>
              <a:rPr lang="en-US" dirty="0" err="1" smtClean="0"/>
              <a:t>Wavefunctions</a:t>
            </a:r>
            <a:endParaRPr lang="en-US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838200"/>
            <a:ext cx="659455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600" b="1" dirty="0" smtClean="0"/>
              <a:t>THANKS!</a:t>
            </a:r>
            <a:endParaRPr lang="en-US" sz="3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…in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should one use a atomistic approach today?</a:t>
            </a:r>
          </a:p>
          <a:p>
            <a:endParaRPr lang="en-US" dirty="0" smtClean="0"/>
          </a:p>
          <a:p>
            <a:r>
              <a:rPr lang="en-US" dirty="0" smtClean="0"/>
              <a:t>What are the models implemented?</a:t>
            </a:r>
          </a:p>
          <a:p>
            <a:endParaRPr lang="en-US" dirty="0" smtClean="0"/>
          </a:p>
          <a:p>
            <a:r>
              <a:rPr lang="en-US" dirty="0" smtClean="0"/>
              <a:t>How to prototype a new solver?</a:t>
            </a:r>
          </a:p>
          <a:p>
            <a:endParaRPr lang="en-US" dirty="0" smtClean="0"/>
          </a:p>
          <a:p>
            <a:r>
              <a:rPr lang="en-US" dirty="0" smtClean="0"/>
              <a:t>Example of simulations</a:t>
            </a:r>
          </a:p>
          <a:p>
            <a:endParaRPr lang="en-US" dirty="0" smtClean="0"/>
          </a:p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8600" y="1219200"/>
            <a:ext cx="8458200" cy="4267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762000"/>
            <a:ext cx="8534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Why should one use a atomistic approach today?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are the models implemented?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How to prototype a new solver?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Example of simulations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Exercises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7" name="Grafik 93" descr="Collage_OMEN_GA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93" y="5688398"/>
            <a:ext cx="1838507" cy="104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[1] B. Weber, et al. “Ohm’s Law Survives to the Atomic Scale”, Science 6 January 2012, Vol. 335 no. 6064 pp. 64-67 DOI: 10.1126/science.1214319</a:t>
            </a:r>
          </a:p>
          <a:p>
            <a:pPr>
              <a:buNone/>
            </a:pPr>
            <a:r>
              <a:rPr lang="en-US" sz="1100" dirty="0" smtClean="0"/>
              <a:t>[2] </a:t>
            </a:r>
            <a:r>
              <a:rPr lang="en-US" sz="1100" dirty="0" smtClean="0">
                <a:hlinkClick r:id="rId2"/>
              </a:rPr>
              <a:t>http://physicsforme.wordpress.com/2012/01/07/ohms-law-survives-to-the-atomic-scale/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[3] </a:t>
            </a:r>
            <a:r>
              <a:rPr lang="en-US" sz="1100" dirty="0" smtClean="0">
                <a:hlinkClick r:id="rId3"/>
              </a:rPr>
              <a:t>www.intel.com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[4] S. </a:t>
            </a:r>
            <a:r>
              <a:rPr lang="en-US" sz="1100" dirty="0" err="1" smtClean="0"/>
              <a:t>Steiger</a:t>
            </a:r>
            <a:r>
              <a:rPr lang="en-US" sz="1100" dirty="0" smtClean="0"/>
              <a:t>, et al. “NEMO5: A parallel </a:t>
            </a:r>
            <a:r>
              <a:rPr lang="en-US" sz="1100" dirty="0" err="1" smtClean="0"/>
              <a:t>multiscale</a:t>
            </a:r>
            <a:r>
              <a:rPr lang="en-US" sz="1100" dirty="0" smtClean="0"/>
              <a:t> </a:t>
            </a:r>
            <a:r>
              <a:rPr lang="en-US" sz="1100" dirty="0" err="1" smtClean="0"/>
              <a:t>nanoelectronics</a:t>
            </a:r>
            <a:r>
              <a:rPr lang="en-US" sz="1100" dirty="0" smtClean="0"/>
              <a:t> modeling tool”, IEEE Transactions on Nanotechnology, Vol. 10, No. 6, November 2011.</a:t>
            </a:r>
          </a:p>
          <a:p>
            <a:pPr>
              <a:buNone/>
            </a:pPr>
            <a:r>
              <a:rPr lang="en-US" sz="1100" dirty="0" smtClean="0"/>
              <a:t>[5] P.N. Keating, Phys. Rev. 145 (2) (1966) 637.</a:t>
            </a:r>
          </a:p>
          <a:p>
            <a:pPr>
              <a:buNone/>
            </a:pPr>
            <a:r>
              <a:rPr lang="en-US" sz="1100" dirty="0" smtClean="0"/>
              <a:t>[6] M. Musgrave and J. </a:t>
            </a:r>
            <a:r>
              <a:rPr lang="en-US" sz="1100" dirty="0" err="1" smtClean="0"/>
              <a:t>Pople</a:t>
            </a:r>
            <a:r>
              <a:rPr lang="en-US" sz="1100" dirty="0" smtClean="0"/>
              <a:t>, “A general valence force field for diamond”, Proc. R. Soc. </a:t>
            </a:r>
            <a:r>
              <a:rPr lang="en-US" sz="1100" dirty="0" err="1" smtClean="0"/>
              <a:t>Lond</a:t>
            </a:r>
            <a:r>
              <a:rPr lang="en-US" sz="1100" dirty="0" smtClean="0"/>
              <a:t>. Series A, Math. Phys. Sci., vol. 268, no. 1335, pp. 474-484, 1962.</a:t>
            </a:r>
          </a:p>
          <a:p>
            <a:pPr>
              <a:buNone/>
            </a:pPr>
            <a:r>
              <a:rPr lang="en-US" sz="1100" dirty="0" smtClean="0"/>
              <a:t>[7] O. </a:t>
            </a:r>
            <a:r>
              <a:rPr lang="en-US" sz="1100" dirty="0" err="1" smtClean="0"/>
              <a:t>Lazarenkova</a:t>
            </a:r>
            <a:r>
              <a:rPr lang="en-US" sz="1100" dirty="0" smtClean="0"/>
              <a:t>, et al. “An atomistic model for the simulation of acoustic phonons, strain distribution, and </a:t>
            </a:r>
            <a:r>
              <a:rPr lang="en-US" sz="1100" dirty="0" err="1" smtClean="0"/>
              <a:t>Gruneisen</a:t>
            </a:r>
            <a:r>
              <a:rPr lang="en-US" sz="1100" dirty="0" smtClean="0"/>
              <a:t> coefficients in zinc-</a:t>
            </a:r>
            <a:r>
              <a:rPr lang="en-US" sz="1100" dirty="0" err="1" smtClean="0"/>
              <a:t>blende</a:t>
            </a:r>
            <a:r>
              <a:rPr lang="en-US" sz="1100" dirty="0" smtClean="0"/>
              <a:t> semiconductors”, </a:t>
            </a:r>
            <a:r>
              <a:rPr lang="en-US" sz="1100" dirty="0" err="1" smtClean="0"/>
              <a:t>Superlattices</a:t>
            </a:r>
            <a:r>
              <a:rPr lang="en-US" sz="1100" dirty="0" smtClean="0"/>
              <a:t> and Microstructures, vol. 34 (2005), p. 553-556.</a:t>
            </a:r>
          </a:p>
          <a:p>
            <a:pPr>
              <a:buNone/>
            </a:pPr>
            <a:r>
              <a:rPr lang="en-US" sz="1100" dirty="0" smtClean="0"/>
              <a:t>[8] G. </a:t>
            </a:r>
            <a:r>
              <a:rPr lang="en-US" sz="1100" dirty="0" err="1" smtClean="0"/>
              <a:t>Klimeck</a:t>
            </a:r>
            <a:r>
              <a:rPr lang="en-US" sz="1100" dirty="0" smtClean="0"/>
              <a:t> et al., “sp3s* tight-binding parameters for transport simulations in compound semiconductors”, SIMD99 Proceeding.</a:t>
            </a:r>
          </a:p>
          <a:p>
            <a:pPr>
              <a:buNone/>
            </a:pPr>
            <a:r>
              <a:rPr lang="en-US" sz="1100" dirty="0" smtClean="0"/>
              <a:t>[9] G. </a:t>
            </a:r>
            <a:r>
              <a:rPr lang="en-US" sz="1100" dirty="0" err="1" smtClean="0"/>
              <a:t>Klimeck</a:t>
            </a:r>
            <a:r>
              <a:rPr lang="en-US" sz="1100" dirty="0" smtClean="0"/>
              <a:t> et al., “Valence band effective-mass expressions in the sp3d5s* empirical tight-binding model applied to a Si and </a:t>
            </a:r>
            <a:r>
              <a:rPr lang="en-US" sz="1100" dirty="0" err="1" smtClean="0"/>
              <a:t>Ge</a:t>
            </a:r>
            <a:r>
              <a:rPr lang="en-US" sz="1100" dirty="0" smtClean="0"/>
              <a:t> </a:t>
            </a:r>
            <a:r>
              <a:rPr lang="en-US" sz="1100" dirty="0" err="1" smtClean="0"/>
              <a:t>parametrization</a:t>
            </a:r>
            <a:r>
              <a:rPr lang="en-US" sz="1100" dirty="0" smtClean="0"/>
              <a:t>”, Phys. Rev. B 69, (2004).</a:t>
            </a:r>
          </a:p>
          <a:p>
            <a:pPr>
              <a:buNone/>
            </a:pPr>
            <a:r>
              <a:rPr lang="en-US" sz="1100" dirty="0" smtClean="0"/>
              <a:t>[10] </a:t>
            </a:r>
            <a:r>
              <a:rPr lang="en-US" sz="1100" dirty="0" smtClean="0">
                <a:hlinkClick r:id="rId4"/>
              </a:rPr>
              <a:t>http://purdue.academia.edu/GerhardKlimeck/Papers/1238240/Quantum_and_semi-classical_transport_in_NEMO_1-D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[11] G. </a:t>
            </a:r>
            <a:r>
              <a:rPr lang="en-US" sz="1100" dirty="0" err="1" smtClean="0"/>
              <a:t>Klimeck</a:t>
            </a:r>
            <a:r>
              <a:rPr lang="en-US" sz="1100" dirty="0" smtClean="0"/>
              <a:t>, “Si tight-binding parameters from genetic algorithm fitting”, </a:t>
            </a:r>
            <a:r>
              <a:rPr lang="en-US" sz="1100" dirty="0" err="1" smtClean="0"/>
              <a:t>Superlattices</a:t>
            </a:r>
            <a:r>
              <a:rPr lang="en-US" sz="1100" dirty="0" smtClean="0"/>
              <a:t> And Microstructures, Vol. 27, No. 2/3, 2000.</a:t>
            </a:r>
          </a:p>
          <a:p>
            <a:pPr>
              <a:buNone/>
            </a:pPr>
            <a:r>
              <a:rPr lang="en-US" sz="1100" dirty="0" smtClean="0"/>
              <a:t>[12] </a:t>
            </a:r>
            <a:r>
              <a:rPr lang="en-US" sz="1100" dirty="0" smtClean="0">
                <a:hlinkClick r:id="rId5"/>
              </a:rPr>
              <a:t>http://thisquantumworld.com/wp/the-technique-of-quantum-mechanics/the-hydrogen-atom/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[13] M. </a:t>
            </a:r>
            <a:r>
              <a:rPr lang="en-US" sz="1100" dirty="0" err="1" smtClean="0"/>
              <a:t>Usman</a:t>
            </a:r>
            <a:r>
              <a:rPr lang="en-US" sz="1100" dirty="0" smtClean="0"/>
              <a:t> et al., “Moving Toward </a:t>
            </a:r>
            <a:r>
              <a:rPr lang="en-US" sz="1100" dirty="0" err="1" smtClean="0"/>
              <a:t>Nano</a:t>
            </a:r>
            <a:r>
              <a:rPr lang="en-US" sz="1100" dirty="0" smtClean="0"/>
              <a:t>-TCAD Through Multimillion-Atom Quantum-Dot Simulations Matching Experimental Data”, IEEE Transactions on Nanotechnology, Vol. 8, No. 3, May 2009.</a:t>
            </a:r>
          </a:p>
          <a:p>
            <a:pPr>
              <a:buNone/>
            </a:pPr>
            <a:r>
              <a:rPr lang="en-US" sz="1100" dirty="0" smtClean="0"/>
              <a:t>[14] S. </a:t>
            </a:r>
            <a:r>
              <a:rPr lang="en-US" sz="1100" dirty="0" err="1" smtClean="0"/>
              <a:t>Steiger</a:t>
            </a:r>
            <a:r>
              <a:rPr lang="en-US" sz="1100" dirty="0" smtClean="0"/>
              <a:t>, et al., “NEMO5: A Parallel </a:t>
            </a:r>
            <a:r>
              <a:rPr lang="en-US" sz="1100" dirty="0" err="1" smtClean="0"/>
              <a:t>Multiscale</a:t>
            </a:r>
            <a:r>
              <a:rPr lang="en-US" sz="1100" dirty="0" smtClean="0"/>
              <a:t> </a:t>
            </a:r>
            <a:r>
              <a:rPr lang="en-US" sz="1100" dirty="0" err="1" smtClean="0"/>
              <a:t>Nanoelectronics</a:t>
            </a:r>
            <a:r>
              <a:rPr lang="en-US" sz="1100" dirty="0" smtClean="0"/>
              <a:t> Modeling Tool”, IEEE Transactions on Nanotechnology,, Nov. 2011, Vol. 10, Issue 6, 1464-1474.</a:t>
            </a:r>
          </a:p>
          <a:p>
            <a:pPr>
              <a:buNone/>
            </a:pPr>
            <a:r>
              <a:rPr lang="en-US" sz="1100" dirty="0" smtClean="0"/>
              <a:t>[15] </a:t>
            </a:r>
            <a:r>
              <a:rPr lang="en-US" sz="1100" dirty="0" smtClean="0">
                <a:hlinkClick r:id="rId6"/>
              </a:rPr>
              <a:t>https://engineering.purdue.edu/gekcogrp/software-projects/nemo1D/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[16] </a:t>
            </a:r>
            <a:r>
              <a:rPr lang="en-US" sz="1100" dirty="0" smtClean="0">
                <a:hlinkClick r:id="rId7"/>
              </a:rPr>
              <a:t>https://nanohub.org/tools/nanoMOS</a:t>
            </a:r>
            <a:endParaRPr lang="en-US" sz="1100" dirty="0" smtClean="0"/>
          </a:p>
          <a:p>
            <a:pPr>
              <a:buNone/>
            </a:pPr>
            <a:r>
              <a:rPr lang="en-US" sz="1100" dirty="0" smtClean="0"/>
              <a:t>[17] Z. Jiang, et al., “Quantum Transport in </a:t>
            </a:r>
            <a:r>
              <a:rPr lang="en-US" sz="1100" dirty="0" err="1" smtClean="0"/>
              <a:t>GaSb</a:t>
            </a:r>
            <a:r>
              <a:rPr lang="en-US" sz="1100" dirty="0" smtClean="0"/>
              <a:t>/</a:t>
            </a:r>
            <a:r>
              <a:rPr lang="en-US" sz="1100" dirty="0" err="1" smtClean="0"/>
              <a:t>InAs</a:t>
            </a:r>
            <a:r>
              <a:rPr lang="en-US" sz="1100" dirty="0" smtClean="0"/>
              <a:t> </a:t>
            </a:r>
            <a:r>
              <a:rPr lang="en-US" sz="1100" dirty="0" err="1" smtClean="0"/>
              <a:t>nanowire</a:t>
            </a:r>
            <a:r>
              <a:rPr lang="en-US" sz="1100" dirty="0" smtClean="0"/>
              <a:t> TFET with </a:t>
            </a:r>
            <a:r>
              <a:rPr lang="en-US" sz="1100" dirty="0" err="1" smtClean="0"/>
              <a:t>semiclassical</a:t>
            </a:r>
            <a:r>
              <a:rPr lang="en-US" sz="1100" dirty="0" smtClean="0"/>
              <a:t> charge density”, Poster at IWCE 2012.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2843</TotalTime>
  <Words>1312</Words>
  <Application>Microsoft Macintosh PowerPoint</Application>
  <PresentationFormat>On-screen Show (4:3)</PresentationFormat>
  <Paragraphs>598</Paragraphs>
  <Slides>90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2" baseType="lpstr">
      <vt:lpstr>1_nanoHUB-v2</vt:lpstr>
      <vt:lpstr>Equation</vt:lpstr>
      <vt:lpstr>Tutorial3: NEMO5 Models</vt:lpstr>
      <vt:lpstr>A short introduction</vt:lpstr>
      <vt:lpstr>A short introduction</vt:lpstr>
      <vt:lpstr>…in this tutorial</vt:lpstr>
      <vt:lpstr>…in this tutorial</vt:lpstr>
      <vt:lpstr>…in this tutorial</vt:lpstr>
      <vt:lpstr>…in this tutorial</vt:lpstr>
      <vt:lpstr>…in this tutorial</vt:lpstr>
      <vt:lpstr>…in this tutorial</vt:lpstr>
      <vt:lpstr>Slide 10</vt:lpstr>
      <vt:lpstr>Why an atomistic approach?</vt:lpstr>
      <vt:lpstr>Why an atomistic approach?</vt:lpstr>
      <vt:lpstr>Multi-scale and Multi-Physics approaches</vt:lpstr>
      <vt:lpstr>Multi-scale and Multi-Physics approaches </vt:lpstr>
      <vt:lpstr>Multi-scale and Multi-Physics approaches</vt:lpstr>
      <vt:lpstr>Multi-scale and Multi-Physics approaches</vt:lpstr>
      <vt:lpstr>Multi-scale and Multi-Physics approaches</vt:lpstr>
      <vt:lpstr>What are the models implemented in NEMO5?</vt:lpstr>
      <vt:lpstr>What are the models implemented in NEMO5?</vt:lpstr>
      <vt:lpstr>What are the models implemented in NEMO5?</vt:lpstr>
      <vt:lpstr>What are the models implemented in NEMO5?</vt:lpstr>
      <vt:lpstr>What are the models implemented in NEMO5?</vt:lpstr>
      <vt:lpstr>What are the models implemented in NEMO5?</vt:lpstr>
      <vt:lpstr>What are the models implemented in NEMO5?</vt:lpstr>
      <vt:lpstr>What are the models implemented in NEMO5?</vt:lpstr>
      <vt:lpstr>What are the models implemented in NEMO5?</vt:lpstr>
      <vt:lpstr>Strain Models</vt:lpstr>
      <vt:lpstr>Strain Models</vt:lpstr>
      <vt:lpstr>Stranski-Krastanow Growth</vt:lpstr>
      <vt:lpstr>Strain Models</vt:lpstr>
      <vt:lpstr>Strain Models</vt:lpstr>
      <vt:lpstr>Strain Models</vt:lpstr>
      <vt:lpstr>Strain Models</vt:lpstr>
      <vt:lpstr>Strain Solver Options</vt:lpstr>
      <vt:lpstr>Strain Solver Options</vt:lpstr>
      <vt:lpstr>Strain Solver Options</vt:lpstr>
      <vt:lpstr>Strain Solver Options</vt:lpstr>
      <vt:lpstr>Strain Solver Options</vt:lpstr>
      <vt:lpstr>Electronic Structure</vt:lpstr>
      <vt:lpstr>Electronic Structure</vt:lpstr>
      <vt:lpstr>Electronic Structure</vt:lpstr>
      <vt:lpstr>Tight-Binding Method</vt:lpstr>
      <vt:lpstr>A few words on passivation</vt:lpstr>
      <vt:lpstr>Example: 1Dhetero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Poisson Solver Options</vt:lpstr>
      <vt:lpstr>Schroedinger Solver Options</vt:lpstr>
      <vt:lpstr>Schroedinger Solver Options</vt:lpstr>
      <vt:lpstr>Schroedinger Solver Options</vt:lpstr>
      <vt:lpstr>Schroedinger Solver Options</vt:lpstr>
      <vt:lpstr>Schroedinger Solver Options</vt:lpstr>
      <vt:lpstr>Schroedinger Solver Options</vt:lpstr>
      <vt:lpstr>Schroedinger Solver Options</vt:lpstr>
      <vt:lpstr>Schroedinger Solver Options</vt:lpstr>
      <vt:lpstr>Schroedinger Solver Options</vt:lpstr>
      <vt:lpstr>Transport</vt:lpstr>
      <vt:lpstr>Transport</vt:lpstr>
      <vt:lpstr>Transport</vt:lpstr>
      <vt:lpstr>Transport</vt:lpstr>
      <vt:lpstr>Slide 71</vt:lpstr>
      <vt:lpstr>Slide 72</vt:lpstr>
      <vt:lpstr>Semi-classical Solver Options</vt:lpstr>
      <vt:lpstr>Semi-classical Solver Options</vt:lpstr>
      <vt:lpstr>Semi-classical Solver Options</vt:lpstr>
      <vt:lpstr>Example and Exercises</vt:lpstr>
      <vt:lpstr>Example and Exercises</vt:lpstr>
      <vt:lpstr>Example and Exercises</vt:lpstr>
      <vt:lpstr>Example and Exercises</vt:lpstr>
      <vt:lpstr>Example and Exercises</vt:lpstr>
      <vt:lpstr>Example and Exercises</vt:lpstr>
      <vt:lpstr>Run the simulation</vt:lpstr>
      <vt:lpstr>Visualization: VisIt</vt:lpstr>
      <vt:lpstr>Visualization: VisIt</vt:lpstr>
      <vt:lpstr>Visualization: VisIt</vt:lpstr>
      <vt:lpstr>Visualization: VisIt</vt:lpstr>
      <vt:lpstr>Visualization: Potential</vt:lpstr>
      <vt:lpstr>Visualization: Wavefunctions</vt:lpstr>
      <vt:lpstr>Thanks!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Mindy McCutchan</dc:creator>
  <cp:lastModifiedBy>sellier</cp:lastModifiedBy>
  <cp:revision>705</cp:revision>
  <dcterms:created xsi:type="dcterms:W3CDTF">2009-05-22T23:54:03Z</dcterms:created>
  <dcterms:modified xsi:type="dcterms:W3CDTF">2012-07-15T14:13:57Z</dcterms:modified>
</cp:coreProperties>
</file>