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notesMasterIdLst>
    <p:notesMasterId r:id="rId66"/>
  </p:notesMasterIdLst>
  <p:handoutMasterIdLst>
    <p:handoutMasterId r:id="rId67"/>
  </p:handoutMasterIdLst>
  <p:sldIdLst>
    <p:sldId id="296" r:id="rId2"/>
    <p:sldId id="308" r:id="rId3"/>
    <p:sldId id="381" r:id="rId4"/>
    <p:sldId id="336" r:id="rId5"/>
    <p:sldId id="363" r:id="rId6"/>
    <p:sldId id="392" r:id="rId7"/>
    <p:sldId id="382" r:id="rId8"/>
    <p:sldId id="383" r:id="rId9"/>
    <p:sldId id="384" r:id="rId10"/>
    <p:sldId id="385" r:id="rId11"/>
    <p:sldId id="386" r:id="rId12"/>
    <p:sldId id="390" r:id="rId13"/>
    <p:sldId id="393" r:id="rId14"/>
    <p:sldId id="339" r:id="rId15"/>
    <p:sldId id="311" r:id="rId16"/>
    <p:sldId id="357" r:id="rId17"/>
    <p:sldId id="358" r:id="rId18"/>
    <p:sldId id="359" r:id="rId19"/>
    <p:sldId id="361" r:id="rId20"/>
    <p:sldId id="337" r:id="rId21"/>
    <p:sldId id="388" r:id="rId22"/>
    <p:sldId id="360" r:id="rId23"/>
    <p:sldId id="340" r:id="rId24"/>
    <p:sldId id="362" r:id="rId25"/>
    <p:sldId id="353" r:id="rId26"/>
    <p:sldId id="355" r:id="rId27"/>
    <p:sldId id="394" r:id="rId28"/>
    <p:sldId id="341" r:id="rId29"/>
    <p:sldId id="312" r:id="rId30"/>
    <p:sldId id="313" r:id="rId31"/>
    <p:sldId id="314" r:id="rId32"/>
    <p:sldId id="334" r:id="rId33"/>
    <p:sldId id="335" r:id="rId34"/>
    <p:sldId id="315" r:id="rId35"/>
    <p:sldId id="399" r:id="rId36"/>
    <p:sldId id="316" r:id="rId37"/>
    <p:sldId id="374" r:id="rId38"/>
    <p:sldId id="375" r:id="rId39"/>
    <p:sldId id="373" r:id="rId40"/>
    <p:sldId id="318" r:id="rId41"/>
    <p:sldId id="320" r:id="rId42"/>
    <p:sldId id="321" r:id="rId43"/>
    <p:sldId id="377" r:id="rId44"/>
    <p:sldId id="376" r:id="rId45"/>
    <p:sldId id="400" r:id="rId46"/>
    <p:sldId id="395" r:id="rId47"/>
    <p:sldId id="364" r:id="rId48"/>
    <p:sldId id="365" r:id="rId49"/>
    <p:sldId id="367" r:id="rId50"/>
    <p:sldId id="368" r:id="rId51"/>
    <p:sldId id="372" r:id="rId52"/>
    <p:sldId id="396" r:id="rId53"/>
    <p:sldId id="349" r:id="rId54"/>
    <p:sldId id="348" r:id="rId55"/>
    <p:sldId id="356" r:id="rId56"/>
    <p:sldId id="366" r:id="rId57"/>
    <p:sldId id="397" r:id="rId58"/>
    <p:sldId id="326" r:id="rId59"/>
    <p:sldId id="322" r:id="rId60"/>
    <p:sldId id="391" r:id="rId61"/>
    <p:sldId id="379" r:id="rId62"/>
    <p:sldId id="401" r:id="rId63"/>
    <p:sldId id="402" r:id="rId64"/>
    <p:sldId id="378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C0C0C0"/>
    <a:srgbClr val="324664"/>
    <a:srgbClr val="415F8A"/>
    <a:srgbClr val="5781B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8" autoAdjust="0"/>
    <p:restoredTop sz="94554" autoAdjust="0"/>
  </p:normalViewPr>
  <p:slideViewPr>
    <p:cSldViewPr showGuides="1">
      <p:cViewPr varScale="1">
        <p:scale>
          <a:sx n="106" d="100"/>
          <a:sy n="106" d="100"/>
        </p:scale>
        <p:origin x="-16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88FB5-B80F-4BF7-8291-C37484CCEF82}" type="datetimeFigureOut">
              <a:rPr lang="en-US" smtClean="0"/>
              <a:pPr/>
              <a:t>7/18/2012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DD35E-B471-4113-988D-B8D9BD215B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0955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30D3D4-63A4-BB44-93E5-BC26E1E49C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41733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A9CFDA-5389-F14B-A26D-765FAEB5945B}" type="slidenum">
              <a:rPr lang="en-US"/>
              <a:pPr/>
              <a:t>2</a:t>
            </a:fld>
            <a:endParaRPr 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577850"/>
            <a:ext cx="4552950" cy="34163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CECEC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A9CFDA-5389-F14B-A26D-765FAEB5945B}" type="slidenum">
              <a:rPr lang="en-US"/>
              <a:pPr/>
              <a:t>4</a:t>
            </a:fld>
            <a:endParaRPr 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6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38" indent="-270283" defTabSz="91446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35" indent="-216227" defTabSz="91446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590" indent="-216227" defTabSz="91446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44" indent="-216227" defTabSz="91446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498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0952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06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860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A24B47-1F60-484A-936A-C12ED8AF763A}" type="slidenum">
              <a:rPr lang="en-US" sz="1300">
                <a:solidFill>
                  <a:srgbClr val="000000"/>
                </a:solidFill>
              </a:rPr>
              <a:pPr eaLnBrk="1" hangingPunct="1"/>
              <a:t>12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285BBB-CCB7-4C44-B592-4E27EE2F1C7F}" type="slidenum">
              <a:rPr lang="en-US"/>
              <a:pPr/>
              <a:t>55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 txBox="1">
            <a:spLocks noGrp="1" noChangeArrowheads="1"/>
          </p:cNvSpPr>
          <p:nvPr/>
        </p:nvSpPr>
        <p:spPr bwMode="auto">
          <a:xfrm>
            <a:off x="3885904" y="8687405"/>
            <a:ext cx="2972097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0985283-55A8-534A-9B2A-E5C5A399592D}" type="slidenum">
              <a:rPr lang="en-US" sz="1300"/>
              <a:pPr algn="r" eaLnBrk="1" hangingPunct="1"/>
              <a:t>60</a:t>
            </a:fld>
            <a:endParaRPr lang="en-US" sz="1300" dirty="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181019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0439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8600" y="914400"/>
            <a:ext cx="87630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6481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5003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background-titl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1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nsf4c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3429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background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 descr="ncnnew_nanohub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 descr="ncnnew_nanohub_whit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19300" y="1958975"/>
            <a:ext cx="5105400" cy="1470025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733800"/>
            <a:ext cx="5410200" cy="25908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680763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2957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24800" y="6497638"/>
            <a:ext cx="5334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55412-D01C-4A78-BA0A-E5EDBEA08ED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background-two.gif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7620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740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32" name="Picture 20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18275"/>
            <a:ext cx="1020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2" descr="ncnnew_nanohub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3" descr="ncnnew_nanohub_white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3" r:id="rId5"/>
    <p:sldLayoutId id="2147483715" r:id="rId6"/>
    <p:sldLayoutId id="2147483716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9pPr>
    </p:titleStyle>
    <p:bodyStyle>
      <a:lvl1pPr marL="169863" indent="-169863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454025" indent="-1698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804863" indent="-236538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089025" indent="-1698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373188" indent="-169863" algn="l" rtl="0" eaLnBrk="0" fontAlgn="base" hangingPunct="0">
        <a:spcBef>
          <a:spcPct val="20000"/>
        </a:spcBef>
        <a:spcAft>
          <a:spcPct val="0"/>
        </a:spcAft>
        <a:buFont typeface="Wingdings 3" charset="0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1830388" indent="-169863" algn="l" rtl="0" fontAlgn="base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287588" indent="-169863" algn="l" rtl="0" fontAlgn="base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2744788" indent="-169863" algn="l" rtl="0" fontAlgn="base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201988" indent="-169863" algn="l" rtl="0" fontAlgn="base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iue.tuwien.ac.at/pdf/ib_2010/CP2010_Weinbub_1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Lecture 14: NEMO5 Introduction</a:t>
            </a:r>
            <a:endParaRPr lang="en-US" sz="3600" dirty="0">
              <a:solidFill>
                <a:schemeClr val="tx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0" y="3200400"/>
            <a:ext cx="5791200" cy="24384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2000" b="1" dirty="0" smtClean="0">
                <a:latin typeface="Helvetica" charset="0"/>
                <a:ea typeface="ＭＳ Ｐゴシック" charset="0"/>
                <a:cs typeface="ＭＳ Ｐゴシック" charset="0"/>
              </a:rPr>
              <a:t>Tillmann Kubis, Michael Povolotskyi, Jean Michel Sellier, Jim Fonseca, Gerhard Klimeck</a:t>
            </a: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algn="ctr">
              <a:buFontTx/>
              <a:buNone/>
            </a:pP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Network for Computational Nanotechnology (NCN)</a:t>
            </a:r>
          </a:p>
          <a:p>
            <a:pPr marL="0" indent="0" algn="ctr">
              <a:buFontTx/>
              <a:buNone/>
            </a:pP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Electrical and Computer Engineering</a:t>
            </a:r>
          </a:p>
          <a:p>
            <a:pPr marL="0" indent="0" algn="ctr">
              <a:buFontTx/>
              <a:buNone/>
            </a:pPr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2"/>
          <a:srcRect l="19048" t="6382" r="57576" b="18724"/>
          <a:stretch>
            <a:fillRect/>
          </a:stretch>
        </p:blipFill>
        <p:spPr bwMode="auto">
          <a:xfrm>
            <a:off x="2599944" y="5257800"/>
            <a:ext cx="1714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2"/>
          <p:cNvGrpSpPr/>
          <p:nvPr/>
        </p:nvGrpSpPr>
        <p:grpSpPr>
          <a:xfrm>
            <a:off x="1304544" y="5105400"/>
            <a:ext cx="1038578" cy="990600"/>
            <a:chOff x="1047750" y="4505325"/>
            <a:chExt cx="1752600" cy="1906588"/>
          </a:xfrm>
        </p:grpSpPr>
        <p:cxnSp>
          <p:nvCxnSpPr>
            <p:cNvPr id="74" name="Straight Connector 4"/>
            <p:cNvCxnSpPr/>
            <p:nvPr/>
          </p:nvCxnSpPr>
          <p:spPr>
            <a:xfrm>
              <a:off x="1047750" y="5724525"/>
              <a:ext cx="533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5"/>
            <p:cNvCxnSpPr/>
            <p:nvPr/>
          </p:nvCxnSpPr>
          <p:spPr>
            <a:xfrm rot="5400000">
              <a:off x="971550" y="5114925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6"/>
            <p:cNvCxnSpPr/>
            <p:nvPr/>
          </p:nvCxnSpPr>
          <p:spPr>
            <a:xfrm rot="16200000" flipH="1">
              <a:off x="1581150" y="4505325"/>
              <a:ext cx="228600" cy="228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"/>
            <p:cNvCxnSpPr/>
            <p:nvPr/>
          </p:nvCxnSpPr>
          <p:spPr>
            <a:xfrm rot="5400000">
              <a:off x="1199356" y="5342731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"/>
            <p:cNvCxnSpPr/>
            <p:nvPr/>
          </p:nvCxnSpPr>
          <p:spPr>
            <a:xfrm rot="16200000" flipH="1">
              <a:off x="1809750" y="5953125"/>
              <a:ext cx="228600" cy="228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9"/>
            <p:cNvCxnSpPr/>
            <p:nvPr/>
          </p:nvCxnSpPr>
          <p:spPr>
            <a:xfrm rot="5400000">
              <a:off x="1427956" y="5571331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0"/>
            <p:cNvCxnSpPr/>
            <p:nvPr/>
          </p:nvCxnSpPr>
          <p:spPr>
            <a:xfrm rot="16200000" flipH="1">
              <a:off x="2038350" y="4962525"/>
              <a:ext cx="228600" cy="228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11"/>
            <p:cNvCxnSpPr/>
            <p:nvPr/>
          </p:nvCxnSpPr>
          <p:spPr>
            <a:xfrm rot="5400000">
              <a:off x="1658144" y="5799931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12"/>
            <p:cNvCxnSpPr/>
            <p:nvPr/>
          </p:nvCxnSpPr>
          <p:spPr>
            <a:xfrm>
              <a:off x="2266950" y="6410325"/>
              <a:ext cx="533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3"/>
            <p:cNvCxnSpPr/>
            <p:nvPr/>
          </p:nvCxnSpPr>
          <p:spPr>
            <a:xfrm>
              <a:off x="1847850" y="5638800"/>
              <a:ext cx="152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14"/>
            <p:cNvSpPr/>
            <p:nvPr/>
          </p:nvSpPr>
          <p:spPr>
            <a:xfrm>
              <a:off x="2286000" y="6096000"/>
              <a:ext cx="514350" cy="304800"/>
            </a:xfrm>
            <a:prstGeom prst="rect">
              <a:avLst/>
            </a:pr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400" dirty="0">
                <a:solidFill>
                  <a:schemeClr val="tx1"/>
                </a:solidFill>
                <a:latin typeface="Lucida Console" pitchFamily="49" charset="0"/>
              </a:endParaRPr>
            </a:p>
          </p:txBody>
        </p:sp>
        <p:sp>
          <p:nvSpPr>
            <p:cNvPr id="85" name="Rectangle 15"/>
            <p:cNvSpPr/>
            <p:nvPr/>
          </p:nvSpPr>
          <p:spPr>
            <a:xfrm>
              <a:off x="1047750" y="5410200"/>
              <a:ext cx="514350" cy="304800"/>
            </a:xfrm>
            <a:prstGeom prst="rect">
              <a:avLst/>
            </a:pr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400" dirty="0">
                <a:solidFill>
                  <a:schemeClr val="tx1"/>
                </a:solidFill>
                <a:latin typeface="Lucida Console" pitchFamily="49" charset="0"/>
              </a:endParaRPr>
            </a:p>
          </p:txBody>
        </p:sp>
        <p:sp>
          <p:nvSpPr>
            <p:cNvPr id="86" name="Oval 16"/>
            <p:cNvSpPr/>
            <p:nvPr/>
          </p:nvSpPr>
          <p:spPr>
            <a:xfrm>
              <a:off x="1276350" y="5495925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17"/>
            <p:cNvSpPr/>
            <p:nvPr/>
          </p:nvSpPr>
          <p:spPr>
            <a:xfrm>
              <a:off x="2495550" y="5495925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18"/>
            <p:cNvCxnSpPr>
              <a:stCxn id="86" idx="6"/>
              <a:endCxn id="87" idx="2"/>
            </p:cNvCxnSpPr>
            <p:nvPr/>
          </p:nvCxnSpPr>
          <p:spPr>
            <a:xfrm>
              <a:off x="1428750" y="5572125"/>
              <a:ext cx="1066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105400"/>
            <a:ext cx="1331295" cy="838200"/>
          </a:xfrm>
          <a:prstGeom prst="rect">
            <a:avLst/>
          </a:prstGeom>
        </p:spPr>
      </p:pic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00569897"/>
              </p:ext>
            </p:extLst>
          </p:nvPr>
        </p:nvGraphicFramePr>
        <p:xfrm>
          <a:off x="0" y="838200"/>
          <a:ext cx="9107714" cy="4183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600200"/>
                <a:gridCol w="1371600"/>
                <a:gridCol w="1676400"/>
                <a:gridCol w="1447800"/>
                <a:gridCol w="1792514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NEMO-1D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NEMO-3D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NEMO3Dpeta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OMEN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NEMO5</a:t>
                      </a:r>
                      <a:endParaRPr lang="en-US" b="0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Transport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Dim.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Almost 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Atoms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 Million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r>
                        <a:rPr lang="en-US" baseline="0" dirty="0" smtClean="0"/>
                        <a:t> Million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~140,000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Million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Crystal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[100]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Cubic, ZB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[100]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Cubic, ZB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[100],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err="1" smtClean="0"/>
                        <a:t>Cubic,ZB</a:t>
                      </a:r>
                      <a:r>
                        <a:rPr lang="en-US" baseline="0" dirty="0" smtClean="0"/>
                        <a:t>, WU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</a:p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</a:p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Strain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MVFF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Multi-physics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Spin,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Classical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Parallel</a:t>
                      </a:r>
                    </a:p>
                    <a:p>
                      <a:r>
                        <a:rPr lang="en-US" dirty="0" smtClean="0"/>
                        <a:t>Comp.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23,000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level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80</a:t>
                      </a:r>
                      <a:r>
                        <a:rPr lang="en-US" baseline="0" dirty="0" smtClean="0"/>
                        <a:t>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30,000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220,000 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100,000 cores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2819400" y="1676400"/>
            <a:ext cx="1371600" cy="5334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19400" y="2133600"/>
            <a:ext cx="1371600" cy="5334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19400" y="3276600"/>
            <a:ext cx="13716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91000" y="4419600"/>
            <a:ext cx="1676400" cy="6096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67400" y="2667000"/>
            <a:ext cx="1447800" cy="6096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67400" y="1295400"/>
            <a:ext cx="14478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67400" y="4419600"/>
            <a:ext cx="1447800" cy="6096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315200" y="3733800"/>
            <a:ext cx="1447800" cy="6096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315200" y="2209800"/>
            <a:ext cx="14478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315200" y="3276600"/>
            <a:ext cx="14478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15200" y="762000"/>
            <a:ext cx="18288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Grafik 93" descr="Collage_OMEN_GAA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0493" y="5257800"/>
            <a:ext cx="2067107" cy="1169602"/>
          </a:xfrm>
          <a:prstGeom prst="rect">
            <a:avLst/>
          </a:prstGeom>
        </p:spPr>
      </p:pic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2133600" y="152400"/>
            <a:ext cx="67452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Evolution of </a:t>
            </a:r>
            <a:r>
              <a:rPr kumimoji="0" lang="en-US" altLang="ko-K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Nanoelectronics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Tools</a:t>
            </a:r>
            <a:b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NEMO and OMEN</a:t>
            </a:r>
          </a:p>
        </p:txBody>
      </p:sp>
    </p:spTree>
    <p:extLst>
      <p:ext uri="{BB962C8B-B14F-4D97-AF65-F5344CB8AC3E}">
        <p14:creationId xmlns="" xmlns:p14="http://schemas.microsoft.com/office/powerpoint/2010/main" val="353234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2"/>
          <a:srcRect l="19048" t="6382" r="57576" b="18724"/>
          <a:stretch>
            <a:fillRect/>
          </a:stretch>
        </p:blipFill>
        <p:spPr bwMode="auto">
          <a:xfrm>
            <a:off x="2599944" y="5257800"/>
            <a:ext cx="1714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" name="Grafik 93" descr="Collage_OMEN_GA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493" y="5257800"/>
            <a:ext cx="2067107" cy="1169602"/>
          </a:xfrm>
          <a:prstGeom prst="rect">
            <a:avLst/>
          </a:prstGeom>
        </p:spPr>
      </p:pic>
      <p:grpSp>
        <p:nvGrpSpPr>
          <p:cNvPr id="2" name="Group 22"/>
          <p:cNvGrpSpPr/>
          <p:nvPr/>
        </p:nvGrpSpPr>
        <p:grpSpPr>
          <a:xfrm>
            <a:off x="1304544" y="5105400"/>
            <a:ext cx="1038578" cy="990600"/>
            <a:chOff x="1047750" y="4505325"/>
            <a:chExt cx="1752600" cy="1906588"/>
          </a:xfrm>
        </p:grpSpPr>
        <p:cxnSp>
          <p:nvCxnSpPr>
            <p:cNvPr id="74" name="Straight Connector 4"/>
            <p:cNvCxnSpPr/>
            <p:nvPr/>
          </p:nvCxnSpPr>
          <p:spPr>
            <a:xfrm>
              <a:off x="1047750" y="5724525"/>
              <a:ext cx="533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5"/>
            <p:cNvCxnSpPr/>
            <p:nvPr/>
          </p:nvCxnSpPr>
          <p:spPr>
            <a:xfrm rot="5400000">
              <a:off x="971550" y="5114925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6"/>
            <p:cNvCxnSpPr/>
            <p:nvPr/>
          </p:nvCxnSpPr>
          <p:spPr>
            <a:xfrm rot="16200000" flipH="1">
              <a:off x="1581150" y="4505325"/>
              <a:ext cx="228600" cy="228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"/>
            <p:cNvCxnSpPr/>
            <p:nvPr/>
          </p:nvCxnSpPr>
          <p:spPr>
            <a:xfrm rot="5400000">
              <a:off x="1199356" y="5342731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"/>
            <p:cNvCxnSpPr/>
            <p:nvPr/>
          </p:nvCxnSpPr>
          <p:spPr>
            <a:xfrm rot="16200000" flipH="1">
              <a:off x="1809750" y="5953125"/>
              <a:ext cx="228600" cy="228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9"/>
            <p:cNvCxnSpPr/>
            <p:nvPr/>
          </p:nvCxnSpPr>
          <p:spPr>
            <a:xfrm rot="5400000">
              <a:off x="1427956" y="5571331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0"/>
            <p:cNvCxnSpPr/>
            <p:nvPr/>
          </p:nvCxnSpPr>
          <p:spPr>
            <a:xfrm rot="16200000" flipH="1">
              <a:off x="2038350" y="4962525"/>
              <a:ext cx="228600" cy="228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11"/>
            <p:cNvCxnSpPr/>
            <p:nvPr/>
          </p:nvCxnSpPr>
          <p:spPr>
            <a:xfrm rot="5400000">
              <a:off x="1658144" y="5799931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12"/>
            <p:cNvCxnSpPr/>
            <p:nvPr/>
          </p:nvCxnSpPr>
          <p:spPr>
            <a:xfrm>
              <a:off x="2266950" y="6410325"/>
              <a:ext cx="533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3"/>
            <p:cNvCxnSpPr/>
            <p:nvPr/>
          </p:nvCxnSpPr>
          <p:spPr>
            <a:xfrm>
              <a:off x="1847850" y="5638800"/>
              <a:ext cx="152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14"/>
            <p:cNvSpPr/>
            <p:nvPr/>
          </p:nvSpPr>
          <p:spPr>
            <a:xfrm>
              <a:off x="2286000" y="6096000"/>
              <a:ext cx="514350" cy="304800"/>
            </a:xfrm>
            <a:prstGeom prst="rect">
              <a:avLst/>
            </a:pr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400" dirty="0">
                <a:solidFill>
                  <a:schemeClr val="tx1"/>
                </a:solidFill>
                <a:latin typeface="Lucida Console" pitchFamily="49" charset="0"/>
              </a:endParaRPr>
            </a:p>
          </p:txBody>
        </p:sp>
        <p:sp>
          <p:nvSpPr>
            <p:cNvPr id="85" name="Rectangle 15"/>
            <p:cNvSpPr/>
            <p:nvPr/>
          </p:nvSpPr>
          <p:spPr>
            <a:xfrm>
              <a:off x="1047750" y="5410200"/>
              <a:ext cx="514350" cy="304800"/>
            </a:xfrm>
            <a:prstGeom prst="rect">
              <a:avLst/>
            </a:pr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400" dirty="0">
                <a:solidFill>
                  <a:schemeClr val="tx1"/>
                </a:solidFill>
                <a:latin typeface="Lucida Console" pitchFamily="49" charset="0"/>
              </a:endParaRPr>
            </a:p>
          </p:txBody>
        </p:sp>
        <p:sp>
          <p:nvSpPr>
            <p:cNvPr id="86" name="Oval 16"/>
            <p:cNvSpPr/>
            <p:nvPr/>
          </p:nvSpPr>
          <p:spPr>
            <a:xfrm>
              <a:off x="1276350" y="5495925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17"/>
            <p:cNvSpPr/>
            <p:nvPr/>
          </p:nvSpPr>
          <p:spPr>
            <a:xfrm>
              <a:off x="2495550" y="5495925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18"/>
            <p:cNvCxnSpPr>
              <a:stCxn id="86" idx="6"/>
              <a:endCxn id="87" idx="2"/>
            </p:cNvCxnSpPr>
            <p:nvPr/>
          </p:nvCxnSpPr>
          <p:spPr>
            <a:xfrm>
              <a:off x="1428750" y="5572125"/>
              <a:ext cx="1066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105400"/>
            <a:ext cx="1331295" cy="838200"/>
          </a:xfrm>
          <a:prstGeom prst="rect">
            <a:avLst/>
          </a:prstGeom>
        </p:spPr>
      </p:pic>
      <p:pic>
        <p:nvPicPr>
          <p:cNvPr id="95" name="Picture 5" descr="wurtzite.png"/>
          <p:cNvPicPr>
            <a:picLocks noChangeAspect="1"/>
          </p:cNvPicPr>
          <p:nvPr/>
        </p:nvPicPr>
        <p:blipFill>
          <a:blip r:embed="rId5"/>
          <a:srcRect l="35141" r="35742" b="65753"/>
          <a:stretch>
            <a:fillRect/>
          </a:stretch>
        </p:blipFill>
        <p:spPr>
          <a:xfrm>
            <a:off x="7552944" y="5181600"/>
            <a:ext cx="1591056" cy="1371600"/>
          </a:xfrm>
          <a:prstGeom prst="rect">
            <a:avLst/>
          </a:prstGeom>
        </p:spPr>
      </p:pic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39276566"/>
              </p:ext>
            </p:extLst>
          </p:nvPr>
        </p:nvGraphicFramePr>
        <p:xfrm>
          <a:off x="0" y="838200"/>
          <a:ext cx="9107714" cy="4183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600200"/>
                <a:gridCol w="1371600"/>
                <a:gridCol w="1676400"/>
                <a:gridCol w="1447800"/>
                <a:gridCol w="1792514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NEMO-1D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NEMO-3D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NEMO3Dpeta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OMEN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NEMO5</a:t>
                      </a:r>
                      <a:endParaRPr lang="en-US" b="0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Transport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Dim.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Atoms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 Million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r>
                        <a:rPr lang="en-US" baseline="0" dirty="0" smtClean="0"/>
                        <a:t> Million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~140,000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Million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Crystal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[100]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Cubic, ZB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[100]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Cubic, ZB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[100],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err="1" smtClean="0"/>
                        <a:t>Cubic,ZB</a:t>
                      </a:r>
                      <a:r>
                        <a:rPr lang="en-US" baseline="0" dirty="0" smtClean="0"/>
                        <a:t>, WU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</a:p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</a:p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Strain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MVFF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Multi-physics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Spin,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Classical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Parallel</a:t>
                      </a:r>
                    </a:p>
                    <a:p>
                      <a:r>
                        <a:rPr lang="en-US" dirty="0" smtClean="0"/>
                        <a:t>Comp.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23,000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level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80</a:t>
                      </a:r>
                      <a:r>
                        <a:rPr lang="en-US" baseline="0" dirty="0" smtClean="0"/>
                        <a:t>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30,000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220,000 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100,000 cores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2819400" y="1676400"/>
            <a:ext cx="1371600" cy="5334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19400" y="2133600"/>
            <a:ext cx="1371600" cy="5334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19400" y="3276600"/>
            <a:ext cx="13716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91000" y="4419600"/>
            <a:ext cx="1676400" cy="6096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67400" y="2667000"/>
            <a:ext cx="1447800" cy="6096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67400" y="1295400"/>
            <a:ext cx="14478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67400" y="4419600"/>
            <a:ext cx="1447800" cy="6096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315200" y="3733800"/>
            <a:ext cx="1447800" cy="6096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315200" y="2209800"/>
            <a:ext cx="14478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315200" y="3276600"/>
            <a:ext cx="14478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2133600" y="152400"/>
            <a:ext cx="67452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Evolution of </a:t>
            </a:r>
            <a:r>
              <a:rPr kumimoji="0" lang="en-US" altLang="ko-K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Nanoelectronics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Tools</a:t>
            </a:r>
            <a:b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NEMO and OMEN</a:t>
            </a:r>
          </a:p>
        </p:txBody>
      </p:sp>
    </p:spTree>
    <p:extLst>
      <p:ext uri="{BB962C8B-B14F-4D97-AF65-F5344CB8AC3E}">
        <p14:creationId xmlns="" xmlns:p14="http://schemas.microsoft.com/office/powerpoint/2010/main" val="353908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152400"/>
            <a:ext cx="8574088" cy="520700"/>
          </a:xfrm>
        </p:spPr>
        <p:txBody>
          <a:bodyPr/>
          <a:lstStyle/>
          <a:p>
            <a:r>
              <a:rPr lang="en-US" sz="3200">
                <a:latin typeface="Trebuchet MS" charset="0"/>
                <a:ea typeface="ＭＳ Ｐゴシック" charset="0"/>
                <a:cs typeface="ＭＳ Ｐゴシック" charset="0"/>
              </a:rPr>
              <a:t>Core Code / Theory Development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685800"/>
            <a:ext cx="8534400" cy="6172200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NEMO-1D  		  </a:t>
            </a:r>
            <a:r>
              <a:rPr lang="en-US" sz="2400" dirty="0">
                <a:solidFill>
                  <a:srgbClr val="5781BB"/>
                </a:solidFill>
                <a:latin typeface="Arial" charset="0"/>
                <a:ea typeface="ＭＳ Ｐゴシック" charset="0"/>
                <a:cs typeface="ＭＳ Ｐゴシック" charset="0"/>
              </a:rPr>
              <a:t>(Texas Instruments ‘94-’98, JPL ‘98-’03)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Roger Lake, R. Chris Bowen, Dan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Blanks, Gerhard Klimeck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NEMO3D    			         </a:t>
            </a:r>
            <a:r>
              <a:rPr lang="en-US" sz="2400" dirty="0">
                <a:solidFill>
                  <a:srgbClr val="5781BB"/>
                </a:solidFill>
                <a:latin typeface="Arial" charset="0"/>
                <a:ea typeface="ＭＳ Ｐゴシック" charset="0"/>
                <a:cs typeface="ＭＳ Ｐゴシック" charset="0"/>
              </a:rPr>
              <a:t>(NASA JPL, Purdue, </a:t>
            </a:r>
            <a:r>
              <a:rPr lang="fr-FR" sz="2400" dirty="0">
                <a:solidFill>
                  <a:srgbClr val="5781BB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solidFill>
                  <a:srgbClr val="5781BB"/>
                </a:solidFill>
                <a:latin typeface="Arial" charset="0"/>
                <a:ea typeface="ＭＳ Ｐゴシック" charset="0"/>
                <a:cs typeface="ＭＳ Ｐゴシック" charset="0"/>
              </a:rPr>
              <a:t>98-</a:t>
            </a:r>
            <a:r>
              <a:rPr lang="en-US" sz="2400" dirty="0">
                <a:solidFill>
                  <a:srgbClr val="5781BB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solidFill>
                  <a:srgbClr val="5781BB"/>
                </a:solidFill>
                <a:latin typeface="Arial" charset="0"/>
                <a:ea typeface="ＭＳ Ｐゴシック" charset="0"/>
                <a:cs typeface="ＭＳ Ｐゴシック" charset="0"/>
              </a:rPr>
              <a:t>07)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R. Chris Bowen,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Fabiano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Oyafuso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Seungwon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Lee, Gerhard Klimeck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NEMO3D-peta    			                 </a:t>
            </a:r>
            <a:r>
              <a:rPr lang="en-US" sz="2400" dirty="0">
                <a:solidFill>
                  <a:srgbClr val="5781BB"/>
                </a:solidFill>
                <a:latin typeface="Arial" charset="0"/>
                <a:ea typeface="ＭＳ Ｐゴシック" charset="0"/>
                <a:cs typeface="ＭＳ Ｐゴシック" charset="0"/>
              </a:rPr>
              <a:t>(Purdue, </a:t>
            </a:r>
            <a:r>
              <a:rPr lang="fr-FR" sz="2400" dirty="0">
                <a:solidFill>
                  <a:srgbClr val="5781BB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solidFill>
                  <a:srgbClr val="5781BB"/>
                </a:solidFill>
                <a:latin typeface="Arial" charset="0"/>
                <a:ea typeface="ＭＳ Ｐゴシック" charset="0"/>
                <a:cs typeface="ＭＳ Ｐゴシック" charset="0"/>
              </a:rPr>
              <a:t>06-</a:t>
            </a:r>
            <a:r>
              <a:rPr lang="en-US" sz="2400" dirty="0">
                <a:solidFill>
                  <a:srgbClr val="5781BB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solidFill>
                  <a:srgbClr val="5781BB"/>
                </a:solidFill>
                <a:latin typeface="Arial" charset="0"/>
                <a:ea typeface="ＭＳ Ｐゴシック" charset="0"/>
                <a:cs typeface="ＭＳ Ｐゴシック" charset="0"/>
              </a:rPr>
              <a:t>11)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Hoon Ryu, Sunhee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Lee, Gerhard Klimeck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OMEN				        </a:t>
            </a:r>
            <a:r>
              <a:rPr lang="en-US" sz="2400" dirty="0">
                <a:solidFill>
                  <a:srgbClr val="5781BB"/>
                </a:solidFill>
                <a:latin typeface="Arial" charset="0"/>
                <a:ea typeface="ＭＳ Ｐゴシック" charset="0"/>
                <a:cs typeface="ＭＳ Ｐゴシック" charset="0"/>
              </a:rPr>
              <a:t>(ETH, Purdue, ‘06-’11)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Mathieu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Luisier, Gerhard Klimeck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NEMO5 					       </a:t>
            </a:r>
            <a:r>
              <a:rPr lang="en-US" sz="2400" dirty="0">
                <a:solidFill>
                  <a:srgbClr val="5781BB"/>
                </a:solidFill>
                <a:latin typeface="Arial" charset="0"/>
                <a:ea typeface="ＭＳ Ｐゴシック" charset="0"/>
                <a:cs typeface="ＭＳ Ｐゴシック" charset="0"/>
              </a:rPr>
              <a:t>(Purdue, ‘09-’</a:t>
            </a:r>
            <a:r>
              <a:rPr lang="en-US" altLang="ja-JP" sz="2400" dirty="0">
                <a:solidFill>
                  <a:srgbClr val="5781BB"/>
                </a:solidFill>
                <a:latin typeface="Arial" charset="0"/>
                <a:ea typeface="ＭＳ Ｐゴシック" charset="0"/>
                <a:cs typeface="ＭＳ Ｐゴシック" charset="0"/>
              </a:rPr>
              <a:t>12)</a:t>
            </a:r>
          </a:p>
          <a:p>
            <a:pPr lvl="1"/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Michael </a:t>
            </a:r>
            <a:r>
              <a:rPr lang="en-US" sz="2100" dirty="0" err="1">
                <a:latin typeface="Arial" charset="0"/>
                <a:ea typeface="ＭＳ Ｐゴシック" charset="0"/>
                <a:cs typeface="ＭＳ Ｐゴシック" charset="0"/>
              </a:rPr>
              <a:t>Povolotsky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, Hong-Hyun Park, Sebastian Steiger, Tillmann Kubis, Jim Fonseca, Jean Michel </a:t>
            </a:r>
            <a:r>
              <a:rPr lang="en-US" sz="2100" dirty="0" smtClean="0">
                <a:latin typeface="Arial" charset="0"/>
                <a:ea typeface="ＭＳ Ｐゴシック" charset="0"/>
                <a:cs typeface="ＭＳ Ｐゴシック" charset="0"/>
              </a:rPr>
              <a:t>Sellier, Gerhard Klimeck</a:t>
            </a:r>
            <a:endParaRPr lang="en-US" sz="21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400" y="6096000"/>
            <a:ext cx="8534400" cy="722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4025" indent="-169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>
              <a:spcBef>
                <a:spcPct val="20000"/>
              </a:spcBef>
              <a:buFont typeface="Arial" charset="0"/>
              <a:buChar char="»"/>
            </a:pPr>
            <a:r>
              <a:rPr lang="en-US" sz="2100" dirty="0" smtClean="0"/>
              <a:t>Zhengping </a:t>
            </a:r>
            <a:r>
              <a:rPr lang="en-US" sz="2100" dirty="0"/>
              <a:t>Jiang, Lang Zeng, Daniel Mejia, Yu He</a:t>
            </a:r>
            <a:br>
              <a:rPr lang="en-US" sz="2100" dirty="0"/>
            </a:br>
            <a:r>
              <a:rPr lang="en-US" sz="2100" dirty="0" err="1"/>
              <a:t>Sunhee</a:t>
            </a:r>
            <a:r>
              <a:rPr lang="en-US" sz="2100" dirty="0"/>
              <a:t> Lee, Mehdi Salmani, Hesam </a:t>
            </a:r>
            <a:r>
              <a:rPr lang="en-US" sz="2100" dirty="0" err="1"/>
              <a:t>Ilati</a:t>
            </a:r>
            <a:r>
              <a:rPr lang="en-US" sz="2100" dirty="0"/>
              <a:t>, Ganesh Hegde</a:t>
            </a:r>
          </a:p>
        </p:txBody>
      </p:sp>
    </p:spTree>
    <p:extLst>
      <p:ext uri="{BB962C8B-B14F-4D97-AF65-F5344CB8AC3E}">
        <p14:creationId xmlns:p14="http://schemas.microsoft.com/office/powerpoint/2010/main" xmlns="" val="25179692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NEMO5 lecture – overview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066800"/>
            <a:ext cx="6045245" cy="4923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dirty="0" smtClean="0"/>
              <a:t>NEMO5 origins + history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and atomic representations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solvers + physics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expandability + flexibility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on supercomputers (scalability and compatibility)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support (for output and users)</a:t>
            </a:r>
            <a:endParaRPr lang="en-US" dirty="0"/>
          </a:p>
        </p:txBody>
      </p:sp>
      <p:grpSp>
        <p:nvGrpSpPr>
          <p:cNvPr id="6" name="Group 23"/>
          <p:cNvGrpSpPr/>
          <p:nvPr/>
        </p:nvGrpSpPr>
        <p:grpSpPr>
          <a:xfrm>
            <a:off x="4724400" y="1066800"/>
            <a:ext cx="3343656" cy="715012"/>
            <a:chOff x="1304544" y="5105400"/>
            <a:chExt cx="7839456" cy="16764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19048" t="6382" r="57576" b="18724"/>
            <a:stretch>
              <a:fillRect/>
            </a:stretch>
          </p:blipFill>
          <p:spPr bwMode="auto">
            <a:xfrm>
              <a:off x="2599944" y="5257800"/>
              <a:ext cx="17145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Grafik 93" descr="Collage_OMEN_GA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493" y="5257800"/>
              <a:ext cx="2067107" cy="1169602"/>
            </a:xfrm>
            <a:prstGeom prst="rect">
              <a:avLst/>
            </a:prstGeom>
          </p:spPr>
        </p:pic>
        <p:grpSp>
          <p:nvGrpSpPr>
            <p:cNvPr id="24" name="Group 22"/>
            <p:cNvGrpSpPr/>
            <p:nvPr/>
          </p:nvGrpSpPr>
          <p:grpSpPr>
            <a:xfrm>
              <a:off x="1304544" y="5105400"/>
              <a:ext cx="1038578" cy="990600"/>
              <a:chOff x="1047750" y="4505325"/>
              <a:chExt cx="1752600" cy="1906588"/>
            </a:xfrm>
          </p:grpSpPr>
          <p:cxnSp>
            <p:nvCxnSpPr>
              <p:cNvPr id="7" name="Straight Connector 4"/>
              <p:cNvCxnSpPr/>
              <p:nvPr/>
            </p:nvCxnSpPr>
            <p:spPr>
              <a:xfrm>
                <a:off x="1047750" y="5724525"/>
                <a:ext cx="533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5"/>
              <p:cNvCxnSpPr/>
              <p:nvPr/>
            </p:nvCxnSpPr>
            <p:spPr>
              <a:xfrm rot="5400000">
                <a:off x="971550" y="5114925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6"/>
              <p:cNvCxnSpPr/>
              <p:nvPr/>
            </p:nvCxnSpPr>
            <p:spPr>
              <a:xfrm rot="16200000" flipH="1">
                <a:off x="1581150" y="45053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7"/>
              <p:cNvCxnSpPr/>
              <p:nvPr/>
            </p:nvCxnSpPr>
            <p:spPr>
              <a:xfrm rot="5400000">
                <a:off x="1199356" y="53427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8"/>
              <p:cNvCxnSpPr/>
              <p:nvPr/>
            </p:nvCxnSpPr>
            <p:spPr>
              <a:xfrm rot="16200000" flipH="1">
                <a:off x="1809750" y="59531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9"/>
              <p:cNvCxnSpPr/>
              <p:nvPr/>
            </p:nvCxnSpPr>
            <p:spPr>
              <a:xfrm rot="5400000">
                <a:off x="1427956" y="55713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0"/>
              <p:cNvCxnSpPr/>
              <p:nvPr/>
            </p:nvCxnSpPr>
            <p:spPr>
              <a:xfrm rot="16200000" flipH="1">
                <a:off x="2038350" y="49625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1"/>
              <p:cNvCxnSpPr/>
              <p:nvPr/>
            </p:nvCxnSpPr>
            <p:spPr>
              <a:xfrm rot="5400000">
                <a:off x="1658144" y="57999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2"/>
              <p:cNvCxnSpPr/>
              <p:nvPr/>
            </p:nvCxnSpPr>
            <p:spPr>
              <a:xfrm>
                <a:off x="2266950" y="6410325"/>
                <a:ext cx="533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3"/>
              <p:cNvCxnSpPr/>
              <p:nvPr/>
            </p:nvCxnSpPr>
            <p:spPr>
              <a:xfrm>
                <a:off x="1847850" y="5638800"/>
                <a:ext cx="152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4"/>
              <p:cNvSpPr/>
              <p:nvPr/>
            </p:nvSpPr>
            <p:spPr>
              <a:xfrm>
                <a:off x="2286000" y="6096000"/>
                <a:ext cx="514350" cy="304800"/>
              </a:xfrm>
              <a:prstGeom prst="rect">
                <a:avLst/>
              </a:prstGeom>
              <a:solidFill>
                <a:schemeClr val="accent2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400" dirty="0">
                  <a:solidFill>
                    <a:schemeClr val="tx1"/>
                  </a:solidFill>
                  <a:latin typeface="Lucida Console" pitchFamily="49" charset="0"/>
                </a:endParaRPr>
              </a:p>
            </p:txBody>
          </p:sp>
          <p:sp>
            <p:nvSpPr>
              <p:cNvPr id="18" name="Rectangle 15"/>
              <p:cNvSpPr/>
              <p:nvPr/>
            </p:nvSpPr>
            <p:spPr>
              <a:xfrm>
                <a:off x="1047750" y="5410200"/>
                <a:ext cx="514350" cy="304800"/>
              </a:xfrm>
              <a:prstGeom prst="rect">
                <a:avLst/>
              </a:prstGeom>
              <a:solidFill>
                <a:schemeClr val="accent2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400" dirty="0">
                  <a:solidFill>
                    <a:schemeClr val="tx1"/>
                  </a:solidFill>
                  <a:latin typeface="Lucida Console" pitchFamily="49" charset="0"/>
                </a:endParaRPr>
              </a:p>
            </p:txBody>
          </p:sp>
          <p:sp>
            <p:nvSpPr>
              <p:cNvPr id="19" name="Oval 16"/>
              <p:cNvSpPr/>
              <p:nvPr/>
            </p:nvSpPr>
            <p:spPr>
              <a:xfrm>
                <a:off x="1276350" y="549592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7"/>
              <p:cNvSpPr/>
              <p:nvPr/>
            </p:nvSpPr>
            <p:spPr>
              <a:xfrm>
                <a:off x="2495550" y="549592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18"/>
              <p:cNvCxnSpPr>
                <a:stCxn id="19" idx="6"/>
                <a:endCxn id="20" idx="2"/>
              </p:cNvCxnSpPr>
              <p:nvPr/>
            </p:nvCxnSpPr>
            <p:spPr>
              <a:xfrm>
                <a:off x="1428750" y="5572125"/>
                <a:ext cx="10668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5105400"/>
              <a:ext cx="1331295" cy="838200"/>
            </a:xfrm>
            <a:prstGeom prst="rect">
              <a:avLst/>
            </a:prstGeom>
          </p:spPr>
        </p:pic>
        <p:pic>
          <p:nvPicPr>
            <p:cNvPr id="23" name="Picture 5" descr="wurtzite.png"/>
            <p:cNvPicPr>
              <a:picLocks noChangeAspect="1"/>
            </p:cNvPicPr>
            <p:nvPr/>
          </p:nvPicPr>
          <p:blipFill>
            <a:blip r:embed="rId5"/>
            <a:srcRect l="35141" r="35742" b="65753"/>
            <a:stretch>
              <a:fillRect/>
            </a:stretch>
          </p:blipFill>
          <p:spPr>
            <a:xfrm>
              <a:off x="7552944" y="5181600"/>
              <a:ext cx="1591056" cy="1371600"/>
            </a:xfrm>
            <a:prstGeom prst="rect">
              <a:avLst/>
            </a:prstGeom>
          </p:spPr>
        </p:pic>
      </p:grpSp>
      <p:cxnSp>
        <p:nvCxnSpPr>
          <p:cNvPr id="26" name="Straight Arrow Connector 25"/>
          <p:cNvCxnSpPr/>
          <p:nvPr/>
        </p:nvCxnSpPr>
        <p:spPr>
          <a:xfrm>
            <a:off x="4267200" y="1828800"/>
            <a:ext cx="3657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1905000"/>
            <a:ext cx="1795968" cy="119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30" r="6901" b="14389"/>
          <a:stretch/>
        </p:blipFill>
        <p:spPr>
          <a:xfrm>
            <a:off x="4495800" y="2743200"/>
            <a:ext cx="2226253" cy="1184658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938688" cy="82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78389" y="4495801"/>
            <a:ext cx="215129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" descr="omen_nemo_tool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97" t="10435" r="4065"/>
          <a:stretch>
            <a:fillRect/>
          </a:stretch>
        </p:blipFill>
        <p:spPr bwMode="auto">
          <a:xfrm>
            <a:off x="5029200" y="5476212"/>
            <a:ext cx="2057400" cy="13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ight Arrow 30"/>
          <p:cNvSpPr/>
          <p:nvPr/>
        </p:nvSpPr>
        <p:spPr>
          <a:xfrm>
            <a:off x="0" y="2209800"/>
            <a:ext cx="68580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Challenge: large variety of materials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371600"/>
            <a:ext cx="8458200" cy="3139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“Is Silicon approaching the end of it’s scalability?”</a:t>
            </a:r>
          </a:p>
          <a:p>
            <a:endParaRPr lang="en-US" dirty="0" smtClean="0"/>
          </a:p>
          <a:p>
            <a:r>
              <a:rPr lang="en-US" dirty="0" smtClean="0"/>
              <a:t>Ongoing discussions:</a:t>
            </a:r>
          </a:p>
          <a:p>
            <a:pPr marL="233363" indent="-233363">
              <a:buFont typeface="Wingdings" pitchFamily="2" charset="2"/>
              <a:buChar char="Ø"/>
            </a:pPr>
            <a:r>
              <a:rPr lang="en-US" b="1" dirty="0" smtClean="0"/>
              <a:t>III-V </a:t>
            </a:r>
            <a:r>
              <a:rPr lang="en-US" dirty="0" smtClean="0"/>
              <a:t>materials might outperform Si (higher </a:t>
            </a:r>
            <a:r>
              <a:rPr lang="en-US" dirty="0" err="1" smtClean="0"/>
              <a:t>mobilities</a:t>
            </a:r>
            <a:r>
              <a:rPr lang="en-US" dirty="0" smtClean="0"/>
              <a:t>), but Silicon has higher density of states</a:t>
            </a:r>
          </a:p>
          <a:p>
            <a:pPr marL="233363" indent="-233363">
              <a:buFont typeface="Wingdings" pitchFamily="2" charset="2"/>
              <a:buChar char="Ø"/>
            </a:pPr>
            <a:r>
              <a:rPr lang="en-US" dirty="0" smtClean="0"/>
              <a:t>Optically active materials are usually </a:t>
            </a:r>
            <a:r>
              <a:rPr lang="en-US" b="1" dirty="0" smtClean="0"/>
              <a:t>polar</a:t>
            </a:r>
            <a:r>
              <a:rPr lang="en-US" dirty="0" smtClean="0"/>
              <a:t> (III-V, II-VI)</a:t>
            </a:r>
          </a:p>
          <a:p>
            <a:pPr marL="233363" indent="-233363">
              <a:buFont typeface="Wingdings" pitchFamily="2" charset="2"/>
              <a:buChar char="Ø"/>
            </a:pPr>
            <a:r>
              <a:rPr lang="en-US" b="1" dirty="0" err="1" smtClean="0"/>
              <a:t>Graphene</a:t>
            </a:r>
            <a:r>
              <a:rPr lang="en-US" dirty="0" smtClean="0"/>
              <a:t> provides native 2D transport</a:t>
            </a:r>
          </a:p>
          <a:p>
            <a:pPr marL="233363" indent="-233363">
              <a:buFont typeface="Wingdings" pitchFamily="2" charset="2"/>
              <a:buChar char="Ø"/>
            </a:pPr>
            <a:r>
              <a:rPr lang="en-US" b="1" dirty="0" smtClean="0"/>
              <a:t>Topological insulators </a:t>
            </a:r>
            <a:r>
              <a:rPr lang="en-US" dirty="0" smtClean="0"/>
              <a:t>offer unique transport properties</a:t>
            </a:r>
          </a:p>
          <a:p>
            <a:pPr marL="233363" indent="-233363">
              <a:buFont typeface="Wingdings" pitchFamily="2" charset="2"/>
              <a:buChar char="Ø"/>
            </a:pPr>
            <a:r>
              <a:rPr lang="en-US" dirty="0" smtClean="0"/>
              <a:t>“Exotic” materials (e.g. </a:t>
            </a:r>
            <a:r>
              <a:rPr lang="en-US" b="1" dirty="0" err="1" smtClean="0"/>
              <a:t>MgO</a:t>
            </a:r>
            <a:r>
              <a:rPr lang="en-US" dirty="0" smtClean="0"/>
              <a:t>) might replace today’s dielectric barriers</a:t>
            </a:r>
          </a:p>
          <a:p>
            <a:pPr marL="233363" indent="-233363">
              <a:buFont typeface="Wingdings" pitchFamily="2" charset="2"/>
              <a:buChar char="Ø"/>
            </a:pPr>
            <a:r>
              <a:rPr lang="en-US" dirty="0" smtClean="0"/>
              <a:t>Devices are so small, transport quality in </a:t>
            </a:r>
            <a:r>
              <a:rPr lang="en-US" b="1" dirty="0" smtClean="0"/>
              <a:t>metallic </a:t>
            </a:r>
            <a:r>
              <a:rPr lang="en-US" dirty="0" smtClean="0"/>
              <a:t>interconnects is important</a:t>
            </a:r>
          </a:p>
          <a:p>
            <a:pPr marL="233363" indent="-233363">
              <a:buFont typeface="Wingdings" pitchFamily="2" charset="2"/>
              <a:buChar char="Ø"/>
            </a:pPr>
            <a:r>
              <a:rPr lang="en-US" dirty="0" smtClean="0"/>
              <a:t>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i2Te3_nanowire_passivated.png"/>
          <p:cNvPicPr>
            <a:picLocks noChangeAspect="1"/>
          </p:cNvPicPr>
          <p:nvPr/>
        </p:nvPicPr>
        <p:blipFill>
          <a:blip r:embed="rId2" cstate="print"/>
          <a:srcRect t="6977" b="4651"/>
          <a:stretch>
            <a:fillRect/>
          </a:stretch>
        </p:blipFill>
        <p:spPr>
          <a:xfrm>
            <a:off x="1143000" y="3774559"/>
            <a:ext cx="2971800" cy="2626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 sets up atomistic structures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90600"/>
            <a:ext cx="7239000" cy="2667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US" sz="2000" b="1" dirty="0" smtClean="0"/>
              <a:t>NEMO5:</a:t>
            </a:r>
            <a:r>
              <a:rPr lang="en-US" sz="2000" dirty="0" smtClean="0"/>
              <a:t> atomistic representation of devices</a:t>
            </a:r>
          </a:p>
          <a:p>
            <a:pPr marL="287338" indent="-287338">
              <a:buFont typeface="Wingdings" pitchFamily="2" charset="2"/>
              <a:buChar char="Ø"/>
            </a:pPr>
            <a:r>
              <a:rPr lang="en-US" sz="2000" dirty="0" smtClean="0"/>
              <a:t>Simple-Cubic (for effective-mass band structure)</a:t>
            </a:r>
          </a:p>
          <a:p>
            <a:pPr marL="287338" indent="-287338">
              <a:buFont typeface="Wingdings" pitchFamily="2" charset="2"/>
              <a:buChar char="Ø"/>
            </a:pPr>
            <a:r>
              <a:rPr lang="en-US" sz="2000" dirty="0" smtClean="0"/>
              <a:t>Diamond (Si, </a:t>
            </a:r>
            <a:r>
              <a:rPr lang="en-US" sz="2000" dirty="0" err="1" smtClean="0"/>
              <a:t>Ge</a:t>
            </a:r>
            <a:r>
              <a:rPr lang="en-US" sz="2000" dirty="0" smtClean="0"/>
              <a:t>  </a:t>
            </a:r>
            <a:r>
              <a:rPr lang="en-US" sz="2000" dirty="0" smtClean="0">
                <a:sym typeface="Wingdings" pitchFamily="2" charset="2"/>
              </a:rPr>
              <a:t> MOSFETs, UTBs, …</a:t>
            </a:r>
            <a:r>
              <a:rPr lang="en-US" sz="2000" dirty="0" smtClean="0"/>
              <a:t>)</a:t>
            </a:r>
          </a:p>
          <a:p>
            <a:pPr marL="287338" indent="-287338">
              <a:buFont typeface="Wingdings" pitchFamily="2" charset="2"/>
              <a:buChar char="Ø"/>
            </a:pPr>
            <a:r>
              <a:rPr lang="en-US" sz="2000" dirty="0" err="1" smtClean="0"/>
              <a:t>Zincblende</a:t>
            </a:r>
            <a:r>
              <a:rPr lang="en-US" sz="2000" dirty="0" smtClean="0"/>
              <a:t> (</a:t>
            </a:r>
            <a:r>
              <a:rPr lang="en-US" sz="2000" dirty="0" err="1" smtClean="0"/>
              <a:t>GaAs</a:t>
            </a:r>
            <a:r>
              <a:rPr lang="en-US" sz="2000" dirty="0" smtClean="0"/>
              <a:t>, </a:t>
            </a:r>
            <a:r>
              <a:rPr lang="en-US" sz="2000" dirty="0" err="1" smtClean="0"/>
              <a:t>InSb</a:t>
            </a:r>
            <a:r>
              <a:rPr lang="en-US" sz="2000" dirty="0" smtClean="0"/>
              <a:t>, …  </a:t>
            </a:r>
            <a:r>
              <a:rPr lang="en-US" sz="2000" dirty="0" smtClean="0">
                <a:sym typeface="Wingdings" pitchFamily="2" charset="2"/>
              </a:rPr>
              <a:t> TFETs, HEMTs, QDs</a:t>
            </a:r>
            <a:r>
              <a:rPr lang="en-US" sz="2000" dirty="0" smtClean="0"/>
              <a:t>)</a:t>
            </a:r>
          </a:p>
          <a:p>
            <a:pPr marL="287338" indent="-287338">
              <a:buFont typeface="Wingdings" pitchFamily="2" charset="2"/>
              <a:buChar char="Ø"/>
            </a:pPr>
            <a:r>
              <a:rPr lang="en-US" sz="2000" dirty="0" err="1" smtClean="0"/>
              <a:t>Wurtzite</a:t>
            </a:r>
            <a:r>
              <a:rPr lang="en-US" sz="2000" dirty="0" smtClean="0"/>
              <a:t> (nitrides </a:t>
            </a:r>
            <a:r>
              <a:rPr lang="en-US" sz="2000" dirty="0" smtClean="0">
                <a:sym typeface="Wingdings" pitchFamily="2" charset="2"/>
              </a:rPr>
              <a:t> HEMTs, LEDs)</a:t>
            </a:r>
            <a:endParaRPr lang="en-US" sz="2000" dirty="0" smtClean="0"/>
          </a:p>
          <a:p>
            <a:pPr marL="287338" indent="-287338">
              <a:buFont typeface="Wingdings" pitchFamily="2" charset="2"/>
              <a:buChar char="Ø"/>
            </a:pPr>
            <a:r>
              <a:rPr lang="en-US" sz="2000" dirty="0" err="1" smtClean="0"/>
              <a:t>Rhombohedral</a:t>
            </a:r>
            <a:r>
              <a:rPr lang="en-US" sz="2000" dirty="0" smtClean="0"/>
              <a:t> (Bi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Te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</a:t>
            </a:r>
            <a:r>
              <a:rPr lang="en-US" sz="2000" dirty="0" err="1" smtClean="0"/>
              <a:t>thermoelectrics</a:t>
            </a:r>
            <a:r>
              <a:rPr lang="en-US" sz="2000" dirty="0" smtClean="0"/>
              <a:t>)</a:t>
            </a:r>
          </a:p>
          <a:p>
            <a:pPr marL="287338" indent="-287338">
              <a:buFont typeface="Wingdings" pitchFamily="2" charset="2"/>
              <a:buChar char="Ø"/>
            </a:pPr>
            <a:r>
              <a:rPr lang="en-US" sz="2000" dirty="0" err="1" smtClean="0"/>
              <a:t>Graphene</a:t>
            </a:r>
            <a:endParaRPr lang="en-US" sz="2000" dirty="0" smtClean="0"/>
          </a:p>
        </p:txBody>
      </p:sp>
      <p:sp>
        <p:nvSpPr>
          <p:cNvPr id="21" name="Text Placeholder 2"/>
          <p:cNvSpPr txBox="1">
            <a:spLocks/>
          </p:cNvSpPr>
          <p:nvPr/>
        </p:nvSpPr>
        <p:spPr bwMode="auto">
          <a:xfrm>
            <a:off x="152400" y="5029200"/>
            <a:ext cx="2438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9863" indent="-169863" eaLnBrk="0" hangingPunct="0">
              <a:spcBef>
                <a:spcPct val="20000"/>
              </a:spcBef>
              <a:defRPr/>
            </a:pPr>
            <a:r>
              <a:rPr lang="en-US" sz="2200" kern="0" dirty="0" err="1" smtClean="0">
                <a:ea typeface="ＭＳ Ｐゴシック" charset="-128"/>
                <a:cs typeface="ＭＳ Ｐゴシック" charset="-128"/>
              </a:rPr>
              <a:t>passivated</a:t>
            </a:r>
            <a:endParaRPr lang="en-US" sz="2200" kern="0" dirty="0" smtClean="0">
              <a:ea typeface="ＭＳ Ｐゴシック" charset="-128"/>
              <a:cs typeface="ＭＳ Ｐゴシック" charset="-128"/>
            </a:endParaRP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Bi</a:t>
            </a:r>
            <a:r>
              <a:rPr kumimoji="0" lang="en-US" sz="22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2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Te</a:t>
            </a:r>
            <a:r>
              <a:rPr kumimoji="0" lang="en-US" sz="22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3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nanowire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8" name="Grafik 7" descr="crystal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770368"/>
            <a:ext cx="3931169" cy="2859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5400" y="5867400"/>
            <a:ext cx="609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12" y="152400"/>
            <a:ext cx="8574088" cy="5207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Zincblende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Wurtzite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 err="1" smtClean="0">
                <a:solidFill>
                  <a:schemeClr val="bg1"/>
                </a:solidFill>
              </a:rPr>
              <a:t>Rhombohedral</a:t>
            </a:r>
            <a:r>
              <a:rPr lang="en-US" dirty="0" smtClean="0">
                <a:solidFill>
                  <a:schemeClr val="bg1"/>
                </a:solidFill>
              </a:rPr>
              <a:t> Crystals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crystals_BZ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14438"/>
            <a:ext cx="8229600" cy="54673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3867538"/>
            <a:ext cx="8610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Corresponding </a:t>
            </a:r>
            <a:r>
              <a:rPr lang="en-US" dirty="0" err="1" smtClean="0">
                <a:solidFill>
                  <a:schemeClr val="tx1"/>
                </a:solidFill>
              </a:rPr>
              <a:t>Brillouin</a:t>
            </a:r>
            <a:r>
              <a:rPr lang="en-US" dirty="0" smtClean="0">
                <a:solidFill>
                  <a:schemeClr val="tx1"/>
                </a:solidFill>
              </a:rPr>
              <a:t> zones: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62000"/>
            <a:ext cx="8610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Some crystal structures in NEMO5: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 steps to add yet another </a:t>
            </a:r>
            <a:r>
              <a:rPr lang="en-US" dirty="0" err="1" smtClean="0">
                <a:solidFill>
                  <a:schemeClr val="bg1"/>
                </a:solidFill>
              </a:rPr>
              <a:t>cyrstal</a:t>
            </a:r>
            <a:r>
              <a:rPr lang="en-US" dirty="0" smtClean="0">
                <a:solidFill>
                  <a:schemeClr val="bg1"/>
                </a:solidFill>
              </a:rPr>
              <a:t> structure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wurtz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7589369" cy="5562600"/>
          </a:xfrm>
          <a:prstGeom prst="rect">
            <a:avLst/>
          </a:prstGeom>
        </p:spPr>
      </p:pic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914400"/>
            <a:ext cx="3956243" cy="229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8353" y="4875074"/>
            <a:ext cx="8853247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How is it done in NEMO5:</a:t>
            </a:r>
          </a:p>
          <a:p>
            <a:pPr marL="342900" indent="-342900">
              <a:buAutoNum type="arabicParenR"/>
            </a:pPr>
            <a:r>
              <a:rPr lang="en-US" dirty="0" smtClean="0"/>
              <a:t>Define primitive vectors -&gt; </a:t>
            </a:r>
            <a:r>
              <a:rPr lang="en-US" dirty="0" err="1" smtClean="0"/>
              <a:t>Bravais</a:t>
            </a:r>
            <a:r>
              <a:rPr lang="en-US" dirty="0" smtClean="0"/>
              <a:t> lattice</a:t>
            </a:r>
          </a:p>
          <a:p>
            <a:pPr marL="342900" indent="-342900">
              <a:buAutoNum type="arabicParenR"/>
            </a:pPr>
            <a:r>
              <a:rPr lang="en-US" dirty="0" smtClean="0"/>
              <a:t>Define basis (atoms in 1 unit cells) -&gt; crystal structure</a:t>
            </a:r>
          </a:p>
          <a:p>
            <a:pPr marL="342900" indent="-342900">
              <a:buAutoNum type="arabicParenR"/>
            </a:pPr>
            <a:r>
              <a:rPr lang="en-US" dirty="0" smtClean="0"/>
              <a:t>Define bond radius -&gt; connectivity</a:t>
            </a:r>
          </a:p>
          <a:p>
            <a:pPr marL="342900" indent="-342900">
              <a:buAutoNum type="arabicParenR"/>
            </a:pPr>
            <a:r>
              <a:rPr lang="en-US" dirty="0" smtClean="0"/>
              <a:t>(optional) Define conventional Miller notation </a:t>
            </a:r>
            <a:br>
              <a:rPr lang="en-US" dirty="0" smtClean="0"/>
            </a:br>
            <a:r>
              <a:rPr lang="en-US" dirty="0" smtClean="0"/>
              <a:t>(e.g. in </a:t>
            </a:r>
            <a:r>
              <a:rPr lang="en-US" dirty="0" err="1" smtClean="0"/>
              <a:t>wurtzite</a:t>
            </a:r>
            <a:r>
              <a:rPr lang="en-US" dirty="0" smtClean="0"/>
              <a:t>: (0001) = (001) in the primitive basis)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0" y="774700"/>
            <a:ext cx="7315200" cy="520700"/>
          </a:xfrm>
        </p:spPr>
        <p:txBody>
          <a:bodyPr/>
          <a:lstStyle/>
          <a:p>
            <a:pPr algn="l"/>
            <a:r>
              <a:rPr lang="en-US" altLang="ko-KR" sz="1800" b="0" dirty="0" smtClean="0">
                <a:solidFill>
                  <a:schemeClr val="tx1"/>
                </a:solidFill>
                <a:latin typeface="+mn-lt"/>
              </a:rPr>
              <a:t>Example: 4 unit cell </a:t>
            </a:r>
            <a:r>
              <a:rPr lang="en-US" altLang="ko-KR" sz="1800" b="0" dirty="0" err="1" smtClean="0">
                <a:solidFill>
                  <a:schemeClr val="tx1"/>
                </a:solidFill>
                <a:latin typeface="+mn-lt"/>
              </a:rPr>
              <a:t>zincblende</a:t>
            </a:r>
            <a:r>
              <a:rPr lang="en-US" altLang="ko-KR" sz="1800" b="0" dirty="0" smtClean="0">
                <a:solidFill>
                  <a:schemeClr val="tx1"/>
                </a:solidFill>
                <a:latin typeface="+mn-lt"/>
              </a:rPr>
              <a:t> material quantum well, [001] growth  </a:t>
            </a: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/>
          <a:srcRect l="6752" t="7455" r="15401" b="16962"/>
          <a:stretch>
            <a:fillRect/>
          </a:stretch>
        </p:blipFill>
        <p:spPr bwMode="auto">
          <a:xfrm>
            <a:off x="1050925" y="1323975"/>
            <a:ext cx="3516313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Box 17"/>
          <p:cNvSpPr txBox="1">
            <a:spLocks noChangeArrowheads="1"/>
          </p:cNvSpPr>
          <p:nvPr/>
        </p:nvSpPr>
        <p:spPr bwMode="auto">
          <a:xfrm>
            <a:off x="4899025" y="1692275"/>
            <a:ext cx="4095750" cy="1477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/>
              <a:t>The minimal elementary cell (2 atoms)</a:t>
            </a:r>
          </a:p>
          <a:p>
            <a:endParaRPr lang="en-US" altLang="ko-KR"/>
          </a:p>
          <a:p>
            <a:r>
              <a:rPr lang="en-US" altLang="ko-KR" b="1"/>
              <a:t>b</a:t>
            </a:r>
            <a:r>
              <a:rPr lang="en-US" altLang="ko-KR" baseline="-25000"/>
              <a:t>1</a:t>
            </a:r>
            <a:r>
              <a:rPr lang="en-US" altLang="ko-KR"/>
              <a:t>=  [001]   (growth direction)</a:t>
            </a:r>
          </a:p>
          <a:p>
            <a:r>
              <a:rPr lang="en-US" altLang="ko-KR" b="1"/>
              <a:t>b</a:t>
            </a:r>
            <a:r>
              <a:rPr lang="en-US" altLang="ko-KR" baseline="-25000"/>
              <a:t>2</a:t>
            </a:r>
            <a:r>
              <a:rPr lang="en-US" altLang="ko-KR"/>
              <a:t> = [110]</a:t>
            </a:r>
          </a:p>
          <a:p>
            <a:r>
              <a:rPr lang="en-US" altLang="ko-KR" b="1"/>
              <a:t>b</a:t>
            </a:r>
            <a:r>
              <a:rPr lang="en-US" altLang="ko-KR" baseline="-25000"/>
              <a:t>3</a:t>
            </a:r>
            <a:r>
              <a:rPr lang="en-US" altLang="ko-KR"/>
              <a:t> = [101]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1582738" y="2716213"/>
            <a:ext cx="1816100" cy="777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0" name="TextBox 20"/>
          <p:cNvSpPr txBox="1">
            <a:spLocks noChangeArrowheads="1"/>
          </p:cNvSpPr>
          <p:nvPr/>
        </p:nvSpPr>
        <p:spPr bwMode="auto">
          <a:xfrm>
            <a:off x="1528763" y="3001963"/>
            <a:ext cx="696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bg1"/>
                </a:solidFill>
              </a:rPr>
              <a:t>[001]</a:t>
            </a:r>
          </a:p>
        </p:txBody>
      </p:sp>
      <p:pic>
        <p:nvPicPr>
          <p:cNvPr id="62471" name="Picture 3"/>
          <p:cNvPicPr>
            <a:picLocks noChangeAspect="1" noChangeArrowheads="1"/>
          </p:cNvPicPr>
          <p:nvPr/>
        </p:nvPicPr>
        <p:blipFill>
          <a:blip r:embed="rId3"/>
          <a:srcRect l="9760" r="10136"/>
          <a:stretch>
            <a:fillRect/>
          </a:stretch>
        </p:blipFill>
        <p:spPr bwMode="auto">
          <a:xfrm>
            <a:off x="1241425" y="3767138"/>
            <a:ext cx="329565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/>
          <p:nvPr/>
        </p:nvCxnSpPr>
        <p:spPr>
          <a:xfrm rot="10800000">
            <a:off x="1898650" y="5106988"/>
            <a:ext cx="1500188" cy="12398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3" name="TextBox 24"/>
          <p:cNvSpPr txBox="1">
            <a:spLocks noChangeArrowheads="1"/>
          </p:cNvSpPr>
          <p:nvPr/>
        </p:nvSpPr>
        <p:spPr bwMode="auto">
          <a:xfrm>
            <a:off x="1762125" y="5475288"/>
            <a:ext cx="698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bg1"/>
                </a:solidFill>
              </a:rPr>
              <a:t>[001]</a:t>
            </a:r>
          </a:p>
        </p:txBody>
      </p:sp>
      <p:sp>
        <p:nvSpPr>
          <p:cNvPr id="62474" name="TextBox 25"/>
          <p:cNvSpPr txBox="1">
            <a:spLocks noChangeArrowheads="1"/>
          </p:cNvSpPr>
          <p:nvPr/>
        </p:nvSpPr>
        <p:spPr bwMode="auto">
          <a:xfrm>
            <a:off x="4800600" y="4191000"/>
            <a:ext cx="4108817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dirty="0"/>
              <a:t>The </a:t>
            </a:r>
            <a:r>
              <a:rPr lang="en-US" altLang="ko-KR" dirty="0" smtClean="0"/>
              <a:t>typical conventional </a:t>
            </a:r>
            <a:r>
              <a:rPr lang="en-US" altLang="ko-KR" dirty="0"/>
              <a:t>cell (8 atoms)</a:t>
            </a:r>
          </a:p>
          <a:p>
            <a:endParaRPr lang="en-US" altLang="ko-KR" dirty="0"/>
          </a:p>
          <a:p>
            <a:r>
              <a:rPr lang="en-US" altLang="ko-KR" b="1" dirty="0"/>
              <a:t>b</a:t>
            </a:r>
            <a:r>
              <a:rPr lang="en-US" altLang="ko-KR" baseline="-25000" dirty="0"/>
              <a:t>1</a:t>
            </a:r>
            <a:r>
              <a:rPr lang="en-US" altLang="ko-KR" dirty="0"/>
              <a:t>=  [001]   (growth direction)</a:t>
            </a:r>
          </a:p>
          <a:p>
            <a:r>
              <a:rPr lang="en-US" altLang="ko-KR" b="1" dirty="0"/>
              <a:t>b</a:t>
            </a:r>
            <a:r>
              <a:rPr lang="en-US" altLang="ko-KR" baseline="-25000" dirty="0"/>
              <a:t>2</a:t>
            </a:r>
            <a:r>
              <a:rPr lang="en-US" altLang="ko-KR" dirty="0"/>
              <a:t> = [010]</a:t>
            </a:r>
          </a:p>
          <a:p>
            <a:r>
              <a:rPr lang="en-US" altLang="ko-KR" b="1" dirty="0"/>
              <a:t>b</a:t>
            </a:r>
            <a:r>
              <a:rPr lang="en-US" altLang="ko-KR" baseline="-25000" dirty="0"/>
              <a:t>3</a:t>
            </a:r>
            <a:r>
              <a:rPr lang="en-US" altLang="ko-KR" dirty="0"/>
              <a:t> = [100]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152400"/>
            <a:ext cx="85740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NEMO5: Primitive and conventional unit cells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5943600"/>
            <a:ext cx="39624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NEMO5 allows to define your conventional unit cell in </a:t>
            </a:r>
            <a:r>
              <a:rPr lang="en-US" dirty="0" err="1" smtClean="0"/>
              <a:t>inputdecks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NEMO5: arbitrary geometries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8" name="그림 7" descr="T3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133600"/>
            <a:ext cx="1803842" cy="2682412"/>
          </a:xfrm>
          <a:prstGeom prst="rect">
            <a:avLst/>
          </a:prstGeom>
        </p:spPr>
      </p:pic>
      <p:pic>
        <p:nvPicPr>
          <p:cNvPr id="9" name="그림 8" descr="T2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362200"/>
            <a:ext cx="2133600" cy="2159740"/>
          </a:xfrm>
          <a:prstGeom prst="rect">
            <a:avLst/>
          </a:prstGeom>
        </p:spPr>
      </p:pic>
      <p:grpSp>
        <p:nvGrpSpPr>
          <p:cNvPr id="3" name="그룹 122"/>
          <p:cNvGrpSpPr/>
          <p:nvPr/>
        </p:nvGrpSpPr>
        <p:grpSpPr>
          <a:xfrm>
            <a:off x="3810000" y="990600"/>
            <a:ext cx="5181600" cy="1143000"/>
            <a:chOff x="304800" y="1295400"/>
            <a:chExt cx="5410200" cy="135255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" y="1295400"/>
              <a:ext cx="5410200" cy="135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2503234" y="1637755"/>
              <a:ext cx="1295400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smtClean="0"/>
                <a:t>silicon</a:t>
              </a:r>
              <a:endParaRPr lang="ko-KR" altLang="en-US" sz="2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86000" y="1295400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smtClean="0"/>
                <a:t>gate oxide</a:t>
              </a:r>
              <a:endParaRPr lang="ko-KR" altLang="en-US" sz="2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8200" y="1671935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smtClean="0"/>
                <a:t>source</a:t>
              </a:r>
              <a:endParaRPr lang="ko-KR" altLang="en-US" sz="2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19600" y="1676400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smtClean="0"/>
                <a:t>drain</a:t>
              </a:r>
              <a:endParaRPr lang="ko-KR" altLang="en-US" sz="2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86000" y="1976735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smtClean="0"/>
                <a:t>gate oxide</a:t>
              </a:r>
              <a:endParaRPr lang="ko-KR" altLang="en-US" sz="2400" dirty="0"/>
            </a:p>
          </p:txBody>
        </p:sp>
      </p:grpSp>
      <p:grpSp>
        <p:nvGrpSpPr>
          <p:cNvPr id="4" name="그룹 124"/>
          <p:cNvGrpSpPr/>
          <p:nvPr/>
        </p:nvGrpSpPr>
        <p:grpSpPr>
          <a:xfrm>
            <a:off x="91588" y="1010177"/>
            <a:ext cx="2832481" cy="5314423"/>
            <a:chOff x="286434" y="1492126"/>
            <a:chExt cx="2832481" cy="5314423"/>
          </a:xfrm>
        </p:grpSpPr>
        <p:pic>
          <p:nvPicPr>
            <p:cNvPr id="126" name="그림 125" descr="L25structure0000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288" y="1861458"/>
              <a:ext cx="2248683" cy="4757056"/>
            </a:xfrm>
            <a:prstGeom prst="rect">
              <a:avLst/>
            </a:prstGeom>
          </p:spPr>
        </p:pic>
        <p:sp>
          <p:nvSpPr>
            <p:cNvPr id="127" name="TextBox 126"/>
            <p:cNvSpPr txBox="1"/>
            <p:nvPr/>
          </p:nvSpPr>
          <p:spPr>
            <a:xfrm>
              <a:off x="1774372" y="6498772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nm</a:t>
              </a:r>
              <a:endParaRPr lang="ko-KR" altLang="en-US" sz="1400" dirty="0"/>
            </a:p>
          </p:txBody>
        </p:sp>
        <p:sp>
          <p:nvSpPr>
            <p:cNvPr id="128" name="TextBox 127"/>
            <p:cNvSpPr txBox="1"/>
            <p:nvPr/>
          </p:nvSpPr>
          <p:spPr>
            <a:xfrm rot="16200000">
              <a:off x="173623" y="3988125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nm</a:t>
              </a:r>
              <a:endParaRPr lang="ko-KR" altLang="en-US" sz="1400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762000" y="2698560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/>
                <a:t>In</a:t>
              </a:r>
              <a:r>
                <a:rPr lang="en-US" altLang="ko-KR" sz="1600" baseline="-25000" dirty="0" smtClean="0"/>
                <a:t>53</a:t>
              </a:r>
              <a:r>
                <a:rPr lang="en-US" altLang="ko-KR" sz="1600" dirty="0" smtClean="0"/>
                <a:t>Ga</a:t>
              </a:r>
              <a:r>
                <a:rPr lang="en-US" altLang="ko-KR" sz="1600" baseline="-25000" dirty="0" smtClean="0"/>
                <a:t>47</a:t>
              </a:r>
              <a:r>
                <a:rPr lang="en-US" altLang="ko-KR" sz="1600" dirty="0" smtClean="0"/>
                <a:t>As</a:t>
              </a:r>
              <a:endParaRPr lang="ko-KR" altLang="en-US" sz="1600" dirty="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42256" y="1492126"/>
              <a:ext cx="1415144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real contact</a:t>
              </a:r>
              <a:endParaRPr lang="ko-KR" altLang="en-US" sz="16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762000" y="3875314"/>
              <a:ext cx="1447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/>
                <a:t>In</a:t>
              </a:r>
              <a:r>
                <a:rPr lang="en-US" altLang="ko-KR" sz="1600" baseline="-25000" dirty="0" smtClean="0"/>
                <a:t>52</a:t>
              </a:r>
              <a:r>
                <a:rPr lang="en-US" altLang="ko-KR" sz="1600" dirty="0" smtClean="0"/>
                <a:t>Al</a:t>
              </a:r>
              <a:r>
                <a:rPr lang="en-US" altLang="ko-KR" sz="1600" baseline="-25000" dirty="0" smtClean="0"/>
                <a:t>48</a:t>
              </a:r>
              <a:r>
                <a:rPr lang="en-US" altLang="ko-KR" sz="1600" dirty="0" smtClean="0"/>
                <a:t>As</a:t>
              </a:r>
              <a:endParaRPr lang="ko-KR" altLang="en-US" sz="1600" dirty="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110344" y="4419598"/>
              <a:ext cx="881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 smtClean="0"/>
                <a:t>InP</a:t>
              </a:r>
              <a:endParaRPr lang="ko-KR" altLang="en-US" sz="1600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62000" y="4745074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/>
                <a:t>In</a:t>
              </a:r>
              <a:r>
                <a:rPr lang="en-US" altLang="ko-KR" sz="1600" baseline="-25000" dirty="0" smtClean="0"/>
                <a:t>52</a:t>
              </a:r>
              <a:r>
                <a:rPr lang="en-US" altLang="ko-KR" sz="1600" dirty="0" smtClean="0"/>
                <a:t>Al</a:t>
              </a:r>
              <a:r>
                <a:rPr lang="en-US" altLang="ko-KR" sz="1600" baseline="-25000" dirty="0" smtClean="0"/>
                <a:t>48</a:t>
              </a:r>
              <a:r>
                <a:rPr lang="en-US" altLang="ko-KR" sz="1600" dirty="0" smtClean="0"/>
                <a:t>As</a:t>
              </a:r>
              <a:endParaRPr lang="ko-KR" altLang="en-US" sz="1600" dirty="0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771788" y="5344886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 smtClean="0"/>
                <a:t>InAs</a:t>
              </a:r>
              <a:endParaRPr lang="ko-KR" altLang="en-US" sz="1600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414046" y="5148942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/>
                <a:t>In</a:t>
              </a:r>
              <a:r>
                <a:rPr lang="en-US" altLang="ko-KR" sz="1600" baseline="-25000" dirty="0" smtClean="0"/>
                <a:t>53</a:t>
              </a:r>
              <a:r>
                <a:rPr lang="en-US" altLang="ko-KR" sz="1600" dirty="0" smtClean="0"/>
                <a:t>Ga</a:t>
              </a:r>
              <a:r>
                <a:rPr lang="en-US" altLang="ko-KR" sz="1600" baseline="-25000" dirty="0" smtClean="0"/>
                <a:t>47</a:t>
              </a:r>
              <a:r>
                <a:rPr lang="en-US" altLang="ko-KR" sz="1600" dirty="0" smtClean="0"/>
                <a:t>As</a:t>
              </a:r>
              <a:endParaRPr lang="ko-KR" altLang="en-US" sz="1600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762000" y="5976258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/>
                <a:t>In</a:t>
              </a:r>
              <a:r>
                <a:rPr lang="en-US" altLang="ko-KR" sz="1600" baseline="-25000" dirty="0" smtClean="0"/>
                <a:t>52</a:t>
              </a:r>
              <a:r>
                <a:rPr lang="en-US" altLang="ko-KR" sz="1600" dirty="0" smtClean="0"/>
                <a:t>Al</a:t>
              </a:r>
              <a:r>
                <a:rPr lang="en-US" altLang="ko-KR" sz="1600" baseline="-25000" dirty="0" smtClean="0"/>
                <a:t>48</a:t>
              </a:r>
              <a:r>
                <a:rPr lang="en-US" altLang="ko-KR" sz="1600" dirty="0" smtClean="0"/>
                <a:t>As</a:t>
              </a:r>
              <a:endParaRPr lang="ko-KR" altLang="en-US" sz="1600" dirty="0"/>
            </a:p>
          </p:txBody>
        </p:sp>
        <p:sp>
          <p:nvSpPr>
            <p:cNvPr id="137" name="TextBox 136"/>
            <p:cNvSpPr txBox="1"/>
            <p:nvPr/>
          </p:nvSpPr>
          <p:spPr>
            <a:xfrm rot="5400000">
              <a:off x="2040681" y="5420538"/>
              <a:ext cx="1817914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virtual contact</a:t>
              </a:r>
              <a:endParaRPr lang="ko-KR" altLang="en-US" sz="1600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60904" y="5562598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/>
                <a:t>In</a:t>
              </a:r>
              <a:r>
                <a:rPr lang="en-US" altLang="ko-KR" sz="1600" baseline="-25000" dirty="0" smtClean="0"/>
                <a:t>53</a:t>
              </a:r>
              <a:r>
                <a:rPr lang="en-US" altLang="ko-KR" sz="1600" dirty="0" smtClean="0"/>
                <a:t>Ga</a:t>
              </a:r>
              <a:r>
                <a:rPr lang="en-US" altLang="ko-KR" sz="1600" baseline="-25000" dirty="0" smtClean="0"/>
                <a:t>47</a:t>
              </a:r>
              <a:r>
                <a:rPr lang="en-US" altLang="ko-KR" sz="1600" dirty="0" smtClean="0"/>
                <a:t>As</a:t>
              </a:r>
              <a:endParaRPr lang="ko-KR" altLang="en-US" sz="1600" dirty="0"/>
            </a:p>
          </p:txBody>
        </p:sp>
        <p:cxnSp>
          <p:nvCxnSpPr>
            <p:cNvPr id="139" name="직선 연결선 138"/>
            <p:cNvCxnSpPr/>
            <p:nvPr/>
          </p:nvCxnSpPr>
          <p:spPr>
            <a:xfrm rot="10800000">
              <a:off x="718456" y="5171812"/>
              <a:ext cx="2057400" cy="1588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/>
            <p:cNvSpPr txBox="1"/>
            <p:nvPr/>
          </p:nvSpPr>
          <p:spPr>
            <a:xfrm>
              <a:off x="1414046" y="4973674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/>
                <a:t>Si </a:t>
              </a:r>
              <a:r>
                <a:rPr lang="el-GR" altLang="ko-KR" sz="1600" dirty="0" smtClean="0"/>
                <a:t>δ</a:t>
              </a:r>
              <a:r>
                <a:rPr lang="en-US" altLang="ko-KR" sz="1600" dirty="0" smtClean="0"/>
                <a:t>-doping</a:t>
              </a:r>
              <a:endParaRPr lang="ko-KR" altLang="en-US" sz="1600" dirty="0"/>
            </a:p>
          </p:txBody>
        </p:sp>
      </p:grpSp>
      <p:grpSp>
        <p:nvGrpSpPr>
          <p:cNvPr id="5" name="그룹 140"/>
          <p:cNvGrpSpPr/>
          <p:nvPr/>
        </p:nvGrpSpPr>
        <p:grpSpPr>
          <a:xfrm>
            <a:off x="1981200" y="1021377"/>
            <a:ext cx="1905000" cy="1388202"/>
            <a:chOff x="4876800" y="1371600"/>
            <a:chExt cx="3657600" cy="2590800"/>
          </a:xfrm>
        </p:grpSpPr>
        <p:pic>
          <p:nvPicPr>
            <p:cNvPr id="142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76800" y="1371600"/>
              <a:ext cx="36576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3" name="직선 연결선 142"/>
            <p:cNvCxnSpPr/>
            <p:nvPr/>
          </p:nvCxnSpPr>
          <p:spPr>
            <a:xfrm>
              <a:off x="4890198" y="3366081"/>
              <a:ext cx="468923" cy="185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직선 연결선 143"/>
            <p:cNvCxnSpPr/>
            <p:nvPr/>
          </p:nvCxnSpPr>
          <p:spPr>
            <a:xfrm rot="5400000">
              <a:off x="5256797" y="3442252"/>
              <a:ext cx="177852" cy="195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직선 연결선 144"/>
            <p:cNvCxnSpPr/>
            <p:nvPr/>
          </p:nvCxnSpPr>
          <p:spPr>
            <a:xfrm>
              <a:off x="5345723" y="3518525"/>
              <a:ext cx="375138" cy="185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직선 연결선 145"/>
            <p:cNvCxnSpPr/>
            <p:nvPr/>
          </p:nvCxnSpPr>
          <p:spPr>
            <a:xfrm rot="5400000">
              <a:off x="5631936" y="3594696"/>
              <a:ext cx="177852" cy="195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직선 연결선 146"/>
            <p:cNvCxnSpPr/>
            <p:nvPr/>
          </p:nvCxnSpPr>
          <p:spPr>
            <a:xfrm rot="5400000">
              <a:off x="4712346" y="3531178"/>
              <a:ext cx="355703" cy="195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직선 연결선 147"/>
            <p:cNvCxnSpPr/>
            <p:nvPr/>
          </p:nvCxnSpPr>
          <p:spPr>
            <a:xfrm>
              <a:off x="4876800" y="3683672"/>
              <a:ext cx="844062" cy="185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직선 연결선 148"/>
          <p:cNvCxnSpPr/>
          <p:nvPr/>
        </p:nvCxnSpPr>
        <p:spPr>
          <a:xfrm rot="16200000" flipV="1">
            <a:off x="1676400" y="1554777"/>
            <a:ext cx="685800" cy="381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직선 연결선 149"/>
          <p:cNvCxnSpPr/>
          <p:nvPr/>
        </p:nvCxnSpPr>
        <p:spPr>
          <a:xfrm rot="16200000" flipH="1">
            <a:off x="1458685" y="3122320"/>
            <a:ext cx="2057400" cy="14151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직선 연결선 150"/>
          <p:cNvCxnSpPr/>
          <p:nvPr/>
        </p:nvCxnSpPr>
        <p:spPr>
          <a:xfrm rot="5400000">
            <a:off x="-609600" y="3383577"/>
            <a:ext cx="3733800" cy="14478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직선 연결선 151"/>
          <p:cNvCxnSpPr/>
          <p:nvPr/>
        </p:nvCxnSpPr>
        <p:spPr>
          <a:xfrm rot="10800000">
            <a:off x="533400" y="1402377"/>
            <a:ext cx="1447800" cy="6858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1981200" y="2392977"/>
            <a:ext cx="19812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 smtClean="0"/>
              <a:t>D.-H. Kim, J. D. A. del Alamo, IEEE Trans. Elec. Dev. 57, 1504 (2010)</a:t>
            </a:r>
            <a:endParaRPr lang="ko-KR" altLang="en-US" sz="1050" dirty="0"/>
          </a:p>
        </p:txBody>
      </p:sp>
      <p:grpSp>
        <p:nvGrpSpPr>
          <p:cNvPr id="6" name="그룹 153"/>
          <p:cNvGrpSpPr/>
          <p:nvPr/>
        </p:nvGrpSpPr>
        <p:grpSpPr>
          <a:xfrm>
            <a:off x="2971800" y="4495800"/>
            <a:ext cx="4547209" cy="1815796"/>
            <a:chOff x="228600" y="1471136"/>
            <a:chExt cx="4547209" cy="1815796"/>
          </a:xfrm>
        </p:grpSpPr>
        <p:pic>
          <p:nvPicPr>
            <p:cNvPr id="155" name="그림 154" descr="visit0000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000" y="1752600"/>
              <a:ext cx="3200400" cy="1534332"/>
            </a:xfrm>
            <a:prstGeom prst="rect">
              <a:avLst/>
            </a:prstGeom>
          </p:spPr>
        </p:pic>
        <p:sp>
          <p:nvSpPr>
            <p:cNvPr id="156" name="TextBox 155"/>
            <p:cNvSpPr txBox="1"/>
            <p:nvPr/>
          </p:nvSpPr>
          <p:spPr>
            <a:xfrm>
              <a:off x="228600" y="1699736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Source</a:t>
              </a:r>
              <a:endParaRPr lang="ko-KR" altLang="en-US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937609" y="16764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Drain</a:t>
              </a:r>
              <a:endParaRPr lang="ko-KR" altLang="en-US" dirty="0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176484" y="1471136"/>
              <a:ext cx="795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Gate</a:t>
              </a:r>
              <a:endParaRPr lang="ko-KR" altLang="en-US" dirty="0"/>
            </a:p>
          </p:txBody>
        </p:sp>
        <p:cxnSp>
          <p:nvCxnSpPr>
            <p:cNvPr id="159" name="직선 화살표 연결선 158"/>
            <p:cNvCxnSpPr>
              <a:stCxn id="157" idx="2"/>
            </p:cNvCxnSpPr>
            <p:nvPr/>
          </p:nvCxnSpPr>
          <p:spPr>
            <a:xfrm rot="5400000">
              <a:off x="4095857" y="1887484"/>
              <a:ext cx="102605" cy="4191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직선 화살표 연결선 159"/>
            <p:cNvCxnSpPr/>
            <p:nvPr/>
          </p:nvCxnSpPr>
          <p:spPr>
            <a:xfrm rot="16200000" flipH="1">
              <a:off x="2552700" y="1878568"/>
              <a:ext cx="45720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직선 화살표 연결선 160"/>
            <p:cNvCxnSpPr>
              <a:stCxn id="156" idx="2"/>
            </p:cNvCxnSpPr>
            <p:nvPr/>
          </p:nvCxnSpPr>
          <p:spPr>
            <a:xfrm rot="16200000" flipH="1">
              <a:off x="558174" y="2196693"/>
              <a:ext cx="712453" cy="45720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1066800" y="6400800"/>
            <a:ext cx="775084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All models within NEMO5 can handle 1D, 2D, 3D and arbitrary geometries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6843370" y="5169096"/>
            <a:ext cx="230063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NEMO5 also covers:</a:t>
            </a:r>
          </a:p>
          <a:p>
            <a:r>
              <a:rPr lang="en-US" dirty="0" smtClean="0"/>
              <a:t>Alloy disorder</a:t>
            </a:r>
          </a:p>
          <a:p>
            <a:r>
              <a:rPr lang="en-US" dirty="0" smtClean="0"/>
              <a:t>Random </a:t>
            </a:r>
            <a:r>
              <a:rPr lang="en-US" dirty="0" err="1" smtClean="0"/>
              <a:t>dopants</a:t>
            </a:r>
            <a:endParaRPr lang="en-US" dirty="0" smtClean="0"/>
          </a:p>
          <a:p>
            <a:r>
              <a:rPr lang="en-US" dirty="0" smtClean="0"/>
              <a:t>Ternary alloys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304707" y="3429000"/>
            <a:ext cx="639149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Tutorial 2 Input and Visualization</a:t>
            </a:r>
          </a:p>
          <a:p>
            <a:r>
              <a:rPr lang="en-US" dirty="0" smtClean="0"/>
              <a:t>Learn how to set up devices in NEMO5 and how to visualize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76200"/>
            <a:ext cx="7239000" cy="609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This lecture is about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600200"/>
            <a:ext cx="8686800" cy="203132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What is NEMO?</a:t>
            </a:r>
          </a:p>
          <a:p>
            <a:endParaRPr lang="en-US" dirty="0" smtClean="0"/>
          </a:p>
          <a:p>
            <a:r>
              <a:rPr lang="en-US" dirty="0" smtClean="0"/>
              <a:t>What can NEMO do?</a:t>
            </a:r>
          </a:p>
          <a:p>
            <a:endParaRPr lang="en-US" dirty="0" smtClean="0"/>
          </a:p>
          <a:p>
            <a:r>
              <a:rPr lang="en-US" dirty="0" smtClean="0"/>
              <a:t>Why NEMO and not something else?</a:t>
            </a:r>
          </a:p>
          <a:p>
            <a:endParaRPr lang="en-US" dirty="0" smtClean="0"/>
          </a:p>
          <a:p>
            <a:r>
              <a:rPr lang="en-US" dirty="0" smtClean="0"/>
              <a:t>Where can you find NEMO?</a:t>
            </a:r>
          </a:p>
        </p:txBody>
      </p:sp>
      <p:pic>
        <p:nvPicPr>
          <p:cNvPr id="3075" name="Picture 3" descr="Z:\app-nemo\Summer_school\captainNEMO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276600"/>
            <a:ext cx="3810000" cy="2731698"/>
          </a:xfrm>
          <a:prstGeom prst="rect">
            <a:avLst/>
          </a:prstGeom>
          <a:noFill/>
        </p:spPr>
      </p:pic>
      <p:pic>
        <p:nvPicPr>
          <p:cNvPr id="3076" name="Picture 4" descr="Z:\app-nemo\Summer_school\nemo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86154" y="4517611"/>
            <a:ext cx="2023929" cy="1538186"/>
          </a:xfrm>
          <a:prstGeom prst="rect">
            <a:avLst/>
          </a:prstGeom>
          <a:noFill/>
        </p:spPr>
      </p:pic>
      <p:pic>
        <p:nvPicPr>
          <p:cNvPr id="3077" name="Picture 5" descr="Z:\app-nemo\Summer_school\NEMO5_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990600"/>
            <a:ext cx="3946526" cy="1158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51609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705"/>
            <a:ext cx="8229600" cy="67362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kern="1200" dirty="0" smtClean="0">
                <a:solidFill>
                  <a:schemeClr val="bg1"/>
                </a:solidFill>
              </a:rPr>
              <a:t>Realistic contact material: Metals in NEMO5</a:t>
            </a:r>
            <a:endParaRPr lang="en-US" kern="1200" dirty="0">
              <a:solidFill>
                <a:schemeClr val="bg1"/>
              </a:solidFill>
            </a:endParaRPr>
          </a:p>
        </p:txBody>
      </p:sp>
      <p:pic>
        <p:nvPicPr>
          <p:cNvPr id="14" name="Picture 13" descr="Screen Shot 2012-03-25 at 10.07.4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95600"/>
            <a:ext cx="4267200" cy="28420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62600" y="2895600"/>
            <a:ext cx="2698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Cu </a:t>
            </a:r>
            <a:r>
              <a:rPr lang="en-US" dirty="0" err="1" smtClean="0"/>
              <a:t>nanowire</a:t>
            </a:r>
            <a:r>
              <a:rPr lang="en-US" dirty="0" smtClean="0"/>
              <a:t> in NEMO5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" y="990600"/>
            <a:ext cx="4648200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Challenges:</a:t>
            </a:r>
          </a:p>
          <a:p>
            <a:r>
              <a:rPr lang="en-US" dirty="0" smtClean="0"/>
              <a:t>Shrinking semiconductor device dimensions enhance influence of metallic leads</a:t>
            </a:r>
          </a:p>
          <a:p>
            <a:r>
              <a:rPr lang="en-US" dirty="0" smtClean="0"/>
              <a:t>Metals have long range interactions beyond standard 1</a:t>
            </a:r>
            <a:r>
              <a:rPr lang="en-US" baseline="30000" dirty="0" smtClean="0"/>
              <a:t>st</a:t>
            </a:r>
            <a:r>
              <a:rPr lang="en-US" dirty="0" smtClean="0"/>
              <a:t> nearest neighbor tight binding models</a:t>
            </a:r>
            <a:endParaRPr lang="en-US" dirty="0"/>
          </a:p>
        </p:txBody>
      </p:sp>
      <p:pic>
        <p:nvPicPr>
          <p:cNvPr id="17" name="Picture 16" descr="BS_6p64.ep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4" t="2857" r="4092" b="3810"/>
          <a:stretch>
            <a:fillRect/>
          </a:stretch>
        </p:blipFill>
        <p:spPr>
          <a:xfrm>
            <a:off x="304800" y="2971800"/>
            <a:ext cx="4343400" cy="3733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95800" y="5638800"/>
            <a:ext cx="4495800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lvl="0" indent="-169863" eaLnBrk="0" hangingPunct="0">
              <a:spcBef>
                <a:spcPct val="20000"/>
              </a:spcBef>
            </a:pPr>
            <a:r>
              <a:rPr lang="en-US" kern="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Lines: </a:t>
            </a:r>
            <a:r>
              <a:rPr lang="en-US" dirty="0" smtClean="0">
                <a:solidFill>
                  <a:srgbClr val="000000"/>
                </a:solidFill>
              </a:rPr>
              <a:t>FP-LAPW- DFT*</a:t>
            </a:r>
            <a:endParaRPr lang="en-US" kern="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169863" lvl="0" indent="-169863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* Full Potential Linear Augmented Plane Wave Density Functional Theory</a:t>
            </a:r>
            <a:endParaRPr lang="en-US" sz="1600" kern="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169863" lvl="0" indent="-169863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Circles: NEMO5 fitted to FP-LAPW-DFT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14400" y="4852608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Ef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7933" y="2819400"/>
            <a:ext cx="4861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FCC Copper </a:t>
            </a:r>
            <a:r>
              <a:rPr lang="en-US" dirty="0" err="1" smtClean="0"/>
              <a:t>bandstructure</a:t>
            </a:r>
            <a:r>
              <a:rPr lang="en-US" dirty="0" smtClean="0"/>
              <a:t> (DFT vs. NEMO5)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00600" y="990600"/>
            <a:ext cx="42672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NEMO5:</a:t>
            </a:r>
          </a:p>
          <a:p>
            <a:r>
              <a:rPr lang="en-US" dirty="0" smtClean="0"/>
              <a:t>Extended neighbor interactions included</a:t>
            </a:r>
          </a:p>
          <a:p>
            <a:r>
              <a:rPr lang="en-US" dirty="0" err="1" smtClean="0"/>
              <a:t>Bandstructure</a:t>
            </a:r>
            <a:r>
              <a:rPr lang="en-US" dirty="0" smtClean="0"/>
              <a:t> and transport in ideal metal structures verified (Cu, Ag, Au, Al, </a:t>
            </a:r>
            <a:r>
              <a:rPr lang="en-US" dirty="0" err="1" smtClean="0"/>
              <a:t>Pb</a:t>
            </a:r>
            <a:r>
              <a:rPr lang="en-US" dirty="0" smtClean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5795" y="3733800"/>
            <a:ext cx="730520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Tutorial </a:t>
            </a:r>
            <a:r>
              <a:rPr lang="en-US" dirty="0" smtClean="0"/>
              <a:t>4B </a:t>
            </a:r>
            <a:r>
              <a:rPr lang="en-US" dirty="0" smtClean="0"/>
              <a:t>– Metals in NEMO5</a:t>
            </a:r>
          </a:p>
          <a:p>
            <a:r>
              <a:rPr lang="en-US" dirty="0" smtClean="0"/>
              <a:t>Learn how to use the 2</a:t>
            </a:r>
            <a:r>
              <a:rPr lang="en-US" baseline="30000" dirty="0" smtClean="0"/>
              <a:t>nd</a:t>
            </a:r>
            <a:r>
              <a:rPr lang="en-US" dirty="0" smtClean="0"/>
              <a:t> NN tight binding model in NEMO5 for metals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899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NEMO5: how to do parameter fitting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1250" t="17037" r="15417" b="11852"/>
          <a:stretch>
            <a:fillRect/>
          </a:stretch>
        </p:blipFill>
        <p:spPr bwMode="auto">
          <a:xfrm>
            <a:off x="1981200" y="1752600"/>
            <a:ext cx="5867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3733800"/>
            <a:ext cx="858440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Tutorial </a:t>
            </a:r>
            <a:r>
              <a:rPr lang="en-US" dirty="0" smtClean="0"/>
              <a:t>4D </a:t>
            </a:r>
            <a:r>
              <a:rPr lang="en-US" dirty="0" smtClean="0"/>
              <a:t>– NEMO5&amp;Python: tight binding parameter fitting</a:t>
            </a:r>
          </a:p>
          <a:p>
            <a:r>
              <a:rPr lang="en-US" dirty="0" smtClean="0"/>
              <a:t>Learn how to use python in conjunction with NEMO5 to fit tight binding parameters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705"/>
            <a:ext cx="8229600" cy="67362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kern="1200" dirty="0" smtClean="0">
                <a:solidFill>
                  <a:schemeClr val="bg1"/>
                </a:solidFill>
              </a:rPr>
              <a:t>Realistic interfaces: NEMO5 and external solvers</a:t>
            </a:r>
            <a:endParaRPr lang="en-US" kern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1905000"/>
            <a:ext cx="49530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NEMO5:</a:t>
            </a:r>
          </a:p>
          <a:p>
            <a:r>
              <a:rPr lang="en-US" dirty="0" err="1" smtClean="0"/>
              <a:t>Pseudomorphic</a:t>
            </a:r>
            <a:r>
              <a:rPr lang="en-US" dirty="0" smtClean="0"/>
              <a:t> interfaces available</a:t>
            </a:r>
          </a:p>
          <a:p>
            <a:r>
              <a:rPr lang="en-US" dirty="0" smtClean="0"/>
              <a:t>Read in incommensurate </a:t>
            </a:r>
            <a:r>
              <a:rPr lang="en-US" dirty="0" err="1" smtClean="0"/>
              <a:t>heterostructures</a:t>
            </a:r>
            <a:r>
              <a:rPr lang="en-US" dirty="0" smtClean="0"/>
              <a:t> from external simulators possible (e.g. </a:t>
            </a:r>
            <a:r>
              <a:rPr lang="en-US" dirty="0" err="1" smtClean="0"/>
              <a:t>Reaxff</a:t>
            </a:r>
            <a:r>
              <a:rPr lang="en-US" dirty="0" smtClean="0"/>
              <a:t>)</a:t>
            </a:r>
          </a:p>
        </p:txBody>
      </p:sp>
      <p:pic>
        <p:nvPicPr>
          <p:cNvPr id="7" name="Picture 6" descr="Screen Shot 2012-06-27 at 9.44.06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67" t="34430" r="3333"/>
          <a:stretch>
            <a:fillRect/>
          </a:stretch>
        </p:blipFill>
        <p:spPr>
          <a:xfrm>
            <a:off x="228600" y="3352800"/>
            <a:ext cx="6553200" cy="20800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6400" y="1066800"/>
            <a:ext cx="80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00800" y="1143000"/>
            <a:ext cx="80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39000" y="1219200"/>
            <a:ext cx="80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001000" y="1295400"/>
            <a:ext cx="80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</a:t>
            </a:r>
            <a:endParaRPr lang="en-US" dirty="0"/>
          </a:p>
        </p:txBody>
      </p:sp>
      <p:pic>
        <p:nvPicPr>
          <p:cNvPr id="19" name="Picture 18" descr="Screen Shot 2012-06-27 at 11.05.19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371600"/>
            <a:ext cx="5204639" cy="237205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19200" y="5410200"/>
            <a:ext cx="69342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Large strain on the surface might require sophisticated molecular dynamics calculations – NEMO5 is compatible to that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8600" y="914400"/>
            <a:ext cx="49530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Challenges:</a:t>
            </a:r>
          </a:p>
          <a:p>
            <a:r>
              <a:rPr lang="en-US" dirty="0" smtClean="0"/>
              <a:t>Metals have different crystal structures than typical semiconductors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899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417" t="37777" r="78333" b="41482"/>
          <a:stretch>
            <a:fillRect/>
          </a:stretch>
        </p:blipFill>
        <p:spPr bwMode="auto">
          <a:xfrm>
            <a:off x="6172200" y="4724400"/>
            <a:ext cx="297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2" y="152400"/>
            <a:ext cx="8574088" cy="5207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Many materials require a sophisticated database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3733800"/>
            <a:ext cx="6468437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NEMO5 database:</a:t>
            </a:r>
          </a:p>
          <a:p>
            <a:r>
              <a:rPr lang="en-US" dirty="0" smtClean="0"/>
              <a:t>One </a:t>
            </a:r>
            <a:r>
              <a:rPr lang="en-US" dirty="0" err="1" smtClean="0"/>
              <a:t>ascii</a:t>
            </a:r>
            <a:r>
              <a:rPr lang="en-US" dirty="0" smtClean="0"/>
              <a:t> file; default: NEMO/prototype/materials/all.mat</a:t>
            </a:r>
          </a:p>
          <a:p>
            <a:r>
              <a:rPr lang="en-US" dirty="0" smtClean="0"/>
              <a:t>Directly editable via </a:t>
            </a:r>
            <a:r>
              <a:rPr lang="en-US" dirty="0" err="1" smtClean="0"/>
              <a:t>inputdecks</a:t>
            </a:r>
            <a:r>
              <a:rPr lang="en-US" dirty="0" smtClean="0"/>
              <a:t> (convenient for test purposes)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016675"/>
            <a:ext cx="8458200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Semiconductor research spans over a huge variety of materials</a:t>
            </a:r>
          </a:p>
          <a:p>
            <a:r>
              <a:rPr lang="en-US" dirty="0" smtClean="0"/>
              <a:t>Simulators have to provide a database that is…</a:t>
            </a:r>
          </a:p>
          <a:p>
            <a:pPr marL="233363" indent="-233363">
              <a:buFont typeface="Wingdings" pitchFamily="2" charset="2"/>
              <a:buChar char="Ø"/>
              <a:tabLst>
                <a:tab pos="1425575" algn="l"/>
              </a:tabLst>
            </a:pPr>
            <a:r>
              <a:rPr lang="en-US" dirty="0" smtClean="0"/>
              <a:t>Universal:	many different parameter sets (</a:t>
            </a:r>
            <a:r>
              <a:rPr lang="en-US" dirty="0" err="1" smtClean="0"/>
              <a:t>bandgap</a:t>
            </a:r>
            <a:r>
              <a:rPr lang="en-US" dirty="0" smtClean="0"/>
              <a:t>, effective mass, strain 	constants, TB constants…</a:t>
            </a:r>
          </a:p>
          <a:p>
            <a:pPr marL="233363" indent="-233363">
              <a:buFont typeface="Wingdings" pitchFamily="2" charset="2"/>
              <a:buChar char="Ø"/>
              <a:tabLst>
                <a:tab pos="1425575" algn="l"/>
              </a:tabLst>
            </a:pPr>
            <a:r>
              <a:rPr lang="en-US" dirty="0" smtClean="0"/>
              <a:t>General: 	allow different parameters given by different authors</a:t>
            </a:r>
          </a:p>
          <a:p>
            <a:pPr marL="233363" indent="-233363">
              <a:buFont typeface="Wingdings" pitchFamily="2" charset="2"/>
              <a:buChar char="Ø"/>
              <a:tabLst>
                <a:tab pos="1425575" algn="l"/>
              </a:tabLst>
            </a:pPr>
            <a:r>
              <a:rPr lang="en-US" dirty="0" smtClean="0"/>
              <a:t>Flexible: 	expandable to cover new parameter sets (for new models,…)</a:t>
            </a:r>
          </a:p>
          <a:p>
            <a:pPr marL="233363" indent="-233363">
              <a:buFont typeface="Wingdings" pitchFamily="2" charset="2"/>
              <a:buChar char="Ø"/>
              <a:tabLst>
                <a:tab pos="1425575" algn="l"/>
              </a:tabLst>
            </a:pPr>
            <a:r>
              <a:rPr lang="en-US" dirty="0" smtClean="0"/>
              <a:t>Editable: 	easy to read and edit (avoid “getting lost”, no double entries,…)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2" y="152400"/>
            <a:ext cx="8574088" cy="5207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Many materials require a sophisticated database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2895600"/>
            <a:ext cx="876300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NEMO5 database:</a:t>
            </a:r>
          </a:p>
          <a:p>
            <a:r>
              <a:rPr lang="en-US" dirty="0" smtClean="0"/>
              <a:t>Capable to handle formulas (control language developed)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152399" y="990600"/>
            <a:ext cx="8764361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/>
              <a:t>Joseph </a:t>
            </a:r>
            <a:r>
              <a:rPr lang="en-US" sz="1400" dirty="0" err="1" smtClean="0"/>
              <a:t>Weinbub</a:t>
            </a:r>
            <a:r>
              <a:rPr lang="en-US" sz="1400" dirty="0" smtClean="0"/>
              <a:t> (</a:t>
            </a:r>
            <a:r>
              <a:rPr lang="en-US" sz="1400" dirty="0" smtClean="0">
                <a:hlinkClick r:id="rId2"/>
              </a:rPr>
              <a:t>http://www.iue.tuwien.ac.at/pdf/ib_2010/CP2010_Weinbub_1.pdf</a:t>
            </a:r>
            <a:r>
              <a:rPr lang="en-US" sz="1400" dirty="0" smtClean="0"/>
              <a:t>) (</a:t>
            </a:r>
            <a:r>
              <a:rPr lang="en-US" sz="1400" dirty="0" err="1" smtClean="0"/>
              <a:t>ViennaIPD</a:t>
            </a:r>
            <a:r>
              <a:rPr lang="en-US" sz="1400" dirty="0" smtClean="0"/>
              <a:t>):</a:t>
            </a:r>
          </a:p>
          <a:p>
            <a:r>
              <a:rPr lang="en-US" sz="1400" dirty="0" smtClean="0"/>
              <a:t>“Applications </a:t>
            </a:r>
            <a:r>
              <a:rPr lang="en-US" sz="1400" dirty="0"/>
              <a:t>for scientific computing require a </a:t>
            </a:r>
            <a:r>
              <a:rPr lang="en-US" sz="1400" dirty="0" smtClean="0"/>
              <a:t>powerful control </a:t>
            </a:r>
            <a:r>
              <a:rPr lang="en-US" sz="1400" dirty="0"/>
              <a:t>language to satisfy the need of control </a:t>
            </a:r>
            <a:r>
              <a:rPr lang="en-US" sz="1400" dirty="0" smtClean="0"/>
              <a:t>parameters, e.g</a:t>
            </a:r>
            <a:r>
              <a:rPr lang="en-US" sz="1400" dirty="0"/>
              <a:t>. material properties, models to take </a:t>
            </a:r>
            <a:r>
              <a:rPr lang="en-US" sz="1400" dirty="0" smtClean="0"/>
              <a:t>into account</a:t>
            </a:r>
            <a:r>
              <a:rPr lang="en-US" sz="1400" dirty="0"/>
              <a:t>, model parameters, process definitions, </a:t>
            </a:r>
            <a:r>
              <a:rPr lang="en-US" sz="1400" dirty="0" smtClean="0"/>
              <a:t>simulation modes</a:t>
            </a:r>
            <a:r>
              <a:rPr lang="en-US" sz="1400" dirty="0"/>
              <a:t>, iteration schemes, and numerical </a:t>
            </a:r>
            <a:r>
              <a:rPr lang="en-US" sz="1400" dirty="0" smtClean="0"/>
              <a:t>behavior. </a:t>
            </a:r>
            <a:r>
              <a:rPr lang="en-US" sz="1400" b="1" dirty="0"/>
              <a:t>As a result, control files grow in size,</a:t>
            </a:r>
          </a:p>
          <a:p>
            <a:r>
              <a:rPr lang="en-US" sz="1400" b="1" dirty="0"/>
              <a:t>which results in decreased </a:t>
            </a:r>
            <a:r>
              <a:rPr lang="en-US" sz="1400" b="1" dirty="0" smtClean="0"/>
              <a:t>maintainability.</a:t>
            </a:r>
          </a:p>
          <a:p>
            <a:r>
              <a:rPr lang="en-US" sz="1400" dirty="0"/>
              <a:t>Therefore </a:t>
            </a:r>
            <a:r>
              <a:rPr lang="en-US" sz="1400" dirty="0" smtClean="0"/>
              <a:t>a powerful </a:t>
            </a:r>
            <a:r>
              <a:rPr lang="en-US" sz="1400" dirty="0"/>
              <a:t>control language has been </a:t>
            </a:r>
            <a:r>
              <a:rPr lang="en-US" sz="1400" dirty="0" smtClean="0"/>
              <a:t>developed …” *</a:t>
            </a:r>
          </a:p>
          <a:p>
            <a:r>
              <a:rPr lang="en-US" sz="1400" dirty="0" smtClean="0"/>
              <a:t>(* 2010 </a:t>
            </a:r>
            <a:r>
              <a:rPr lang="en-US" sz="1400" dirty="0" err="1" smtClean="0"/>
              <a:t>ViennaIPD</a:t>
            </a:r>
            <a:r>
              <a:rPr lang="en-US" sz="1400" dirty="0" smtClean="0"/>
              <a:t> - An Input Control Language for Scientific Computing, Josef </a:t>
            </a:r>
            <a:r>
              <a:rPr lang="en-US" sz="1400" dirty="0" err="1" smtClean="0"/>
              <a:t>Weinbub</a:t>
            </a:r>
            <a:r>
              <a:rPr lang="en-US" sz="1400" dirty="0" smtClean="0"/>
              <a:t>, Karl Rupp, Siegfried </a:t>
            </a:r>
            <a:r>
              <a:rPr lang="en-US" sz="1400" dirty="0" err="1" smtClean="0"/>
              <a:t>Selberherr</a:t>
            </a:r>
            <a:r>
              <a:rPr lang="en-US" sz="1400" dirty="0" smtClean="0"/>
              <a:t>, </a:t>
            </a:r>
            <a:r>
              <a:rPr lang="nl-NL" sz="1400" dirty="0" smtClean="0"/>
              <a:t>Institute for Microelectronics, Technische Universität Wien)</a:t>
            </a:r>
            <a:endParaRPr lang="en-US" sz="1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083" t="50370" r="72083" b="33333"/>
          <a:stretch>
            <a:fillRect/>
          </a:stretch>
        </p:blipFill>
        <p:spPr bwMode="auto">
          <a:xfrm>
            <a:off x="1927875" y="3962400"/>
            <a:ext cx="4724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70675" y="3593068"/>
            <a:ext cx="63017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Snapshot of all.mat: Simple example for a database formula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Database Rules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2000240"/>
            <a:ext cx="2214534" cy="398119"/>
          </a:xfrm>
          <a:prstGeom prst="rect">
            <a:avLst/>
          </a:prstGeom>
          <a:noFill/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165287" y="2192529"/>
            <a:ext cx="16898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Basic Parameters</a:t>
            </a:r>
            <a:endParaRPr lang="es-CO" sz="1400" dirty="0"/>
          </a:p>
        </p:txBody>
      </p:sp>
      <p:pic>
        <p:nvPicPr>
          <p:cNvPr id="8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357159" y="2716003"/>
            <a:ext cx="3495393" cy="641559"/>
          </a:xfrm>
          <a:prstGeom prst="rect">
            <a:avLst/>
          </a:prstGeom>
        </p:spPr>
      </p:pic>
      <p:pic>
        <p:nvPicPr>
          <p:cNvPr id="9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285720" y="3429000"/>
            <a:ext cx="4159074" cy="630498"/>
          </a:xfrm>
          <a:prstGeom prst="rect">
            <a:avLst/>
          </a:prstGeom>
        </p:spPr>
      </p:pic>
      <p:pic>
        <p:nvPicPr>
          <p:cNvPr id="10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285720" y="4143380"/>
            <a:ext cx="5143536" cy="652621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4572000" y="2906909"/>
            <a:ext cx="1869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Complex Parameter</a:t>
            </a:r>
            <a:endParaRPr lang="es-CO" sz="1400" dirty="0"/>
          </a:p>
        </p:txBody>
      </p:sp>
      <p:sp>
        <p:nvSpPr>
          <p:cNvPr id="15" name="14 Rectángulo"/>
          <p:cNvSpPr/>
          <p:nvPr/>
        </p:nvSpPr>
        <p:spPr>
          <a:xfrm>
            <a:off x="5552012" y="3692727"/>
            <a:ext cx="18870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Multiple Parameters</a:t>
            </a:r>
            <a:endParaRPr lang="es-CO" sz="1400" dirty="0"/>
          </a:p>
        </p:txBody>
      </p:sp>
      <p:sp>
        <p:nvSpPr>
          <p:cNvPr id="16" name="15 Rectángulo"/>
          <p:cNvSpPr/>
          <p:nvPr/>
        </p:nvSpPr>
        <p:spPr>
          <a:xfrm>
            <a:off x="6549497" y="4214818"/>
            <a:ext cx="1665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Multiple Complex</a:t>
            </a:r>
          </a:p>
          <a:p>
            <a:r>
              <a:rPr lang="en-US" sz="1400" b="1" dirty="0" smtClean="0"/>
              <a:t>Parameters</a:t>
            </a:r>
            <a:endParaRPr lang="es-CO" sz="1400" dirty="0"/>
          </a:p>
        </p:txBody>
      </p:sp>
      <p:sp>
        <p:nvSpPr>
          <p:cNvPr id="17" name="16 Rectángulo"/>
          <p:cNvSpPr/>
          <p:nvPr/>
        </p:nvSpPr>
        <p:spPr>
          <a:xfrm>
            <a:off x="0" y="5072074"/>
            <a:ext cx="12268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 smtClean="0"/>
              <a:t>Si:Bands:TB:sp3d5sstar_SO:param_Boykin (all.mat)</a:t>
            </a:r>
          </a:p>
          <a:p>
            <a:endParaRPr lang="es-CO" sz="1400" dirty="0" smtClean="0"/>
          </a:p>
          <a:p>
            <a:r>
              <a:rPr lang="es-CO" sz="1200" dirty="0" smtClean="0"/>
              <a:t>rule[$</a:t>
            </a:r>
            <a:r>
              <a:rPr lang="es-CO" sz="1200" dirty="0" err="1" smtClean="0"/>
              <a:t>param$_SiGe_Si</a:t>
            </a:r>
            <a:r>
              <a:rPr lang="es-CO" sz="1200" dirty="0" smtClean="0"/>
              <a:t>] = 0.5 * SiGe:Bands:TB:sp3d5sstar_SO:param_Boykin:$param1$_SiGe_SiGe + 0.5 * Si:Bands:TB:sp3d5sstar_SO:param_Boykin:$param1$_Si_Si;</a:t>
            </a:r>
          </a:p>
          <a:p>
            <a:r>
              <a:rPr lang="es-CO" sz="1200" dirty="0" smtClean="0"/>
              <a:t>rule[$</a:t>
            </a:r>
            <a:r>
              <a:rPr lang="es-CO" sz="1200" dirty="0" err="1" smtClean="0"/>
              <a:t>param$_SiGe_Ge</a:t>
            </a:r>
            <a:r>
              <a:rPr lang="es-CO" sz="1200" dirty="0" smtClean="0"/>
              <a:t>] = 0.5 * SiGe:Bands:TB:sp3d5sstar_SO:param_Boykin:$param1$_SiGe_SiGe + 0.5 * Ge:Bands:TB:sp3d5sstar_SO:param_Boykin:$param1$_Ge_Ge;</a:t>
            </a:r>
          </a:p>
          <a:p>
            <a:r>
              <a:rPr lang="es-CO" sz="1200" dirty="0" smtClean="0"/>
              <a:t>rule[$</a:t>
            </a:r>
            <a:r>
              <a:rPr lang="es-CO" sz="1200" dirty="0" err="1" smtClean="0"/>
              <a:t>param$_Si_Ge</a:t>
            </a:r>
            <a:r>
              <a:rPr lang="es-CO" sz="1200" dirty="0" smtClean="0"/>
              <a:t>] = SiGe:Bands:TB:sp3d5sstar_SO:param_unknown:$param1$_Si_Ge;                                       </a:t>
            </a:r>
          </a:p>
          <a:p>
            <a:r>
              <a:rPr lang="es-CO" sz="1200" dirty="0" smtClean="0"/>
              <a:t>rule[$</a:t>
            </a:r>
            <a:r>
              <a:rPr lang="es-CO" sz="1200" dirty="0" err="1" smtClean="0"/>
              <a:t>param$_Ge_Si</a:t>
            </a:r>
            <a:r>
              <a:rPr lang="es-CO" sz="1200" dirty="0" smtClean="0"/>
              <a:t>] = SiGe:Bands:TB:sp3d5sstar_SO:param_unknown:$param1$_Ge_Si;</a:t>
            </a:r>
            <a:endParaRPr lang="es-CO" sz="1200" dirty="0"/>
          </a:p>
        </p:txBody>
      </p:sp>
      <p:sp>
        <p:nvSpPr>
          <p:cNvPr id="18" name="17 Rectángulo"/>
          <p:cNvSpPr/>
          <p:nvPr/>
        </p:nvSpPr>
        <p:spPr>
          <a:xfrm>
            <a:off x="2667000" y="1524000"/>
            <a:ext cx="635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400" b="1" dirty="0" smtClean="0"/>
              <a:t>NEMO/</a:t>
            </a:r>
            <a:r>
              <a:rPr lang="es-CO" sz="1400" b="1" dirty="0" err="1" smtClean="0"/>
              <a:t>prototype</a:t>
            </a:r>
            <a:r>
              <a:rPr lang="es-CO" sz="1400" b="1" dirty="0" smtClean="0"/>
              <a:t>/</a:t>
            </a:r>
            <a:r>
              <a:rPr lang="es-CO" sz="1400" b="1" dirty="0" err="1" smtClean="0"/>
              <a:t>tests</a:t>
            </a:r>
            <a:r>
              <a:rPr lang="es-CO" sz="1400" b="1" dirty="0" smtClean="0"/>
              <a:t>/</a:t>
            </a:r>
          </a:p>
          <a:p>
            <a:pPr algn="r"/>
            <a:r>
              <a:rPr lang="es-CO" sz="1400" b="1" dirty="0" err="1" smtClean="0"/>
              <a:t>test_database_regex_nemo</a:t>
            </a:r>
            <a:r>
              <a:rPr lang="es-CO" sz="1400" b="1" dirty="0" smtClean="0"/>
              <a:t>/DatabaseTutorial.pdf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000" y="1066800"/>
            <a:ext cx="457048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NEMO5 database:</a:t>
            </a:r>
          </a:p>
          <a:p>
            <a:r>
              <a:rPr lang="en-US" dirty="0" smtClean="0"/>
              <a:t>Sophisticated formulas/rules are supported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4891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Database </a:t>
            </a:r>
            <a:r>
              <a:rPr lang="es-ES_tradnl" dirty="0" err="1" smtClean="0">
                <a:solidFill>
                  <a:schemeClr val="bg1"/>
                </a:solidFill>
              </a:rPr>
              <a:t>Multiple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Views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508873"/>
            <a:ext cx="2214578" cy="249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6096000" y="4038600"/>
            <a:ext cx="28575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00" dirty="0" smtClean="0"/>
              <a:t>Original </a:t>
            </a:r>
            <a:r>
              <a:rPr lang="es-CO" sz="1000" dirty="0" err="1" smtClean="0"/>
              <a:t>image</a:t>
            </a:r>
            <a:r>
              <a:rPr lang="es-CO" sz="1000" dirty="0" smtClean="0"/>
              <a:t> </a:t>
            </a:r>
            <a:r>
              <a:rPr lang="es-CO" sz="1000" dirty="0" err="1" smtClean="0"/>
              <a:t>from</a:t>
            </a:r>
            <a:r>
              <a:rPr lang="es-CO" sz="1000" dirty="0" smtClean="0"/>
              <a:t>:  http://www.imvis-eu.org/</a:t>
            </a:r>
            <a:endParaRPr lang="es-CO" sz="1000" dirty="0"/>
          </a:p>
        </p:txBody>
      </p:sp>
      <p:sp>
        <p:nvSpPr>
          <p:cNvPr id="10" name="9 Rectángulo"/>
          <p:cNvSpPr/>
          <p:nvPr/>
        </p:nvSpPr>
        <p:spPr>
          <a:xfrm>
            <a:off x="304800" y="838200"/>
            <a:ext cx="4295804" cy="3600986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CO" sz="1200" b="1" dirty="0" smtClean="0"/>
              <a:t>NEMO/</a:t>
            </a:r>
            <a:r>
              <a:rPr lang="es-CO" sz="1200" b="1" dirty="0" err="1" smtClean="0"/>
              <a:t>prototype</a:t>
            </a:r>
            <a:r>
              <a:rPr lang="es-CO" sz="1200" b="1" dirty="0" smtClean="0"/>
              <a:t>/</a:t>
            </a:r>
            <a:r>
              <a:rPr lang="es-CO" sz="1200" b="1" dirty="0" err="1" smtClean="0"/>
              <a:t>examples</a:t>
            </a:r>
            <a:r>
              <a:rPr lang="es-CO" sz="1200" b="1" dirty="0" smtClean="0"/>
              <a:t>/</a:t>
            </a:r>
            <a:r>
              <a:rPr lang="es-CO" sz="1200" b="1" dirty="0" err="1" smtClean="0"/>
              <a:t>Transport</a:t>
            </a:r>
            <a:r>
              <a:rPr lang="es-CO" sz="1200" b="1" dirty="0" smtClean="0"/>
              <a:t>/TEST/datta.in</a:t>
            </a:r>
          </a:p>
          <a:p>
            <a:r>
              <a:rPr lang="es-CO" sz="1200" dirty="0" smtClean="0"/>
              <a:t>Material	</a:t>
            </a:r>
          </a:p>
          <a:p>
            <a:r>
              <a:rPr lang="es-CO" sz="1200" dirty="0" smtClean="0"/>
              <a:t>{		</a:t>
            </a:r>
          </a:p>
          <a:p>
            <a:r>
              <a:rPr lang="es-CO" sz="1200" dirty="0" smtClean="0"/>
              <a:t>  </a:t>
            </a:r>
            <a:r>
              <a:rPr lang="es-CO" sz="1200" dirty="0" err="1" smtClean="0"/>
              <a:t>tag</a:t>
            </a:r>
            <a:r>
              <a:rPr lang="es-CO" sz="1200" dirty="0" smtClean="0"/>
              <a:t>               		= n	</a:t>
            </a:r>
          </a:p>
          <a:p>
            <a:r>
              <a:rPr lang="es-CO" sz="1200" dirty="0" smtClean="0"/>
              <a:t>  </a:t>
            </a:r>
            <a:r>
              <a:rPr lang="es-CO" sz="1200" dirty="0" err="1" smtClean="0"/>
              <a:t>name</a:t>
            </a:r>
            <a:r>
              <a:rPr lang="es-CO" sz="1200" dirty="0" smtClean="0"/>
              <a:t>              		= Si	 </a:t>
            </a:r>
          </a:p>
          <a:p>
            <a:r>
              <a:rPr lang="es-CO" sz="1200" dirty="0" smtClean="0"/>
              <a:t>  </a:t>
            </a:r>
            <a:r>
              <a:rPr lang="es-CO" sz="1200" dirty="0" err="1" smtClean="0"/>
              <a:t>Lattice:a_lattice</a:t>
            </a:r>
            <a:r>
              <a:rPr lang="es-CO" sz="1200" dirty="0" smtClean="0"/>
              <a:t> 		= 0.3	</a:t>
            </a:r>
          </a:p>
          <a:p>
            <a:r>
              <a:rPr lang="es-CO" sz="1200" dirty="0" smtClean="0"/>
              <a:t>  …   	 </a:t>
            </a:r>
          </a:p>
          <a:p>
            <a:r>
              <a:rPr lang="es-CO" sz="1200" dirty="0" smtClean="0"/>
              <a:t>  </a:t>
            </a:r>
            <a:r>
              <a:rPr lang="es-CO" sz="1200" dirty="0" err="1" smtClean="0"/>
              <a:t>doping_type</a:t>
            </a:r>
            <a:r>
              <a:rPr lang="es-CO" sz="1200" dirty="0" smtClean="0"/>
              <a:t>    		= N	</a:t>
            </a:r>
          </a:p>
          <a:p>
            <a:r>
              <a:rPr lang="es-CO" sz="1200" dirty="0" smtClean="0"/>
              <a:t>  </a:t>
            </a:r>
            <a:r>
              <a:rPr lang="es-CO" sz="1200" dirty="0" err="1" smtClean="0"/>
              <a:t>doping_density</a:t>
            </a:r>
            <a:r>
              <a:rPr lang="es-CO" sz="1200" dirty="0" smtClean="0"/>
              <a:t> 		</a:t>
            </a:r>
            <a:r>
              <a:rPr lang="es-CO" sz="1200" dirty="0" smtClean="0">
                <a:solidFill>
                  <a:srgbClr val="FF0000"/>
                </a:solidFill>
              </a:rPr>
              <a:t>= 1e20</a:t>
            </a:r>
            <a:r>
              <a:rPr lang="es-CO" sz="1200" dirty="0" smtClean="0"/>
              <a:t>	</a:t>
            </a:r>
          </a:p>
          <a:p>
            <a:r>
              <a:rPr lang="es-CO" sz="1200" dirty="0" smtClean="0"/>
              <a:t>}	</a:t>
            </a:r>
          </a:p>
          <a:p>
            <a:r>
              <a:rPr lang="es-CO" sz="1200" dirty="0" smtClean="0"/>
              <a:t>Material	</a:t>
            </a:r>
          </a:p>
          <a:p>
            <a:r>
              <a:rPr lang="es-CO" sz="1200" dirty="0" smtClean="0"/>
              <a:t>{		</a:t>
            </a:r>
          </a:p>
          <a:p>
            <a:r>
              <a:rPr lang="es-CO" sz="1200" dirty="0" smtClean="0"/>
              <a:t>  </a:t>
            </a:r>
            <a:r>
              <a:rPr lang="es-CO" sz="1200" dirty="0" err="1" smtClean="0"/>
              <a:t>tag</a:t>
            </a:r>
            <a:r>
              <a:rPr lang="es-CO" sz="1200" dirty="0" smtClean="0"/>
              <a:t>               		= </a:t>
            </a:r>
            <a:r>
              <a:rPr lang="es-CO" sz="1200" dirty="0" err="1" smtClean="0"/>
              <a:t>nplus</a:t>
            </a:r>
            <a:r>
              <a:rPr lang="es-CO" sz="1200" dirty="0" smtClean="0"/>
              <a:t>	</a:t>
            </a:r>
          </a:p>
          <a:p>
            <a:r>
              <a:rPr lang="es-CO" sz="1200" dirty="0" smtClean="0"/>
              <a:t>  </a:t>
            </a:r>
            <a:r>
              <a:rPr lang="es-CO" sz="1200" dirty="0" err="1" smtClean="0"/>
              <a:t>name</a:t>
            </a:r>
            <a:r>
              <a:rPr lang="es-CO" sz="1200" dirty="0" smtClean="0"/>
              <a:t>              		= Si	 </a:t>
            </a:r>
          </a:p>
          <a:p>
            <a:r>
              <a:rPr lang="es-CO" sz="1200" dirty="0" smtClean="0"/>
              <a:t>  </a:t>
            </a:r>
            <a:r>
              <a:rPr lang="es-CO" sz="1200" dirty="0" err="1" smtClean="0"/>
              <a:t>Lattice:a_lattice</a:t>
            </a:r>
            <a:r>
              <a:rPr lang="es-CO" sz="1200" dirty="0" smtClean="0"/>
              <a:t> 		= 0.3	</a:t>
            </a:r>
          </a:p>
          <a:p>
            <a:r>
              <a:rPr lang="es-CO" sz="1200" dirty="0" smtClean="0"/>
              <a:t>  …   	 </a:t>
            </a:r>
          </a:p>
          <a:p>
            <a:r>
              <a:rPr lang="es-CO" sz="1200" dirty="0" smtClean="0"/>
              <a:t>  </a:t>
            </a:r>
            <a:r>
              <a:rPr lang="es-CO" sz="1200" dirty="0" err="1" smtClean="0"/>
              <a:t>doping_type</a:t>
            </a:r>
            <a:r>
              <a:rPr lang="es-CO" sz="1200" dirty="0" smtClean="0"/>
              <a:t>    		= N	</a:t>
            </a:r>
          </a:p>
          <a:p>
            <a:r>
              <a:rPr lang="es-CO" sz="1200" dirty="0" smtClean="0"/>
              <a:t>  </a:t>
            </a:r>
            <a:r>
              <a:rPr lang="es-CO" sz="1200" dirty="0" err="1" smtClean="0"/>
              <a:t>doping_density</a:t>
            </a:r>
            <a:r>
              <a:rPr lang="es-CO" sz="1200" dirty="0" smtClean="0"/>
              <a:t> 		</a:t>
            </a:r>
            <a:r>
              <a:rPr lang="es-CO" sz="1200" dirty="0" smtClean="0">
                <a:solidFill>
                  <a:srgbClr val="92D050"/>
                </a:solidFill>
              </a:rPr>
              <a:t>= </a:t>
            </a:r>
            <a:r>
              <a:rPr lang="es-CO" sz="1200" dirty="0" smtClean="0">
                <a:solidFill>
                  <a:srgbClr val="FF0000"/>
                </a:solidFill>
              </a:rPr>
              <a:t>5e19</a:t>
            </a:r>
            <a:r>
              <a:rPr lang="es-CO" sz="1200" dirty="0" smtClean="0">
                <a:solidFill>
                  <a:srgbClr val="92D050"/>
                </a:solidFill>
              </a:rPr>
              <a:t> </a:t>
            </a:r>
            <a:r>
              <a:rPr lang="es-CO" sz="1200" dirty="0" smtClean="0"/>
              <a:t>	</a:t>
            </a:r>
          </a:p>
          <a:p>
            <a:r>
              <a:rPr lang="es-CO" sz="1200" dirty="0" smtClean="0"/>
              <a:t>}   </a:t>
            </a:r>
            <a:r>
              <a:rPr lang="es-CO" sz="900" dirty="0" smtClean="0"/>
              <a:t>		</a:t>
            </a:r>
            <a:endParaRPr lang="es-CO" sz="900" dirty="0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4429132"/>
            <a:ext cx="2978150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16 Conector curvado"/>
          <p:cNvCxnSpPr/>
          <p:nvPr/>
        </p:nvCxnSpPr>
        <p:spPr>
          <a:xfrm rot="10800000">
            <a:off x="3962400" y="3581400"/>
            <a:ext cx="1681170" cy="134779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curvado"/>
          <p:cNvCxnSpPr/>
          <p:nvPr/>
        </p:nvCxnSpPr>
        <p:spPr>
          <a:xfrm rot="10800000">
            <a:off x="3581400" y="2057400"/>
            <a:ext cx="2776550" cy="272892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4800600"/>
            <a:ext cx="48768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NEMO5 allows to use materials as templates</a:t>
            </a:r>
          </a:p>
          <a:p>
            <a:r>
              <a:rPr lang="en-US" dirty="0" smtClean="0"/>
              <a:t>Change material parameters in the </a:t>
            </a:r>
            <a:r>
              <a:rPr lang="en-US" dirty="0" err="1" smtClean="0"/>
              <a:t>inputdeck</a:t>
            </a:r>
            <a:r>
              <a:rPr lang="en-US" dirty="0" smtClean="0"/>
              <a:t> to design your own material</a:t>
            </a:r>
            <a:endParaRPr lang="en-US" dirty="0"/>
          </a:p>
        </p:txBody>
      </p:sp>
      <p:sp>
        <p:nvSpPr>
          <p:cNvPr id="15" name="7 Rectángulo"/>
          <p:cNvSpPr/>
          <p:nvPr/>
        </p:nvSpPr>
        <p:spPr>
          <a:xfrm>
            <a:off x="5181600" y="5867400"/>
            <a:ext cx="373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00" dirty="0" smtClean="0"/>
              <a:t>Original </a:t>
            </a:r>
            <a:r>
              <a:rPr lang="es-CO" sz="1000" dirty="0" err="1" smtClean="0"/>
              <a:t>image</a:t>
            </a:r>
            <a:r>
              <a:rPr lang="es-CO" sz="1000" dirty="0" smtClean="0"/>
              <a:t> </a:t>
            </a:r>
            <a:r>
              <a:rPr lang="es-CO" sz="1000" dirty="0" err="1" smtClean="0"/>
              <a:t>from</a:t>
            </a:r>
            <a:r>
              <a:rPr lang="es-CO" sz="1000" dirty="0" smtClean="0"/>
              <a:t>:  Datta, </a:t>
            </a:r>
            <a:r>
              <a:rPr lang="es-CO" sz="1000" dirty="0" err="1" smtClean="0"/>
              <a:t>Superlatt</a:t>
            </a:r>
            <a:r>
              <a:rPr lang="es-CO" sz="1000" dirty="0" smtClean="0"/>
              <a:t>. and </a:t>
            </a:r>
            <a:r>
              <a:rPr lang="es-CO" sz="1000" dirty="0" err="1" smtClean="0"/>
              <a:t>Microstruct</a:t>
            </a:r>
            <a:r>
              <a:rPr lang="es-CO" sz="1000" dirty="0" smtClean="0"/>
              <a:t>. </a:t>
            </a:r>
            <a:r>
              <a:rPr lang="es-CO" sz="1000" b="1" dirty="0" smtClean="0"/>
              <a:t>28</a:t>
            </a:r>
            <a:r>
              <a:rPr lang="es-CO" sz="1000" dirty="0" smtClean="0"/>
              <a:t>, 253 (2000)</a:t>
            </a:r>
            <a:endParaRPr lang="es-CO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NEMO5 lecture – overview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066800"/>
            <a:ext cx="6045245" cy="4923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dirty="0" smtClean="0"/>
              <a:t>NEMO5 origins + history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and atomic representations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solvers + physics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expandability + flexibility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on supercomputers (scalability and compatibility)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support (for output and users)</a:t>
            </a:r>
            <a:endParaRPr lang="en-US" dirty="0"/>
          </a:p>
        </p:txBody>
      </p:sp>
      <p:grpSp>
        <p:nvGrpSpPr>
          <p:cNvPr id="6" name="Group 23"/>
          <p:cNvGrpSpPr/>
          <p:nvPr/>
        </p:nvGrpSpPr>
        <p:grpSpPr>
          <a:xfrm>
            <a:off x="4724400" y="1066800"/>
            <a:ext cx="3343656" cy="715012"/>
            <a:chOff x="1304544" y="5105400"/>
            <a:chExt cx="7839456" cy="16764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19048" t="6382" r="57576" b="18724"/>
            <a:stretch>
              <a:fillRect/>
            </a:stretch>
          </p:blipFill>
          <p:spPr bwMode="auto">
            <a:xfrm>
              <a:off x="2599944" y="5257800"/>
              <a:ext cx="17145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Grafik 93" descr="Collage_OMEN_GA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493" y="5257800"/>
              <a:ext cx="2067107" cy="1169602"/>
            </a:xfrm>
            <a:prstGeom prst="rect">
              <a:avLst/>
            </a:prstGeom>
          </p:spPr>
        </p:pic>
        <p:grpSp>
          <p:nvGrpSpPr>
            <p:cNvPr id="24" name="Group 22"/>
            <p:cNvGrpSpPr/>
            <p:nvPr/>
          </p:nvGrpSpPr>
          <p:grpSpPr>
            <a:xfrm>
              <a:off x="1304544" y="5105400"/>
              <a:ext cx="1038578" cy="990600"/>
              <a:chOff x="1047750" y="4505325"/>
              <a:chExt cx="1752600" cy="1906588"/>
            </a:xfrm>
          </p:grpSpPr>
          <p:cxnSp>
            <p:nvCxnSpPr>
              <p:cNvPr id="7" name="Straight Connector 4"/>
              <p:cNvCxnSpPr/>
              <p:nvPr/>
            </p:nvCxnSpPr>
            <p:spPr>
              <a:xfrm>
                <a:off x="1047750" y="5724525"/>
                <a:ext cx="533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5"/>
              <p:cNvCxnSpPr/>
              <p:nvPr/>
            </p:nvCxnSpPr>
            <p:spPr>
              <a:xfrm rot="5400000">
                <a:off x="971550" y="5114925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6"/>
              <p:cNvCxnSpPr/>
              <p:nvPr/>
            </p:nvCxnSpPr>
            <p:spPr>
              <a:xfrm rot="16200000" flipH="1">
                <a:off x="1581150" y="45053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7"/>
              <p:cNvCxnSpPr/>
              <p:nvPr/>
            </p:nvCxnSpPr>
            <p:spPr>
              <a:xfrm rot="5400000">
                <a:off x="1199356" y="53427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8"/>
              <p:cNvCxnSpPr/>
              <p:nvPr/>
            </p:nvCxnSpPr>
            <p:spPr>
              <a:xfrm rot="16200000" flipH="1">
                <a:off x="1809750" y="59531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9"/>
              <p:cNvCxnSpPr/>
              <p:nvPr/>
            </p:nvCxnSpPr>
            <p:spPr>
              <a:xfrm rot="5400000">
                <a:off x="1427956" y="55713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0"/>
              <p:cNvCxnSpPr/>
              <p:nvPr/>
            </p:nvCxnSpPr>
            <p:spPr>
              <a:xfrm rot="16200000" flipH="1">
                <a:off x="2038350" y="49625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1"/>
              <p:cNvCxnSpPr/>
              <p:nvPr/>
            </p:nvCxnSpPr>
            <p:spPr>
              <a:xfrm rot="5400000">
                <a:off x="1658144" y="57999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2"/>
              <p:cNvCxnSpPr/>
              <p:nvPr/>
            </p:nvCxnSpPr>
            <p:spPr>
              <a:xfrm>
                <a:off x="2266950" y="6410325"/>
                <a:ext cx="533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3"/>
              <p:cNvCxnSpPr/>
              <p:nvPr/>
            </p:nvCxnSpPr>
            <p:spPr>
              <a:xfrm>
                <a:off x="1847850" y="5638800"/>
                <a:ext cx="152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4"/>
              <p:cNvSpPr/>
              <p:nvPr/>
            </p:nvSpPr>
            <p:spPr>
              <a:xfrm>
                <a:off x="2286000" y="6096000"/>
                <a:ext cx="514350" cy="304800"/>
              </a:xfrm>
              <a:prstGeom prst="rect">
                <a:avLst/>
              </a:prstGeom>
              <a:solidFill>
                <a:schemeClr val="accent2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400" dirty="0">
                  <a:solidFill>
                    <a:schemeClr val="tx1"/>
                  </a:solidFill>
                  <a:latin typeface="Lucida Console" pitchFamily="49" charset="0"/>
                </a:endParaRPr>
              </a:p>
            </p:txBody>
          </p:sp>
          <p:sp>
            <p:nvSpPr>
              <p:cNvPr id="18" name="Rectangle 15"/>
              <p:cNvSpPr/>
              <p:nvPr/>
            </p:nvSpPr>
            <p:spPr>
              <a:xfrm>
                <a:off x="1047750" y="5410200"/>
                <a:ext cx="514350" cy="304800"/>
              </a:xfrm>
              <a:prstGeom prst="rect">
                <a:avLst/>
              </a:prstGeom>
              <a:solidFill>
                <a:schemeClr val="accent2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400" dirty="0">
                  <a:solidFill>
                    <a:schemeClr val="tx1"/>
                  </a:solidFill>
                  <a:latin typeface="Lucida Console" pitchFamily="49" charset="0"/>
                </a:endParaRPr>
              </a:p>
            </p:txBody>
          </p:sp>
          <p:sp>
            <p:nvSpPr>
              <p:cNvPr id="19" name="Oval 16"/>
              <p:cNvSpPr/>
              <p:nvPr/>
            </p:nvSpPr>
            <p:spPr>
              <a:xfrm>
                <a:off x="1276350" y="549592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7"/>
              <p:cNvSpPr/>
              <p:nvPr/>
            </p:nvSpPr>
            <p:spPr>
              <a:xfrm>
                <a:off x="2495550" y="549592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18"/>
              <p:cNvCxnSpPr>
                <a:stCxn id="19" idx="6"/>
                <a:endCxn id="20" idx="2"/>
              </p:cNvCxnSpPr>
              <p:nvPr/>
            </p:nvCxnSpPr>
            <p:spPr>
              <a:xfrm>
                <a:off x="1428750" y="5572125"/>
                <a:ext cx="10668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5105400"/>
              <a:ext cx="1331295" cy="838200"/>
            </a:xfrm>
            <a:prstGeom prst="rect">
              <a:avLst/>
            </a:prstGeom>
          </p:spPr>
        </p:pic>
        <p:pic>
          <p:nvPicPr>
            <p:cNvPr id="23" name="Picture 5" descr="wurtzite.png"/>
            <p:cNvPicPr>
              <a:picLocks noChangeAspect="1"/>
            </p:cNvPicPr>
            <p:nvPr/>
          </p:nvPicPr>
          <p:blipFill>
            <a:blip r:embed="rId5"/>
            <a:srcRect l="35141" r="35742" b="65753"/>
            <a:stretch>
              <a:fillRect/>
            </a:stretch>
          </p:blipFill>
          <p:spPr>
            <a:xfrm>
              <a:off x="7552944" y="5181600"/>
              <a:ext cx="1591056" cy="1371600"/>
            </a:xfrm>
            <a:prstGeom prst="rect">
              <a:avLst/>
            </a:prstGeom>
          </p:spPr>
        </p:pic>
      </p:grpSp>
      <p:cxnSp>
        <p:nvCxnSpPr>
          <p:cNvPr id="26" name="Straight Arrow Connector 25"/>
          <p:cNvCxnSpPr/>
          <p:nvPr/>
        </p:nvCxnSpPr>
        <p:spPr>
          <a:xfrm>
            <a:off x="4267200" y="1828800"/>
            <a:ext cx="3657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1905000"/>
            <a:ext cx="1795968" cy="119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30" r="6901" b="14389"/>
          <a:stretch/>
        </p:blipFill>
        <p:spPr>
          <a:xfrm>
            <a:off x="4495800" y="2743200"/>
            <a:ext cx="2226253" cy="1184658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938688" cy="82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78389" y="4495801"/>
            <a:ext cx="215129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" descr="omen_nemo_tool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97" t="10435" r="4065"/>
          <a:stretch>
            <a:fillRect/>
          </a:stretch>
        </p:blipFill>
        <p:spPr bwMode="auto">
          <a:xfrm>
            <a:off x="5029200" y="5476212"/>
            <a:ext cx="2057400" cy="13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ight Arrow 30"/>
          <p:cNvSpPr/>
          <p:nvPr/>
        </p:nvSpPr>
        <p:spPr>
          <a:xfrm>
            <a:off x="0" y="3060700"/>
            <a:ext cx="68580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Challenge: various physics involved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143000"/>
            <a:ext cx="8686800" cy="5078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Original question “What happens in that device?” yields lots of follow-up questions:</a:t>
            </a:r>
          </a:p>
          <a:p>
            <a:endParaRPr lang="en-US" dirty="0" smtClean="0"/>
          </a:p>
          <a:p>
            <a:pPr marL="233363" indent="-233363">
              <a:buFont typeface="Wingdings" pitchFamily="2" charset="2"/>
              <a:buChar char="Ø"/>
            </a:pPr>
            <a:r>
              <a:rPr lang="en-US" dirty="0" smtClean="0"/>
              <a:t>What is the atomic structure?</a:t>
            </a:r>
            <a:br>
              <a:rPr lang="en-US" dirty="0" smtClean="0"/>
            </a:br>
            <a:r>
              <a:rPr lang="en-US" dirty="0" err="1" smtClean="0"/>
              <a:t>Heterostructures</a:t>
            </a:r>
            <a:r>
              <a:rPr lang="en-US" dirty="0" smtClean="0"/>
              <a:t> are usually lattice mismatched (strained)</a:t>
            </a:r>
          </a:p>
          <a:p>
            <a:pPr marL="233363" indent="-233363">
              <a:buFont typeface="Wingdings" pitchFamily="2" charset="2"/>
              <a:buChar char="Ø"/>
            </a:pPr>
            <a:endParaRPr lang="en-US" dirty="0" smtClean="0"/>
          </a:p>
          <a:p>
            <a:pPr marL="233363" indent="-233363">
              <a:buFont typeface="Wingdings" pitchFamily="2" charset="2"/>
              <a:buChar char="Ø"/>
            </a:pPr>
            <a:r>
              <a:rPr lang="en-US" dirty="0" smtClean="0"/>
              <a:t>What are the electron and phonon states?</a:t>
            </a:r>
            <a:br>
              <a:rPr lang="en-US" dirty="0" smtClean="0"/>
            </a:br>
            <a:r>
              <a:rPr lang="en-US" dirty="0" smtClean="0"/>
              <a:t>Devices often produce confinement and interference effects (sophisticated </a:t>
            </a:r>
            <a:r>
              <a:rPr lang="en-US" dirty="0" err="1" smtClean="0"/>
              <a:t>bandstructures</a:t>
            </a:r>
            <a:r>
              <a:rPr lang="en-US" dirty="0" smtClean="0"/>
              <a:t>)</a:t>
            </a:r>
          </a:p>
          <a:p>
            <a:pPr marL="233363" indent="-233363">
              <a:buFont typeface="Wingdings" pitchFamily="2" charset="2"/>
              <a:buChar char="Ø"/>
            </a:pPr>
            <a:endParaRPr lang="en-US" dirty="0" smtClean="0"/>
          </a:p>
          <a:p>
            <a:pPr marL="233363" indent="-233363">
              <a:buFont typeface="Wingdings" pitchFamily="2" charset="2"/>
              <a:buChar char="Ø"/>
            </a:pPr>
            <a:r>
              <a:rPr lang="en-US" dirty="0" smtClean="0"/>
              <a:t>How are the electrons distributed?</a:t>
            </a:r>
            <a:br>
              <a:rPr lang="en-US" dirty="0" smtClean="0"/>
            </a:br>
            <a:r>
              <a:rPr lang="en-US" dirty="0" smtClean="0"/>
              <a:t>Doping and charge distribution require solutions of the electrostatics</a:t>
            </a:r>
          </a:p>
          <a:p>
            <a:pPr marL="233363" indent="-233363">
              <a:buFont typeface="Wingdings" pitchFamily="2" charset="2"/>
              <a:buChar char="Ø"/>
            </a:pPr>
            <a:endParaRPr lang="en-US" dirty="0" smtClean="0"/>
          </a:p>
          <a:p>
            <a:pPr marL="233363" indent="-233363">
              <a:buFont typeface="Wingdings" pitchFamily="2" charset="2"/>
              <a:buChar char="Ø"/>
            </a:pPr>
            <a:r>
              <a:rPr lang="en-US" dirty="0" smtClean="0"/>
              <a:t>How reliable are the device properties?</a:t>
            </a:r>
            <a:br>
              <a:rPr lang="en-US" dirty="0" smtClean="0"/>
            </a:br>
            <a:r>
              <a:rPr lang="en-US" dirty="0" smtClean="0"/>
              <a:t>Imperfect device growth, randomness and finite temperature deteriorate the ideal device performance</a:t>
            </a:r>
          </a:p>
          <a:p>
            <a:pPr marL="233363" indent="-233363">
              <a:buFont typeface="Wingdings" pitchFamily="2" charset="2"/>
              <a:buChar char="Ø"/>
            </a:pPr>
            <a:endParaRPr lang="en-US" dirty="0" smtClean="0"/>
          </a:p>
          <a:p>
            <a:pPr marL="233363" indent="-233363">
              <a:buFont typeface="Wingdings" pitchFamily="2" charset="2"/>
              <a:buChar char="Ø"/>
            </a:pPr>
            <a:r>
              <a:rPr lang="en-US" dirty="0" smtClean="0"/>
              <a:t>How large will be the current density for a given gate and supply voltage?</a:t>
            </a:r>
            <a:br>
              <a:rPr lang="en-US" dirty="0" smtClean="0"/>
            </a:br>
            <a:r>
              <a:rPr lang="en-US" dirty="0" smtClean="0"/>
              <a:t>Concrete transport properties depend on all other 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strain in nanostructures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steiger\Dropbox\confs\DRC11\img\qd_100n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362200"/>
            <a:ext cx="4108450" cy="41084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1000" y="533400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displacement vector and </a:t>
            </a:r>
            <a:r>
              <a:rPr lang="en-US" dirty="0" err="1" smtClean="0"/>
              <a:t>zz</a:t>
            </a:r>
            <a:r>
              <a:rPr lang="en-US" dirty="0" smtClean="0"/>
              <a:t>-component of strain tensor in a </a:t>
            </a:r>
            <a:r>
              <a:rPr lang="en-US" dirty="0" err="1" smtClean="0"/>
              <a:t>InAs</a:t>
            </a:r>
            <a:r>
              <a:rPr lang="en-US" dirty="0" smtClean="0"/>
              <a:t> lens-shaped quantum dot (~50 million </a:t>
            </a:r>
            <a:r>
              <a:rPr lang="en-US" dirty="0" err="1" smtClean="0"/>
              <a:t>InAs</a:t>
            </a:r>
            <a:r>
              <a:rPr lang="en-US" dirty="0" smtClean="0"/>
              <a:t> atoms)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143000"/>
            <a:ext cx="8229600" cy="1828800"/>
          </a:xfrm>
        </p:spPr>
        <p:txBody>
          <a:bodyPr/>
          <a:lstStyle/>
          <a:p>
            <a:r>
              <a:rPr lang="en-US" dirty="0" smtClean="0"/>
              <a:t>Atomistic description using valence force field (VFF) method</a:t>
            </a:r>
          </a:p>
          <a:p>
            <a:r>
              <a:rPr lang="en-US" dirty="0" smtClean="0"/>
              <a:t>Structure relaxation by minimizing an energy functional that depends on bond angles and bond lengths</a:t>
            </a:r>
          </a:p>
          <a:p>
            <a:r>
              <a:rPr lang="en-US" dirty="0" smtClean="0"/>
              <a:t>Various models for energy </a:t>
            </a:r>
            <a:br>
              <a:rPr lang="en-US" dirty="0" smtClean="0"/>
            </a:br>
            <a:r>
              <a:rPr lang="en-US" dirty="0" smtClean="0"/>
              <a:t>functional available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733800"/>
            <a:ext cx="539121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Tutorial 5B Strain in NEMO5</a:t>
            </a:r>
          </a:p>
          <a:p>
            <a:r>
              <a:rPr lang="en-US" dirty="0" smtClean="0"/>
              <a:t>Learn how to use NEMO5 to relax </a:t>
            </a:r>
            <a:r>
              <a:rPr lang="en-US" dirty="0" err="1" smtClean="0"/>
              <a:t>heterostructures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/>
          <p:cNvGrpSpPr/>
          <p:nvPr/>
        </p:nvGrpSpPr>
        <p:grpSpPr>
          <a:xfrm>
            <a:off x="152400" y="1239405"/>
            <a:ext cx="6285029" cy="3103995"/>
            <a:chOff x="523875" y="1363663"/>
            <a:chExt cx="8936036" cy="4413252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5468937" y="4302127"/>
              <a:ext cx="3990974" cy="1474788"/>
              <a:chOff x="3445" y="2710"/>
              <a:chExt cx="2514" cy="929"/>
            </a:xfrm>
          </p:grpSpPr>
          <p:sp>
            <p:nvSpPr>
              <p:cNvPr id="1068036" name="Rectangle 4"/>
              <p:cNvSpPr>
                <a:spLocks noChangeArrowheads="1"/>
              </p:cNvSpPr>
              <p:nvPr/>
            </p:nvSpPr>
            <p:spPr bwMode="auto">
              <a:xfrm>
                <a:off x="4145" y="2710"/>
                <a:ext cx="1231" cy="309"/>
              </a:xfrm>
              <a:prstGeom prst="rect">
                <a:avLst/>
              </a:prstGeom>
              <a:solidFill>
                <a:srgbClr val="C0FEF9"/>
              </a:solidFill>
              <a:ln w="25400">
                <a:solidFill>
                  <a:srgbClr val="CECECE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folHlink">
                    <a:alpha val="74998"/>
                  </a:schemeClr>
                </a:outerShdw>
              </a:effectLst>
            </p:spPr>
            <p:txBody>
              <a:bodyPr wrap="none" lIns="90487" tIns="44450" rIns="90487" bIns="44450" anchor="ctr"/>
              <a:lstStyle/>
              <a:p>
                <a:r>
                  <a:rPr lang="en-US" sz="1800">
                    <a:solidFill>
                      <a:schemeClr val="tx1"/>
                    </a:solidFill>
                  </a:rPr>
                  <a:t>Solid</a:t>
                </a:r>
              </a:p>
            </p:txBody>
          </p:sp>
          <p:sp>
            <p:nvSpPr>
              <p:cNvPr id="1068037" name="Rectangle 5"/>
              <p:cNvSpPr>
                <a:spLocks noChangeArrowheads="1"/>
              </p:cNvSpPr>
              <p:nvPr/>
            </p:nvSpPr>
            <p:spPr bwMode="auto">
              <a:xfrm>
                <a:off x="4092" y="3118"/>
                <a:ext cx="1867" cy="5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DFCA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90487" tIns="44450" rIns="90487" bIns="44450">
                <a:spAutoFit/>
              </a:bodyPr>
              <a:lstStyle/>
              <a:p>
                <a:r>
                  <a:rPr lang="en-US" sz="1600" b="0" dirty="0">
                    <a:solidFill>
                      <a:schemeClr val="tx1"/>
                    </a:solidFill>
                  </a:rPr>
                  <a:t>Transport</a:t>
                </a:r>
              </a:p>
              <a:p>
                <a:r>
                  <a:rPr lang="en-US" sz="1600" b="0" dirty="0">
                    <a:solidFill>
                      <a:schemeClr val="tx1"/>
                    </a:solidFill>
                  </a:rPr>
                  <a:t>conductivity, mobility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8038" name="Line 6"/>
              <p:cNvSpPr>
                <a:spLocks noChangeShapeType="1"/>
              </p:cNvSpPr>
              <p:nvPr/>
            </p:nvSpPr>
            <p:spPr bwMode="auto">
              <a:xfrm>
                <a:off x="3445" y="3120"/>
                <a:ext cx="699" cy="0"/>
              </a:xfrm>
              <a:prstGeom prst="line">
                <a:avLst/>
              </a:prstGeom>
              <a:noFill/>
              <a:ln w="76200" cmpd="tri">
                <a:solidFill>
                  <a:srgbClr val="CECECE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523875" y="3910012"/>
              <a:ext cx="5024438" cy="1581149"/>
              <a:chOff x="330" y="2463"/>
              <a:chExt cx="3165" cy="996"/>
            </a:xfrm>
          </p:grpSpPr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330" y="2800"/>
                <a:ext cx="3165" cy="659"/>
                <a:chOff x="330" y="2800"/>
                <a:chExt cx="3165" cy="659"/>
              </a:xfrm>
            </p:grpSpPr>
            <p:sp>
              <p:nvSpPr>
                <p:cNvPr id="1068041" name="Rectangle 9"/>
                <p:cNvSpPr>
                  <a:spLocks noChangeArrowheads="1"/>
                </p:cNvSpPr>
                <p:nvPr/>
              </p:nvSpPr>
              <p:spPr bwMode="auto">
                <a:xfrm>
                  <a:off x="330" y="2801"/>
                  <a:ext cx="3110" cy="629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rgbClr val="CECECE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" name="Group 10"/>
                <p:cNvGrpSpPr>
                  <a:grpSpLocks/>
                </p:cNvGrpSpPr>
                <p:nvPr/>
              </p:nvGrpSpPr>
              <p:grpSpPr bwMode="auto">
                <a:xfrm>
                  <a:off x="732" y="2800"/>
                  <a:ext cx="2763" cy="659"/>
                  <a:chOff x="732" y="2800"/>
                  <a:chExt cx="2763" cy="659"/>
                </a:xfrm>
              </p:grpSpPr>
              <p:grpSp>
                <p:nvGrpSpPr>
                  <p:cNvPr id="6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732" y="2916"/>
                    <a:ext cx="1395" cy="418"/>
                    <a:chOff x="3719" y="2707"/>
                    <a:chExt cx="1395" cy="418"/>
                  </a:xfrm>
                </p:grpSpPr>
                <p:sp>
                  <p:nvSpPr>
                    <p:cNvPr id="1068044" name="Arc 12"/>
                    <p:cNvSpPr>
                      <a:spLocks/>
                    </p:cNvSpPr>
                    <p:nvPr/>
                  </p:nvSpPr>
                  <p:spPr bwMode="auto">
                    <a:xfrm>
                      <a:off x="3719" y="2707"/>
                      <a:ext cx="172" cy="329"/>
                    </a:xfrm>
                    <a:custGeom>
                      <a:avLst/>
                      <a:gdLst>
                        <a:gd name="G0" fmla="+- 125 0 0"/>
                        <a:gd name="G1" fmla="+- 21600 0 0"/>
                        <a:gd name="G2" fmla="+- 21600 0 0"/>
                        <a:gd name="T0" fmla="*/ 0 w 21724"/>
                        <a:gd name="T1" fmla="*/ 1 h 21600"/>
                        <a:gd name="T2" fmla="*/ 21724 w 21724"/>
                        <a:gd name="T3" fmla="*/ 21534 h 21600"/>
                        <a:gd name="T4" fmla="*/ 125 w 21724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724" h="21600" fill="none" extrusionOk="0">
                          <a:moveTo>
                            <a:pt x="-1" y="0"/>
                          </a:moveTo>
                          <a:cubicBezTo>
                            <a:pt x="41" y="0"/>
                            <a:pt x="83" y="-1"/>
                            <a:pt x="125" y="-1"/>
                          </a:cubicBezTo>
                          <a:cubicBezTo>
                            <a:pt x="12028" y="-1"/>
                            <a:pt x="21688" y="9630"/>
                            <a:pt x="21724" y="21533"/>
                          </a:cubicBezTo>
                        </a:path>
                        <a:path w="21724" h="21600" stroke="0" extrusionOk="0">
                          <a:moveTo>
                            <a:pt x="-1" y="0"/>
                          </a:moveTo>
                          <a:cubicBezTo>
                            <a:pt x="41" y="0"/>
                            <a:pt x="83" y="-1"/>
                            <a:pt x="125" y="-1"/>
                          </a:cubicBezTo>
                          <a:cubicBezTo>
                            <a:pt x="12028" y="-1"/>
                            <a:pt x="21688" y="9630"/>
                            <a:pt x="21724" y="21533"/>
                          </a:cubicBezTo>
                          <a:lnTo>
                            <a:pt x="125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045" name="Arc 13"/>
                    <p:cNvSpPr>
                      <a:spLocks/>
                    </p:cNvSpPr>
                    <p:nvPr/>
                  </p:nvSpPr>
                  <p:spPr bwMode="auto">
                    <a:xfrm>
                      <a:off x="3891" y="2707"/>
                      <a:ext cx="171" cy="329"/>
                    </a:xfrm>
                    <a:custGeom>
                      <a:avLst/>
                      <a:gdLst>
                        <a:gd name="G0" fmla="+- 21599 0 0"/>
                        <a:gd name="G1" fmla="+- 21600 0 0"/>
                        <a:gd name="G2" fmla="+- 21600 0 0"/>
                        <a:gd name="T0" fmla="*/ 0 w 21599"/>
                        <a:gd name="T1" fmla="*/ 21535 h 21600"/>
                        <a:gd name="T2" fmla="*/ 21599 w 21599"/>
                        <a:gd name="T3" fmla="*/ 0 h 21600"/>
                        <a:gd name="T4" fmla="*/ 21599 w 2159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599" h="21600" fill="none" extrusionOk="0">
                          <a:moveTo>
                            <a:pt x="-1" y="21534"/>
                          </a:moveTo>
                          <a:cubicBezTo>
                            <a:pt x="34" y="9631"/>
                            <a:pt x="9695" y="-1"/>
                            <a:pt x="21599" y="-1"/>
                          </a:cubicBezTo>
                        </a:path>
                        <a:path w="21599" h="21600" stroke="0" extrusionOk="0">
                          <a:moveTo>
                            <a:pt x="-1" y="21534"/>
                          </a:moveTo>
                          <a:cubicBezTo>
                            <a:pt x="34" y="9631"/>
                            <a:pt x="9695" y="-1"/>
                            <a:pt x="21599" y="-1"/>
                          </a:cubicBezTo>
                          <a:lnTo>
                            <a:pt x="21599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046" name="Arc 14"/>
                    <p:cNvSpPr>
                      <a:spLocks/>
                    </p:cNvSpPr>
                    <p:nvPr/>
                  </p:nvSpPr>
                  <p:spPr bwMode="auto">
                    <a:xfrm>
                      <a:off x="4245" y="2707"/>
                      <a:ext cx="171" cy="329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599"/>
                        <a:gd name="T1" fmla="*/ 0 h 21600"/>
                        <a:gd name="T2" fmla="*/ 21599 w 21599"/>
                        <a:gd name="T3" fmla="*/ 21535 h 21600"/>
                        <a:gd name="T4" fmla="*/ 0 w 2159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599" h="21600" fill="none" extrusionOk="0">
                          <a:moveTo>
                            <a:pt x="0" y="-1"/>
                          </a:moveTo>
                          <a:cubicBezTo>
                            <a:pt x="11903" y="-1"/>
                            <a:pt x="21564" y="9631"/>
                            <a:pt x="21599" y="21534"/>
                          </a:cubicBezTo>
                        </a:path>
                        <a:path w="21599" h="21600" stroke="0" extrusionOk="0">
                          <a:moveTo>
                            <a:pt x="0" y="-1"/>
                          </a:moveTo>
                          <a:cubicBezTo>
                            <a:pt x="11903" y="-1"/>
                            <a:pt x="21564" y="9631"/>
                            <a:pt x="21599" y="21534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047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2" y="2707"/>
                      <a:ext cx="179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048" name="Arc 16"/>
                    <p:cNvSpPr>
                      <a:spLocks/>
                    </p:cNvSpPr>
                    <p:nvPr/>
                  </p:nvSpPr>
                  <p:spPr bwMode="auto">
                    <a:xfrm>
                      <a:off x="4417" y="2708"/>
                      <a:ext cx="171" cy="328"/>
                    </a:xfrm>
                    <a:custGeom>
                      <a:avLst/>
                      <a:gdLst>
                        <a:gd name="G0" fmla="+- 21599 0 0"/>
                        <a:gd name="G1" fmla="+- 21599 0 0"/>
                        <a:gd name="G2" fmla="+- 21600 0 0"/>
                        <a:gd name="T0" fmla="*/ 0 w 21599"/>
                        <a:gd name="T1" fmla="*/ 21534 h 21599"/>
                        <a:gd name="T2" fmla="*/ 21474 w 21599"/>
                        <a:gd name="T3" fmla="*/ 0 h 21599"/>
                        <a:gd name="T4" fmla="*/ 21599 w 21599"/>
                        <a:gd name="T5" fmla="*/ 21599 h 215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599" h="21599" fill="none" extrusionOk="0">
                          <a:moveTo>
                            <a:pt x="-1" y="21533"/>
                          </a:moveTo>
                          <a:cubicBezTo>
                            <a:pt x="34" y="9678"/>
                            <a:pt x="9618" y="67"/>
                            <a:pt x="21473" y="-1"/>
                          </a:cubicBezTo>
                        </a:path>
                        <a:path w="21599" h="21599" stroke="0" extrusionOk="0">
                          <a:moveTo>
                            <a:pt x="-1" y="21533"/>
                          </a:moveTo>
                          <a:cubicBezTo>
                            <a:pt x="34" y="9678"/>
                            <a:pt x="9618" y="67"/>
                            <a:pt x="21473" y="-1"/>
                          </a:cubicBezTo>
                          <a:lnTo>
                            <a:pt x="21599" y="21599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049" name="Arc 17"/>
                    <p:cNvSpPr>
                      <a:spLocks/>
                    </p:cNvSpPr>
                    <p:nvPr/>
                  </p:nvSpPr>
                  <p:spPr bwMode="auto">
                    <a:xfrm>
                      <a:off x="4771" y="2707"/>
                      <a:ext cx="171" cy="329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599"/>
                        <a:gd name="T1" fmla="*/ 0 h 21600"/>
                        <a:gd name="T2" fmla="*/ 21599 w 21599"/>
                        <a:gd name="T3" fmla="*/ 21535 h 21600"/>
                        <a:gd name="T4" fmla="*/ 0 w 2159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599" h="21600" fill="none" extrusionOk="0">
                          <a:moveTo>
                            <a:pt x="0" y="-1"/>
                          </a:moveTo>
                          <a:cubicBezTo>
                            <a:pt x="11903" y="-1"/>
                            <a:pt x="21564" y="9631"/>
                            <a:pt x="21599" y="21534"/>
                          </a:cubicBezTo>
                        </a:path>
                        <a:path w="21599" h="21600" stroke="0" extrusionOk="0">
                          <a:moveTo>
                            <a:pt x="0" y="-1"/>
                          </a:moveTo>
                          <a:cubicBezTo>
                            <a:pt x="11903" y="-1"/>
                            <a:pt x="21564" y="9631"/>
                            <a:pt x="21599" y="21534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050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78" y="2707"/>
                      <a:ext cx="179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051" name="Arc 19"/>
                    <p:cNvSpPr>
                      <a:spLocks/>
                    </p:cNvSpPr>
                    <p:nvPr/>
                  </p:nvSpPr>
                  <p:spPr bwMode="auto">
                    <a:xfrm>
                      <a:off x="4943" y="2708"/>
                      <a:ext cx="171" cy="328"/>
                    </a:xfrm>
                    <a:custGeom>
                      <a:avLst/>
                      <a:gdLst>
                        <a:gd name="G0" fmla="+- 21599 0 0"/>
                        <a:gd name="G1" fmla="+- 21599 0 0"/>
                        <a:gd name="G2" fmla="+- 21600 0 0"/>
                        <a:gd name="T0" fmla="*/ 0 w 21599"/>
                        <a:gd name="T1" fmla="*/ 21534 h 21599"/>
                        <a:gd name="T2" fmla="*/ 21474 w 21599"/>
                        <a:gd name="T3" fmla="*/ 0 h 21599"/>
                        <a:gd name="T4" fmla="*/ 21599 w 21599"/>
                        <a:gd name="T5" fmla="*/ 21599 h 215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599" h="21599" fill="none" extrusionOk="0">
                          <a:moveTo>
                            <a:pt x="-1" y="21533"/>
                          </a:moveTo>
                          <a:cubicBezTo>
                            <a:pt x="34" y="9678"/>
                            <a:pt x="9618" y="67"/>
                            <a:pt x="21473" y="-1"/>
                          </a:cubicBezTo>
                        </a:path>
                        <a:path w="21599" h="21599" stroke="0" extrusionOk="0">
                          <a:moveTo>
                            <a:pt x="-1" y="21533"/>
                          </a:moveTo>
                          <a:cubicBezTo>
                            <a:pt x="34" y="9678"/>
                            <a:pt x="9618" y="67"/>
                            <a:pt x="21473" y="-1"/>
                          </a:cubicBezTo>
                          <a:lnTo>
                            <a:pt x="21599" y="21599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052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1" y="3073"/>
                      <a:ext cx="60" cy="5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053" name="Oval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87" y="3067"/>
                      <a:ext cx="61" cy="5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054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12" y="3061"/>
                      <a:ext cx="62" cy="54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7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35" y="2803"/>
                      <a:ext cx="1375" cy="144"/>
                      <a:chOff x="3190" y="2803"/>
                      <a:chExt cx="1920" cy="144"/>
                    </a:xfrm>
                  </p:grpSpPr>
                  <p:sp>
                    <p:nvSpPr>
                      <p:cNvPr id="1068056" name="Line 2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190" y="2946"/>
                        <a:ext cx="1920" cy="1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68057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190" y="2890"/>
                        <a:ext cx="1920" cy="1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68058" name="Line 2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190" y="2850"/>
                        <a:ext cx="1920" cy="1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68059" name="Line 2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190" y="2803"/>
                        <a:ext cx="1920" cy="1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68060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2800"/>
                    <a:ext cx="841" cy="65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DFCA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tx1"/>
                        </a:solidFill>
                      </a:rPr>
                      <a:t>Regularly</a:t>
                    </a:r>
                  </a:p>
                  <a:p>
                    <a:r>
                      <a:rPr lang="en-US" sz="1400" dirty="0">
                        <a:solidFill>
                          <a:schemeClr val="tx1"/>
                        </a:solidFill>
                      </a:rPr>
                      <a:t>Ordered</a:t>
                    </a:r>
                  </a:p>
                  <a:p>
                    <a:r>
                      <a:rPr lang="en-US" sz="1400" dirty="0">
                        <a:solidFill>
                          <a:schemeClr val="tx1"/>
                        </a:solidFill>
                      </a:rPr>
                      <a:t>Atoms</a:t>
                    </a:r>
                  </a:p>
                </p:txBody>
              </p:sp>
            </p:grpSp>
          </p:grpSp>
          <p:sp>
            <p:nvSpPr>
              <p:cNvPr id="1068061" name="Line 29"/>
              <p:cNvSpPr>
                <a:spLocks noChangeShapeType="1"/>
              </p:cNvSpPr>
              <p:nvPr/>
            </p:nvSpPr>
            <p:spPr bwMode="auto">
              <a:xfrm rot="5400000">
                <a:off x="2786" y="2660"/>
                <a:ext cx="394" cy="0"/>
              </a:xfrm>
              <a:prstGeom prst="line">
                <a:avLst/>
              </a:prstGeom>
              <a:noFill/>
              <a:ln w="76200" cmpd="tri">
                <a:solidFill>
                  <a:srgbClr val="CECECE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523875" y="1363663"/>
              <a:ext cx="8653463" cy="2070099"/>
              <a:chOff x="330" y="859"/>
              <a:chExt cx="5451" cy="1304"/>
            </a:xfrm>
          </p:grpSpPr>
          <p:sp>
            <p:nvSpPr>
              <p:cNvPr id="1068063" name="Rectangle 31"/>
              <p:cNvSpPr>
                <a:spLocks noChangeArrowheads="1"/>
              </p:cNvSpPr>
              <p:nvPr/>
            </p:nvSpPr>
            <p:spPr bwMode="auto">
              <a:xfrm>
                <a:off x="4181" y="976"/>
                <a:ext cx="1231" cy="309"/>
              </a:xfrm>
              <a:prstGeom prst="rect">
                <a:avLst/>
              </a:prstGeom>
              <a:solidFill>
                <a:srgbClr val="C0FEF9"/>
              </a:solidFill>
              <a:ln w="25400">
                <a:solidFill>
                  <a:srgbClr val="CECECE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folHlink">
                    <a:alpha val="74998"/>
                  </a:schemeClr>
                </a:outerShdw>
              </a:effectLst>
            </p:spPr>
            <p:txBody>
              <a:bodyPr wrap="none" lIns="90487" tIns="44450" rIns="90487" bIns="44450" anchor="ctr"/>
              <a:lstStyle/>
              <a:p>
                <a:r>
                  <a:rPr lang="en-US" sz="1800">
                    <a:solidFill>
                      <a:schemeClr val="tx1"/>
                    </a:solidFill>
                  </a:rPr>
                  <a:t>Gas</a:t>
                </a:r>
              </a:p>
            </p:txBody>
          </p:sp>
          <p:sp>
            <p:nvSpPr>
              <p:cNvPr id="1068064" name="Rectangle 32"/>
              <p:cNvSpPr>
                <a:spLocks noChangeArrowheads="1"/>
              </p:cNvSpPr>
              <p:nvPr/>
            </p:nvSpPr>
            <p:spPr bwMode="auto">
              <a:xfrm>
                <a:off x="3811" y="1421"/>
                <a:ext cx="1970" cy="7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DFCA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90487" tIns="44450" rIns="90487" bIns="44450">
                <a:spAutoFit/>
              </a:bodyPr>
              <a:lstStyle/>
              <a:p>
                <a:r>
                  <a:rPr lang="en-US" sz="1600" b="0" dirty="0">
                    <a:solidFill>
                      <a:schemeClr val="tx1"/>
                    </a:solidFill>
                  </a:rPr>
                  <a:t>Quantum Mechanics</a:t>
                </a:r>
              </a:p>
              <a:p>
                <a:r>
                  <a:rPr lang="en-US" sz="1600" b="0" dirty="0">
                    <a:solidFill>
                      <a:schemeClr val="tx1"/>
                    </a:solidFill>
                  </a:rPr>
                  <a:t>Optical Transitions</a:t>
                </a:r>
              </a:p>
              <a:p>
                <a:r>
                  <a:rPr lang="en-US" sz="1600" b="0" dirty="0">
                    <a:solidFill>
                      <a:schemeClr val="tx1"/>
                    </a:solidFill>
                  </a:rPr>
                  <a:t>Coulomb Repulsion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" name="Group 33"/>
              <p:cNvGrpSpPr>
                <a:grpSpLocks/>
              </p:cNvGrpSpPr>
              <p:nvPr/>
            </p:nvGrpSpPr>
            <p:grpSpPr bwMode="auto">
              <a:xfrm>
                <a:off x="330" y="859"/>
                <a:ext cx="3099" cy="894"/>
                <a:chOff x="330" y="859"/>
                <a:chExt cx="3099" cy="894"/>
              </a:xfrm>
            </p:grpSpPr>
            <p:sp>
              <p:nvSpPr>
                <p:cNvPr id="1068066" name="Rectangle 34"/>
                <p:cNvSpPr>
                  <a:spLocks noChangeArrowheads="1"/>
                </p:cNvSpPr>
                <p:nvPr/>
              </p:nvSpPr>
              <p:spPr bwMode="auto">
                <a:xfrm>
                  <a:off x="330" y="859"/>
                  <a:ext cx="3099" cy="89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rgbClr val="CECECE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" name="Group 35"/>
                <p:cNvGrpSpPr>
                  <a:grpSpLocks/>
                </p:cNvGrpSpPr>
                <p:nvPr/>
              </p:nvGrpSpPr>
              <p:grpSpPr bwMode="auto">
                <a:xfrm>
                  <a:off x="492" y="1405"/>
                  <a:ext cx="1148" cy="245"/>
                  <a:chOff x="3425" y="1470"/>
                  <a:chExt cx="1148" cy="245"/>
                </a:xfrm>
              </p:grpSpPr>
              <p:sp>
                <p:nvSpPr>
                  <p:cNvPr id="1068068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3425" y="1481"/>
                    <a:ext cx="68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b="0">
                        <a:solidFill>
                          <a:srgbClr val="E3EE02"/>
                        </a:solidFill>
                        <a:latin typeface="Palatino" charset="0"/>
                      </a:rPr>
                      <a:t>s</a:t>
                    </a:r>
                    <a:endParaRPr lang="en-US">
                      <a:solidFill>
                        <a:srgbClr val="E3EE02"/>
                      </a:solidFill>
                    </a:endParaRPr>
                  </a:p>
                </p:txBody>
              </p:sp>
              <p:grpSp>
                <p:nvGrpSpPr>
                  <p:cNvPr id="11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4425" y="1473"/>
                    <a:ext cx="148" cy="230"/>
                    <a:chOff x="3005" y="2032"/>
                    <a:chExt cx="148" cy="230"/>
                  </a:xfrm>
                </p:grpSpPr>
                <p:sp>
                  <p:nvSpPr>
                    <p:cNvPr id="1068070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5" y="2032"/>
                      <a:ext cx="96" cy="1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b="0" dirty="0">
                          <a:solidFill>
                            <a:srgbClr val="E3EE02"/>
                          </a:solidFill>
                          <a:latin typeface="Palatino" charset="0"/>
                        </a:rPr>
                        <a:t>p</a:t>
                      </a:r>
                      <a:endParaRPr lang="en-US" dirty="0">
                        <a:solidFill>
                          <a:srgbClr val="E3EE02"/>
                        </a:solidFill>
                      </a:endParaRPr>
                    </a:p>
                  </p:txBody>
                </p:sp>
                <p:sp>
                  <p:nvSpPr>
                    <p:cNvPr id="1068071" name="Rectangl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3" y="2132"/>
                      <a:ext cx="60" cy="13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1500" b="0">
                          <a:solidFill>
                            <a:srgbClr val="E3EE02"/>
                          </a:solidFill>
                          <a:latin typeface="Palatino" charset="0"/>
                        </a:rPr>
                        <a:t>z</a:t>
                      </a:r>
                      <a:endParaRPr lang="en-US">
                        <a:solidFill>
                          <a:srgbClr val="E3EE02"/>
                        </a:solidFill>
                      </a:endParaRPr>
                    </a:p>
                  </p:txBody>
                </p:sp>
              </p:grpSp>
              <p:grpSp>
                <p:nvGrpSpPr>
                  <p:cNvPr id="12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3837" y="1473"/>
                    <a:ext cx="150" cy="230"/>
                    <a:chOff x="3005" y="2406"/>
                    <a:chExt cx="150" cy="230"/>
                  </a:xfrm>
                </p:grpSpPr>
                <p:sp>
                  <p:nvSpPr>
                    <p:cNvPr id="1068073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5" y="2406"/>
                      <a:ext cx="96" cy="1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b="0">
                          <a:solidFill>
                            <a:srgbClr val="E3EE02"/>
                          </a:solidFill>
                          <a:latin typeface="Palatino" charset="0"/>
                        </a:rPr>
                        <a:t>p</a:t>
                      </a:r>
                      <a:endParaRPr lang="en-US">
                        <a:solidFill>
                          <a:srgbClr val="E3EE02"/>
                        </a:solidFill>
                      </a:endParaRPr>
                    </a:p>
                  </p:txBody>
                </p:sp>
                <p:sp>
                  <p:nvSpPr>
                    <p:cNvPr id="1068074" name="Rectangl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3" y="2506"/>
                      <a:ext cx="62" cy="13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1500" b="0">
                          <a:solidFill>
                            <a:srgbClr val="E3EE02"/>
                          </a:solidFill>
                          <a:latin typeface="Palatino" charset="0"/>
                        </a:rPr>
                        <a:t>x</a:t>
                      </a:r>
                      <a:endParaRPr lang="en-US">
                        <a:solidFill>
                          <a:srgbClr val="E3EE02"/>
                        </a:solidFill>
                      </a:endParaRPr>
                    </a:p>
                  </p:txBody>
                </p:sp>
              </p:grpSp>
              <p:grpSp>
                <p:nvGrpSpPr>
                  <p:cNvPr id="13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4224" y="1470"/>
                    <a:ext cx="147" cy="245"/>
                    <a:chOff x="3001" y="2765"/>
                    <a:chExt cx="147" cy="245"/>
                  </a:xfrm>
                </p:grpSpPr>
                <p:sp>
                  <p:nvSpPr>
                    <p:cNvPr id="1068076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1" y="2880"/>
                      <a:ext cx="67" cy="13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1500" b="0">
                          <a:solidFill>
                            <a:srgbClr val="E3EE02"/>
                          </a:solidFill>
                          <a:latin typeface="Palatino" charset="0"/>
                        </a:rPr>
                        <a:t>y</a:t>
                      </a:r>
                      <a:endParaRPr lang="en-US">
                        <a:solidFill>
                          <a:srgbClr val="E3EE02"/>
                        </a:solidFill>
                      </a:endParaRPr>
                    </a:p>
                  </p:txBody>
                </p:sp>
                <p:sp>
                  <p:nvSpPr>
                    <p:cNvPr id="1068077" name="Rectangl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1" y="2765"/>
                      <a:ext cx="96" cy="1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b="0">
                          <a:solidFill>
                            <a:srgbClr val="E3EE02"/>
                          </a:solidFill>
                          <a:latin typeface="Palatino" charset="0"/>
                        </a:rPr>
                        <a:t>p</a:t>
                      </a:r>
                      <a:endParaRPr lang="en-US">
                        <a:solidFill>
                          <a:srgbClr val="E3EE02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4" name="Group 46"/>
                <p:cNvGrpSpPr>
                  <a:grpSpLocks/>
                </p:cNvGrpSpPr>
                <p:nvPr/>
              </p:nvGrpSpPr>
              <p:grpSpPr bwMode="auto">
                <a:xfrm>
                  <a:off x="435" y="900"/>
                  <a:ext cx="1224" cy="504"/>
                  <a:chOff x="3368" y="900"/>
                  <a:chExt cx="1224" cy="504"/>
                </a:xfrm>
              </p:grpSpPr>
              <p:grpSp>
                <p:nvGrpSpPr>
                  <p:cNvPr id="15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3636" y="1080"/>
                    <a:ext cx="504" cy="79"/>
                    <a:chOff x="3240" y="2056"/>
                    <a:chExt cx="504" cy="79"/>
                  </a:xfrm>
                </p:grpSpPr>
                <p:sp>
                  <p:nvSpPr>
                    <p:cNvPr id="1068080" name="Oval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0" y="2056"/>
                      <a:ext cx="259" cy="79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081" name="Oval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85" y="2056"/>
                      <a:ext cx="259" cy="79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4218" y="900"/>
                    <a:ext cx="80" cy="504"/>
                    <a:chOff x="3455" y="2211"/>
                    <a:chExt cx="80" cy="504"/>
                  </a:xfrm>
                </p:grpSpPr>
                <p:sp>
                  <p:nvSpPr>
                    <p:cNvPr id="1068083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5" y="2211"/>
                      <a:ext cx="80" cy="259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084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5" y="2456"/>
                      <a:ext cx="80" cy="259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68085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3368" y="1039"/>
                    <a:ext cx="163" cy="175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7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4399" y="1006"/>
                    <a:ext cx="193" cy="308"/>
                    <a:chOff x="3385" y="2777"/>
                    <a:chExt cx="193" cy="308"/>
                  </a:xfrm>
                </p:grpSpPr>
                <p:sp>
                  <p:nvSpPr>
                    <p:cNvPr id="1068087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3385" y="2932"/>
                      <a:ext cx="104" cy="153"/>
                    </a:xfrm>
                    <a:custGeom>
                      <a:avLst/>
                      <a:gdLst>
                        <a:gd name="T0" fmla="*/ 96 w 104"/>
                        <a:gd name="T1" fmla="*/ 2 h 153"/>
                        <a:gd name="T2" fmla="*/ 102 w 104"/>
                        <a:gd name="T3" fmla="*/ 6 h 153"/>
                        <a:gd name="T4" fmla="*/ 104 w 104"/>
                        <a:gd name="T5" fmla="*/ 14 h 153"/>
                        <a:gd name="T6" fmla="*/ 104 w 104"/>
                        <a:gd name="T7" fmla="*/ 24 h 153"/>
                        <a:gd name="T8" fmla="*/ 104 w 104"/>
                        <a:gd name="T9" fmla="*/ 36 h 153"/>
                        <a:gd name="T10" fmla="*/ 100 w 104"/>
                        <a:gd name="T11" fmla="*/ 50 h 153"/>
                        <a:gd name="T12" fmla="*/ 96 w 104"/>
                        <a:gd name="T13" fmla="*/ 64 h 153"/>
                        <a:gd name="T14" fmla="*/ 90 w 104"/>
                        <a:gd name="T15" fmla="*/ 77 h 153"/>
                        <a:gd name="T16" fmla="*/ 82 w 104"/>
                        <a:gd name="T17" fmla="*/ 93 h 153"/>
                        <a:gd name="T18" fmla="*/ 72 w 104"/>
                        <a:gd name="T19" fmla="*/ 107 h 153"/>
                        <a:gd name="T20" fmla="*/ 62 w 104"/>
                        <a:gd name="T21" fmla="*/ 121 h 153"/>
                        <a:gd name="T22" fmla="*/ 52 w 104"/>
                        <a:gd name="T23" fmla="*/ 133 h 153"/>
                        <a:gd name="T24" fmla="*/ 42 w 104"/>
                        <a:gd name="T25" fmla="*/ 141 h 153"/>
                        <a:gd name="T26" fmla="*/ 32 w 104"/>
                        <a:gd name="T27" fmla="*/ 147 h 153"/>
                        <a:gd name="T28" fmla="*/ 24 w 104"/>
                        <a:gd name="T29" fmla="*/ 153 h 153"/>
                        <a:gd name="T30" fmla="*/ 16 w 104"/>
                        <a:gd name="T31" fmla="*/ 153 h 153"/>
                        <a:gd name="T32" fmla="*/ 10 w 104"/>
                        <a:gd name="T33" fmla="*/ 151 h 153"/>
                        <a:gd name="T34" fmla="*/ 4 w 104"/>
                        <a:gd name="T35" fmla="*/ 147 h 153"/>
                        <a:gd name="T36" fmla="*/ 2 w 104"/>
                        <a:gd name="T37" fmla="*/ 139 h 153"/>
                        <a:gd name="T38" fmla="*/ 0 w 104"/>
                        <a:gd name="T39" fmla="*/ 129 h 153"/>
                        <a:gd name="T40" fmla="*/ 2 w 104"/>
                        <a:gd name="T41" fmla="*/ 117 h 153"/>
                        <a:gd name="T42" fmla="*/ 4 w 104"/>
                        <a:gd name="T43" fmla="*/ 105 h 153"/>
                        <a:gd name="T44" fmla="*/ 10 w 104"/>
                        <a:gd name="T45" fmla="*/ 91 h 153"/>
                        <a:gd name="T46" fmla="*/ 16 w 104"/>
                        <a:gd name="T47" fmla="*/ 75 h 153"/>
                        <a:gd name="T48" fmla="*/ 24 w 104"/>
                        <a:gd name="T49" fmla="*/ 60 h 153"/>
                        <a:gd name="T50" fmla="*/ 34 w 104"/>
                        <a:gd name="T51" fmla="*/ 46 h 153"/>
                        <a:gd name="T52" fmla="*/ 44 w 104"/>
                        <a:gd name="T53" fmla="*/ 32 h 153"/>
                        <a:gd name="T54" fmla="*/ 54 w 104"/>
                        <a:gd name="T55" fmla="*/ 22 h 153"/>
                        <a:gd name="T56" fmla="*/ 64 w 104"/>
                        <a:gd name="T57" fmla="*/ 12 h 153"/>
                        <a:gd name="T58" fmla="*/ 72 w 104"/>
                        <a:gd name="T59" fmla="*/ 6 h 153"/>
                        <a:gd name="T60" fmla="*/ 82 w 104"/>
                        <a:gd name="T61" fmla="*/ 2 h 153"/>
                        <a:gd name="T62" fmla="*/ 90 w 104"/>
                        <a:gd name="T63" fmla="*/ 0 h 153"/>
                        <a:gd name="T64" fmla="*/ 96 w 104"/>
                        <a:gd name="T65" fmla="*/ 2 h 15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</a:cxnLst>
                      <a:rect l="0" t="0" r="r" b="b"/>
                      <a:pathLst>
                        <a:path w="104" h="153">
                          <a:moveTo>
                            <a:pt x="96" y="2"/>
                          </a:moveTo>
                          <a:lnTo>
                            <a:pt x="102" y="6"/>
                          </a:lnTo>
                          <a:lnTo>
                            <a:pt x="104" y="14"/>
                          </a:lnTo>
                          <a:lnTo>
                            <a:pt x="104" y="24"/>
                          </a:lnTo>
                          <a:lnTo>
                            <a:pt x="104" y="36"/>
                          </a:lnTo>
                          <a:lnTo>
                            <a:pt x="100" y="50"/>
                          </a:lnTo>
                          <a:lnTo>
                            <a:pt x="96" y="64"/>
                          </a:lnTo>
                          <a:lnTo>
                            <a:pt x="90" y="77"/>
                          </a:lnTo>
                          <a:lnTo>
                            <a:pt x="82" y="93"/>
                          </a:lnTo>
                          <a:lnTo>
                            <a:pt x="72" y="107"/>
                          </a:lnTo>
                          <a:lnTo>
                            <a:pt x="62" y="121"/>
                          </a:lnTo>
                          <a:lnTo>
                            <a:pt x="52" y="133"/>
                          </a:lnTo>
                          <a:lnTo>
                            <a:pt x="42" y="141"/>
                          </a:lnTo>
                          <a:lnTo>
                            <a:pt x="32" y="147"/>
                          </a:lnTo>
                          <a:lnTo>
                            <a:pt x="24" y="153"/>
                          </a:lnTo>
                          <a:lnTo>
                            <a:pt x="16" y="153"/>
                          </a:lnTo>
                          <a:lnTo>
                            <a:pt x="10" y="151"/>
                          </a:lnTo>
                          <a:lnTo>
                            <a:pt x="4" y="147"/>
                          </a:lnTo>
                          <a:lnTo>
                            <a:pt x="2" y="139"/>
                          </a:lnTo>
                          <a:lnTo>
                            <a:pt x="0" y="129"/>
                          </a:lnTo>
                          <a:lnTo>
                            <a:pt x="2" y="117"/>
                          </a:lnTo>
                          <a:lnTo>
                            <a:pt x="4" y="105"/>
                          </a:lnTo>
                          <a:lnTo>
                            <a:pt x="10" y="91"/>
                          </a:lnTo>
                          <a:lnTo>
                            <a:pt x="16" y="75"/>
                          </a:lnTo>
                          <a:lnTo>
                            <a:pt x="24" y="60"/>
                          </a:lnTo>
                          <a:lnTo>
                            <a:pt x="34" y="46"/>
                          </a:lnTo>
                          <a:lnTo>
                            <a:pt x="44" y="32"/>
                          </a:lnTo>
                          <a:lnTo>
                            <a:pt x="54" y="22"/>
                          </a:lnTo>
                          <a:lnTo>
                            <a:pt x="64" y="12"/>
                          </a:lnTo>
                          <a:lnTo>
                            <a:pt x="72" y="6"/>
                          </a:lnTo>
                          <a:lnTo>
                            <a:pt x="82" y="2"/>
                          </a:lnTo>
                          <a:lnTo>
                            <a:pt x="90" y="0"/>
                          </a:lnTo>
                          <a:lnTo>
                            <a:pt x="96" y="2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chemeClr val="hlink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088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3475" y="2777"/>
                      <a:ext cx="103" cy="153"/>
                    </a:xfrm>
                    <a:custGeom>
                      <a:avLst/>
                      <a:gdLst>
                        <a:gd name="T0" fmla="*/ 95 w 103"/>
                        <a:gd name="T1" fmla="*/ 2 h 153"/>
                        <a:gd name="T2" fmla="*/ 101 w 103"/>
                        <a:gd name="T3" fmla="*/ 6 h 153"/>
                        <a:gd name="T4" fmla="*/ 103 w 103"/>
                        <a:gd name="T5" fmla="*/ 13 h 153"/>
                        <a:gd name="T6" fmla="*/ 103 w 103"/>
                        <a:gd name="T7" fmla="*/ 23 h 153"/>
                        <a:gd name="T8" fmla="*/ 103 w 103"/>
                        <a:gd name="T9" fmla="*/ 35 h 153"/>
                        <a:gd name="T10" fmla="*/ 99 w 103"/>
                        <a:gd name="T11" fmla="*/ 49 h 153"/>
                        <a:gd name="T12" fmla="*/ 95 w 103"/>
                        <a:gd name="T13" fmla="*/ 63 h 153"/>
                        <a:gd name="T14" fmla="*/ 89 w 103"/>
                        <a:gd name="T15" fmla="*/ 77 h 153"/>
                        <a:gd name="T16" fmla="*/ 81 w 103"/>
                        <a:gd name="T17" fmla="*/ 93 h 153"/>
                        <a:gd name="T18" fmla="*/ 71 w 103"/>
                        <a:gd name="T19" fmla="*/ 107 h 153"/>
                        <a:gd name="T20" fmla="*/ 62 w 103"/>
                        <a:gd name="T21" fmla="*/ 121 h 153"/>
                        <a:gd name="T22" fmla="*/ 52 w 103"/>
                        <a:gd name="T23" fmla="*/ 133 h 153"/>
                        <a:gd name="T24" fmla="*/ 42 w 103"/>
                        <a:gd name="T25" fmla="*/ 141 h 153"/>
                        <a:gd name="T26" fmla="*/ 32 w 103"/>
                        <a:gd name="T27" fmla="*/ 149 h 153"/>
                        <a:gd name="T28" fmla="*/ 24 w 103"/>
                        <a:gd name="T29" fmla="*/ 153 h 153"/>
                        <a:gd name="T30" fmla="*/ 16 w 103"/>
                        <a:gd name="T31" fmla="*/ 153 h 153"/>
                        <a:gd name="T32" fmla="*/ 10 w 103"/>
                        <a:gd name="T33" fmla="*/ 151 h 153"/>
                        <a:gd name="T34" fmla="*/ 4 w 103"/>
                        <a:gd name="T35" fmla="*/ 147 h 153"/>
                        <a:gd name="T36" fmla="*/ 2 w 103"/>
                        <a:gd name="T37" fmla="*/ 139 h 153"/>
                        <a:gd name="T38" fmla="*/ 0 w 103"/>
                        <a:gd name="T39" fmla="*/ 129 h 153"/>
                        <a:gd name="T40" fmla="*/ 2 w 103"/>
                        <a:gd name="T41" fmla="*/ 117 h 153"/>
                        <a:gd name="T42" fmla="*/ 4 w 103"/>
                        <a:gd name="T43" fmla="*/ 105 h 153"/>
                        <a:gd name="T44" fmla="*/ 10 w 103"/>
                        <a:gd name="T45" fmla="*/ 91 h 153"/>
                        <a:gd name="T46" fmla="*/ 16 w 103"/>
                        <a:gd name="T47" fmla="*/ 75 h 153"/>
                        <a:gd name="T48" fmla="*/ 24 w 103"/>
                        <a:gd name="T49" fmla="*/ 59 h 153"/>
                        <a:gd name="T50" fmla="*/ 34 w 103"/>
                        <a:gd name="T51" fmla="*/ 45 h 153"/>
                        <a:gd name="T52" fmla="*/ 44 w 103"/>
                        <a:gd name="T53" fmla="*/ 33 h 153"/>
                        <a:gd name="T54" fmla="*/ 54 w 103"/>
                        <a:gd name="T55" fmla="*/ 21 h 153"/>
                        <a:gd name="T56" fmla="*/ 64 w 103"/>
                        <a:gd name="T57" fmla="*/ 11 h 153"/>
                        <a:gd name="T58" fmla="*/ 71 w 103"/>
                        <a:gd name="T59" fmla="*/ 6 h 153"/>
                        <a:gd name="T60" fmla="*/ 81 w 103"/>
                        <a:gd name="T61" fmla="*/ 2 h 153"/>
                        <a:gd name="T62" fmla="*/ 89 w 103"/>
                        <a:gd name="T63" fmla="*/ 0 h 153"/>
                        <a:gd name="T64" fmla="*/ 95 w 103"/>
                        <a:gd name="T65" fmla="*/ 2 h 15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</a:cxnLst>
                      <a:rect l="0" t="0" r="r" b="b"/>
                      <a:pathLst>
                        <a:path w="103" h="153">
                          <a:moveTo>
                            <a:pt x="95" y="2"/>
                          </a:moveTo>
                          <a:lnTo>
                            <a:pt x="101" y="6"/>
                          </a:lnTo>
                          <a:lnTo>
                            <a:pt x="103" y="13"/>
                          </a:lnTo>
                          <a:lnTo>
                            <a:pt x="103" y="23"/>
                          </a:lnTo>
                          <a:lnTo>
                            <a:pt x="103" y="35"/>
                          </a:lnTo>
                          <a:lnTo>
                            <a:pt x="99" y="49"/>
                          </a:lnTo>
                          <a:lnTo>
                            <a:pt x="95" y="63"/>
                          </a:lnTo>
                          <a:lnTo>
                            <a:pt x="89" y="77"/>
                          </a:lnTo>
                          <a:lnTo>
                            <a:pt x="81" y="93"/>
                          </a:lnTo>
                          <a:lnTo>
                            <a:pt x="71" y="107"/>
                          </a:lnTo>
                          <a:lnTo>
                            <a:pt x="62" y="121"/>
                          </a:lnTo>
                          <a:lnTo>
                            <a:pt x="52" y="133"/>
                          </a:lnTo>
                          <a:lnTo>
                            <a:pt x="42" y="141"/>
                          </a:lnTo>
                          <a:lnTo>
                            <a:pt x="32" y="149"/>
                          </a:lnTo>
                          <a:lnTo>
                            <a:pt x="24" y="153"/>
                          </a:lnTo>
                          <a:lnTo>
                            <a:pt x="16" y="153"/>
                          </a:lnTo>
                          <a:lnTo>
                            <a:pt x="10" y="151"/>
                          </a:lnTo>
                          <a:lnTo>
                            <a:pt x="4" y="147"/>
                          </a:lnTo>
                          <a:lnTo>
                            <a:pt x="2" y="139"/>
                          </a:lnTo>
                          <a:lnTo>
                            <a:pt x="0" y="129"/>
                          </a:lnTo>
                          <a:lnTo>
                            <a:pt x="2" y="117"/>
                          </a:lnTo>
                          <a:lnTo>
                            <a:pt x="4" y="105"/>
                          </a:lnTo>
                          <a:lnTo>
                            <a:pt x="10" y="91"/>
                          </a:lnTo>
                          <a:lnTo>
                            <a:pt x="16" y="75"/>
                          </a:lnTo>
                          <a:lnTo>
                            <a:pt x="24" y="59"/>
                          </a:lnTo>
                          <a:lnTo>
                            <a:pt x="34" y="45"/>
                          </a:lnTo>
                          <a:lnTo>
                            <a:pt x="44" y="33"/>
                          </a:lnTo>
                          <a:lnTo>
                            <a:pt x="54" y="21"/>
                          </a:lnTo>
                          <a:lnTo>
                            <a:pt x="64" y="11"/>
                          </a:lnTo>
                          <a:lnTo>
                            <a:pt x="71" y="6"/>
                          </a:lnTo>
                          <a:lnTo>
                            <a:pt x="81" y="2"/>
                          </a:lnTo>
                          <a:lnTo>
                            <a:pt x="89" y="0"/>
                          </a:lnTo>
                          <a:lnTo>
                            <a:pt x="95" y="2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chemeClr val="hlink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8" name="Group 57"/>
                <p:cNvGrpSpPr>
                  <a:grpSpLocks/>
                </p:cNvGrpSpPr>
                <p:nvPr/>
              </p:nvGrpSpPr>
              <p:grpSpPr bwMode="auto">
                <a:xfrm>
                  <a:off x="2351" y="1054"/>
                  <a:ext cx="344" cy="408"/>
                  <a:chOff x="4814" y="1923"/>
                  <a:chExt cx="344" cy="408"/>
                </a:xfrm>
              </p:grpSpPr>
              <p:sp>
                <p:nvSpPr>
                  <p:cNvPr id="1068090" name="Arc 58"/>
                  <p:cNvSpPr>
                    <a:spLocks/>
                  </p:cNvSpPr>
                  <p:nvPr/>
                </p:nvSpPr>
                <p:spPr bwMode="auto">
                  <a:xfrm>
                    <a:off x="4814" y="1923"/>
                    <a:ext cx="171" cy="329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599"/>
                      <a:gd name="T1" fmla="*/ 0 h 21600"/>
                      <a:gd name="T2" fmla="*/ 21599 w 21599"/>
                      <a:gd name="T3" fmla="*/ 21535 h 21600"/>
                      <a:gd name="T4" fmla="*/ 0 w 2159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9" h="21600" fill="none" extrusionOk="0">
                        <a:moveTo>
                          <a:pt x="0" y="-1"/>
                        </a:moveTo>
                        <a:cubicBezTo>
                          <a:pt x="11903" y="-1"/>
                          <a:pt x="21564" y="9631"/>
                          <a:pt x="21599" y="21534"/>
                        </a:cubicBezTo>
                      </a:path>
                      <a:path w="21599" h="21600" stroke="0" extrusionOk="0">
                        <a:moveTo>
                          <a:pt x="0" y="-1"/>
                        </a:moveTo>
                        <a:cubicBezTo>
                          <a:pt x="11903" y="-1"/>
                          <a:pt x="21564" y="9631"/>
                          <a:pt x="21599" y="21534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8091" name="Arc 59"/>
                  <p:cNvSpPr>
                    <a:spLocks/>
                  </p:cNvSpPr>
                  <p:nvPr/>
                </p:nvSpPr>
                <p:spPr bwMode="auto">
                  <a:xfrm>
                    <a:off x="4986" y="1924"/>
                    <a:ext cx="171" cy="328"/>
                  </a:xfrm>
                  <a:custGeom>
                    <a:avLst/>
                    <a:gdLst>
                      <a:gd name="G0" fmla="+- 21599 0 0"/>
                      <a:gd name="G1" fmla="+- 21599 0 0"/>
                      <a:gd name="G2" fmla="+- 21600 0 0"/>
                      <a:gd name="T0" fmla="*/ 0 w 21599"/>
                      <a:gd name="T1" fmla="*/ 21534 h 21599"/>
                      <a:gd name="T2" fmla="*/ 21474 w 21599"/>
                      <a:gd name="T3" fmla="*/ 0 h 21599"/>
                      <a:gd name="T4" fmla="*/ 21599 w 21599"/>
                      <a:gd name="T5" fmla="*/ 21599 h 215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99" h="21599" fill="none" extrusionOk="0">
                        <a:moveTo>
                          <a:pt x="-1" y="21533"/>
                        </a:moveTo>
                        <a:cubicBezTo>
                          <a:pt x="34" y="9678"/>
                          <a:pt x="9618" y="67"/>
                          <a:pt x="21473" y="-1"/>
                        </a:cubicBezTo>
                      </a:path>
                      <a:path w="21599" h="21599" stroke="0" extrusionOk="0">
                        <a:moveTo>
                          <a:pt x="-1" y="21533"/>
                        </a:moveTo>
                        <a:cubicBezTo>
                          <a:pt x="34" y="9678"/>
                          <a:pt x="9618" y="67"/>
                          <a:pt x="21473" y="-1"/>
                        </a:cubicBezTo>
                        <a:lnTo>
                          <a:pt x="21599" y="21599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8092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4955" y="2277"/>
                    <a:ext cx="62" cy="54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8093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4918" y="2188"/>
                    <a:ext cx="144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8094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4873" y="2122"/>
                    <a:ext cx="23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8095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4855" y="2067"/>
                    <a:ext cx="288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8096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4832" y="2020"/>
                    <a:ext cx="326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68097" name="Rectangle 65"/>
                <p:cNvSpPr>
                  <a:spLocks noChangeArrowheads="1"/>
                </p:cNvSpPr>
                <p:nvPr/>
              </p:nvSpPr>
              <p:spPr bwMode="auto">
                <a:xfrm>
                  <a:off x="2681" y="1096"/>
                  <a:ext cx="725" cy="4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DFCA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1"/>
                      </a:solidFill>
                    </a:rPr>
                    <a:t>Isolated</a:t>
                  </a:r>
                </a:p>
                <a:p>
                  <a:r>
                    <a:rPr lang="en-US" sz="1400" dirty="0">
                      <a:solidFill>
                        <a:schemeClr val="tx1"/>
                      </a:solidFill>
                    </a:rPr>
                    <a:t>Atom</a:t>
                  </a:r>
                </a:p>
              </p:txBody>
            </p:sp>
          </p:grpSp>
          <p:sp>
            <p:nvSpPr>
              <p:cNvPr id="1068098" name="Line 66"/>
              <p:cNvSpPr>
                <a:spLocks noChangeShapeType="1"/>
              </p:cNvSpPr>
              <p:nvPr/>
            </p:nvSpPr>
            <p:spPr bwMode="auto">
              <a:xfrm rot="-10800000">
                <a:off x="3443" y="1232"/>
                <a:ext cx="699" cy="0"/>
              </a:xfrm>
              <a:prstGeom prst="line">
                <a:avLst/>
              </a:prstGeom>
              <a:noFill/>
              <a:ln w="76200" cmpd="tri">
                <a:solidFill>
                  <a:srgbClr val="CECECE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" name="Group 67"/>
            <p:cNvGrpSpPr>
              <a:grpSpLocks/>
            </p:cNvGrpSpPr>
            <p:nvPr/>
          </p:nvGrpSpPr>
          <p:grpSpPr bwMode="auto">
            <a:xfrm>
              <a:off x="523875" y="2419351"/>
              <a:ext cx="5076825" cy="1663701"/>
              <a:chOff x="330" y="1524"/>
              <a:chExt cx="3198" cy="1048"/>
            </a:xfrm>
          </p:grpSpPr>
          <p:grpSp>
            <p:nvGrpSpPr>
              <p:cNvPr id="20" name="Group 68"/>
              <p:cNvGrpSpPr>
                <a:grpSpLocks/>
              </p:cNvGrpSpPr>
              <p:nvPr/>
            </p:nvGrpSpPr>
            <p:grpSpPr bwMode="auto">
              <a:xfrm>
                <a:off x="330" y="1892"/>
                <a:ext cx="3198" cy="680"/>
                <a:chOff x="330" y="1892"/>
                <a:chExt cx="3198" cy="680"/>
              </a:xfrm>
            </p:grpSpPr>
            <p:sp>
              <p:nvSpPr>
                <p:cNvPr id="1068101" name="Rectangle 69"/>
                <p:cNvSpPr>
                  <a:spLocks noChangeArrowheads="1"/>
                </p:cNvSpPr>
                <p:nvPr/>
              </p:nvSpPr>
              <p:spPr bwMode="auto">
                <a:xfrm>
                  <a:off x="330" y="1892"/>
                  <a:ext cx="3110" cy="629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rgbClr val="CECECE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1" name="Group 70"/>
                <p:cNvGrpSpPr>
                  <a:grpSpLocks/>
                </p:cNvGrpSpPr>
                <p:nvPr/>
              </p:nvGrpSpPr>
              <p:grpSpPr bwMode="auto">
                <a:xfrm>
                  <a:off x="357" y="1913"/>
                  <a:ext cx="3171" cy="659"/>
                  <a:chOff x="357" y="1913"/>
                  <a:chExt cx="3171" cy="659"/>
                </a:xfrm>
              </p:grpSpPr>
              <p:grpSp>
                <p:nvGrpSpPr>
                  <p:cNvPr id="22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2171" y="1989"/>
                    <a:ext cx="344" cy="408"/>
                    <a:chOff x="4814" y="1923"/>
                    <a:chExt cx="344" cy="408"/>
                  </a:xfrm>
                </p:grpSpPr>
                <p:sp>
                  <p:nvSpPr>
                    <p:cNvPr id="1068104" name="Arc 72"/>
                    <p:cNvSpPr>
                      <a:spLocks/>
                    </p:cNvSpPr>
                    <p:nvPr/>
                  </p:nvSpPr>
                  <p:spPr bwMode="auto">
                    <a:xfrm>
                      <a:off x="4814" y="1923"/>
                      <a:ext cx="171" cy="329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599"/>
                        <a:gd name="T1" fmla="*/ 0 h 21600"/>
                        <a:gd name="T2" fmla="*/ 21599 w 21599"/>
                        <a:gd name="T3" fmla="*/ 21535 h 21600"/>
                        <a:gd name="T4" fmla="*/ 0 w 2159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599" h="21600" fill="none" extrusionOk="0">
                          <a:moveTo>
                            <a:pt x="0" y="-1"/>
                          </a:moveTo>
                          <a:cubicBezTo>
                            <a:pt x="11903" y="-1"/>
                            <a:pt x="21564" y="9631"/>
                            <a:pt x="21599" y="21534"/>
                          </a:cubicBezTo>
                        </a:path>
                        <a:path w="21599" h="21600" stroke="0" extrusionOk="0">
                          <a:moveTo>
                            <a:pt x="0" y="-1"/>
                          </a:moveTo>
                          <a:cubicBezTo>
                            <a:pt x="11903" y="-1"/>
                            <a:pt x="21564" y="9631"/>
                            <a:pt x="21599" y="21534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05" name="Arc 73"/>
                    <p:cNvSpPr>
                      <a:spLocks/>
                    </p:cNvSpPr>
                    <p:nvPr/>
                  </p:nvSpPr>
                  <p:spPr bwMode="auto">
                    <a:xfrm>
                      <a:off x="4986" y="1924"/>
                      <a:ext cx="171" cy="328"/>
                    </a:xfrm>
                    <a:custGeom>
                      <a:avLst/>
                      <a:gdLst>
                        <a:gd name="G0" fmla="+- 21599 0 0"/>
                        <a:gd name="G1" fmla="+- 21599 0 0"/>
                        <a:gd name="G2" fmla="+- 21600 0 0"/>
                        <a:gd name="T0" fmla="*/ 0 w 21599"/>
                        <a:gd name="T1" fmla="*/ 21534 h 21599"/>
                        <a:gd name="T2" fmla="*/ 21474 w 21599"/>
                        <a:gd name="T3" fmla="*/ 0 h 21599"/>
                        <a:gd name="T4" fmla="*/ 21599 w 21599"/>
                        <a:gd name="T5" fmla="*/ 21599 h 215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599" h="21599" fill="none" extrusionOk="0">
                          <a:moveTo>
                            <a:pt x="-1" y="21533"/>
                          </a:moveTo>
                          <a:cubicBezTo>
                            <a:pt x="34" y="9678"/>
                            <a:pt x="9618" y="67"/>
                            <a:pt x="21473" y="-1"/>
                          </a:cubicBezTo>
                        </a:path>
                        <a:path w="21599" h="21599" stroke="0" extrusionOk="0">
                          <a:moveTo>
                            <a:pt x="-1" y="21533"/>
                          </a:moveTo>
                          <a:cubicBezTo>
                            <a:pt x="34" y="9678"/>
                            <a:pt x="9618" y="67"/>
                            <a:pt x="21473" y="-1"/>
                          </a:cubicBezTo>
                          <a:lnTo>
                            <a:pt x="21599" y="21599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06" name="Oval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55" y="2277"/>
                      <a:ext cx="62" cy="54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07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18" y="2188"/>
                      <a:ext cx="144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08" name="Line 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3" y="2122"/>
                      <a:ext cx="23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09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5" y="2067"/>
                      <a:ext cx="288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10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32" y="2020"/>
                      <a:ext cx="326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3" name="Group 79"/>
                  <p:cNvGrpSpPr>
                    <a:grpSpLocks/>
                  </p:cNvGrpSpPr>
                  <p:nvPr/>
                </p:nvGrpSpPr>
                <p:grpSpPr bwMode="auto">
                  <a:xfrm>
                    <a:off x="1258" y="1989"/>
                    <a:ext cx="344" cy="408"/>
                    <a:chOff x="4814" y="1923"/>
                    <a:chExt cx="344" cy="408"/>
                  </a:xfrm>
                </p:grpSpPr>
                <p:sp>
                  <p:nvSpPr>
                    <p:cNvPr id="1068112" name="Arc 80"/>
                    <p:cNvSpPr>
                      <a:spLocks/>
                    </p:cNvSpPr>
                    <p:nvPr/>
                  </p:nvSpPr>
                  <p:spPr bwMode="auto">
                    <a:xfrm>
                      <a:off x="4814" y="1923"/>
                      <a:ext cx="171" cy="329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599"/>
                        <a:gd name="T1" fmla="*/ 0 h 21600"/>
                        <a:gd name="T2" fmla="*/ 21599 w 21599"/>
                        <a:gd name="T3" fmla="*/ 21535 h 21600"/>
                        <a:gd name="T4" fmla="*/ 0 w 2159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599" h="21600" fill="none" extrusionOk="0">
                          <a:moveTo>
                            <a:pt x="0" y="-1"/>
                          </a:moveTo>
                          <a:cubicBezTo>
                            <a:pt x="11903" y="-1"/>
                            <a:pt x="21564" y="9631"/>
                            <a:pt x="21599" y="21534"/>
                          </a:cubicBezTo>
                        </a:path>
                        <a:path w="21599" h="21600" stroke="0" extrusionOk="0">
                          <a:moveTo>
                            <a:pt x="0" y="-1"/>
                          </a:moveTo>
                          <a:cubicBezTo>
                            <a:pt x="11903" y="-1"/>
                            <a:pt x="21564" y="9631"/>
                            <a:pt x="21599" y="21534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13" name="Arc 81"/>
                    <p:cNvSpPr>
                      <a:spLocks/>
                    </p:cNvSpPr>
                    <p:nvPr/>
                  </p:nvSpPr>
                  <p:spPr bwMode="auto">
                    <a:xfrm>
                      <a:off x="4986" y="1924"/>
                      <a:ext cx="171" cy="328"/>
                    </a:xfrm>
                    <a:custGeom>
                      <a:avLst/>
                      <a:gdLst>
                        <a:gd name="G0" fmla="+- 21599 0 0"/>
                        <a:gd name="G1" fmla="+- 21599 0 0"/>
                        <a:gd name="G2" fmla="+- 21600 0 0"/>
                        <a:gd name="T0" fmla="*/ 0 w 21599"/>
                        <a:gd name="T1" fmla="*/ 21534 h 21599"/>
                        <a:gd name="T2" fmla="*/ 21474 w 21599"/>
                        <a:gd name="T3" fmla="*/ 0 h 21599"/>
                        <a:gd name="T4" fmla="*/ 21599 w 21599"/>
                        <a:gd name="T5" fmla="*/ 21599 h 215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599" h="21599" fill="none" extrusionOk="0">
                          <a:moveTo>
                            <a:pt x="-1" y="21533"/>
                          </a:moveTo>
                          <a:cubicBezTo>
                            <a:pt x="34" y="9678"/>
                            <a:pt x="9618" y="67"/>
                            <a:pt x="21473" y="-1"/>
                          </a:cubicBezTo>
                        </a:path>
                        <a:path w="21599" h="21599" stroke="0" extrusionOk="0">
                          <a:moveTo>
                            <a:pt x="-1" y="21533"/>
                          </a:moveTo>
                          <a:cubicBezTo>
                            <a:pt x="34" y="9678"/>
                            <a:pt x="9618" y="67"/>
                            <a:pt x="21473" y="-1"/>
                          </a:cubicBezTo>
                          <a:lnTo>
                            <a:pt x="21599" y="21599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14" name="Oval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55" y="2277"/>
                      <a:ext cx="62" cy="54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15" name="Line 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18" y="2188"/>
                      <a:ext cx="144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16" name="Line 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3" y="2122"/>
                      <a:ext cx="23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17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5" y="2067"/>
                      <a:ext cx="288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18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32" y="2020"/>
                      <a:ext cx="326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" name="Group 87"/>
                  <p:cNvGrpSpPr>
                    <a:grpSpLocks/>
                  </p:cNvGrpSpPr>
                  <p:nvPr/>
                </p:nvGrpSpPr>
                <p:grpSpPr bwMode="auto">
                  <a:xfrm>
                    <a:off x="357" y="1989"/>
                    <a:ext cx="344" cy="408"/>
                    <a:chOff x="4814" y="1923"/>
                    <a:chExt cx="344" cy="408"/>
                  </a:xfrm>
                </p:grpSpPr>
                <p:sp>
                  <p:nvSpPr>
                    <p:cNvPr id="1068120" name="Arc 88"/>
                    <p:cNvSpPr>
                      <a:spLocks/>
                    </p:cNvSpPr>
                    <p:nvPr/>
                  </p:nvSpPr>
                  <p:spPr bwMode="auto">
                    <a:xfrm>
                      <a:off x="4814" y="1923"/>
                      <a:ext cx="171" cy="329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599"/>
                        <a:gd name="T1" fmla="*/ 0 h 21600"/>
                        <a:gd name="T2" fmla="*/ 21599 w 21599"/>
                        <a:gd name="T3" fmla="*/ 21535 h 21600"/>
                        <a:gd name="T4" fmla="*/ 0 w 2159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599" h="21600" fill="none" extrusionOk="0">
                          <a:moveTo>
                            <a:pt x="0" y="-1"/>
                          </a:moveTo>
                          <a:cubicBezTo>
                            <a:pt x="11903" y="-1"/>
                            <a:pt x="21564" y="9631"/>
                            <a:pt x="21599" y="21534"/>
                          </a:cubicBezTo>
                        </a:path>
                        <a:path w="21599" h="21600" stroke="0" extrusionOk="0">
                          <a:moveTo>
                            <a:pt x="0" y="-1"/>
                          </a:moveTo>
                          <a:cubicBezTo>
                            <a:pt x="11903" y="-1"/>
                            <a:pt x="21564" y="9631"/>
                            <a:pt x="21599" y="21534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21" name="Arc 89"/>
                    <p:cNvSpPr>
                      <a:spLocks/>
                    </p:cNvSpPr>
                    <p:nvPr/>
                  </p:nvSpPr>
                  <p:spPr bwMode="auto">
                    <a:xfrm>
                      <a:off x="4986" y="1924"/>
                      <a:ext cx="171" cy="328"/>
                    </a:xfrm>
                    <a:custGeom>
                      <a:avLst/>
                      <a:gdLst>
                        <a:gd name="G0" fmla="+- 21599 0 0"/>
                        <a:gd name="G1" fmla="+- 21599 0 0"/>
                        <a:gd name="G2" fmla="+- 21600 0 0"/>
                        <a:gd name="T0" fmla="*/ 0 w 21599"/>
                        <a:gd name="T1" fmla="*/ 21534 h 21599"/>
                        <a:gd name="T2" fmla="*/ 21474 w 21599"/>
                        <a:gd name="T3" fmla="*/ 0 h 21599"/>
                        <a:gd name="T4" fmla="*/ 21599 w 21599"/>
                        <a:gd name="T5" fmla="*/ 21599 h 215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599" h="21599" fill="none" extrusionOk="0">
                          <a:moveTo>
                            <a:pt x="-1" y="21533"/>
                          </a:moveTo>
                          <a:cubicBezTo>
                            <a:pt x="34" y="9678"/>
                            <a:pt x="9618" y="67"/>
                            <a:pt x="21473" y="-1"/>
                          </a:cubicBezTo>
                        </a:path>
                        <a:path w="21599" h="21599" stroke="0" extrusionOk="0">
                          <a:moveTo>
                            <a:pt x="-1" y="21533"/>
                          </a:moveTo>
                          <a:cubicBezTo>
                            <a:pt x="34" y="9678"/>
                            <a:pt x="9618" y="67"/>
                            <a:pt x="21473" y="-1"/>
                          </a:cubicBezTo>
                          <a:lnTo>
                            <a:pt x="21599" y="21599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22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55" y="2277"/>
                      <a:ext cx="62" cy="54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23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18" y="2188"/>
                      <a:ext cx="144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24" name="Line 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3" y="2122"/>
                      <a:ext cx="23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25" name="Line 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5" y="2067"/>
                      <a:ext cx="288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8126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32" y="2020"/>
                      <a:ext cx="326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68127" name="Line 9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644" y="2397"/>
                    <a:ext cx="55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CECECE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68128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695" y="2404"/>
                    <a:ext cx="55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CECECE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6812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2625" y="1913"/>
                    <a:ext cx="903" cy="65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DFCA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tx1"/>
                        </a:solidFill>
                      </a:rPr>
                      <a:t>Multiple</a:t>
                    </a:r>
                  </a:p>
                  <a:p>
                    <a:r>
                      <a:rPr lang="en-US" sz="1400" dirty="0">
                        <a:solidFill>
                          <a:schemeClr val="tx1"/>
                        </a:solidFill>
                      </a:rPr>
                      <a:t>Separated</a:t>
                    </a:r>
                  </a:p>
                  <a:p>
                    <a:r>
                      <a:rPr lang="en-US" sz="1400" dirty="0">
                        <a:solidFill>
                          <a:schemeClr val="tx1"/>
                        </a:solidFill>
                      </a:rPr>
                      <a:t>Atoms</a:t>
                    </a:r>
                  </a:p>
                </p:txBody>
              </p:sp>
            </p:grpSp>
          </p:grpSp>
          <p:sp>
            <p:nvSpPr>
              <p:cNvPr id="1068130" name="Line 98"/>
              <p:cNvSpPr>
                <a:spLocks noChangeShapeType="1"/>
              </p:cNvSpPr>
              <p:nvPr/>
            </p:nvSpPr>
            <p:spPr bwMode="auto">
              <a:xfrm rot="5400000">
                <a:off x="2786" y="1721"/>
                <a:ext cx="394" cy="0"/>
              </a:xfrm>
              <a:prstGeom prst="line">
                <a:avLst/>
              </a:prstGeom>
              <a:noFill/>
              <a:ln w="76200" cmpd="tri">
                <a:solidFill>
                  <a:srgbClr val="CECECE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76200"/>
            <a:ext cx="7239000" cy="609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change in the view of the world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6019800" y="838200"/>
            <a:ext cx="2971800" cy="2895600"/>
            <a:chOff x="6019800" y="838200"/>
            <a:chExt cx="2971800" cy="2895600"/>
          </a:xfrm>
        </p:grpSpPr>
        <p:sp>
          <p:nvSpPr>
            <p:cNvPr id="109" name="Rectangle 108"/>
            <p:cNvSpPr/>
            <p:nvPr/>
          </p:nvSpPr>
          <p:spPr>
            <a:xfrm>
              <a:off x="6019800" y="838200"/>
              <a:ext cx="2971800" cy="2895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114633" y="838200"/>
              <a:ext cx="2800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century point of view:</a:t>
              </a:r>
              <a:endParaRPr lang="en-US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477000" y="1905000"/>
              <a:ext cx="2364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Fundamental physics</a:t>
              </a:r>
              <a:endParaRPr lang="en-US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477000" y="3276600"/>
              <a:ext cx="2159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Device engineering</a:t>
              </a:r>
              <a:endParaRPr lang="en-US" dirty="0"/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762000" y="4876800"/>
            <a:ext cx="6494085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Today:</a:t>
            </a:r>
          </a:p>
          <a:p>
            <a:r>
              <a:rPr lang="en-US" dirty="0" smtClean="0"/>
              <a:t>Devices enter the realm of countable atoms</a:t>
            </a:r>
          </a:p>
          <a:p>
            <a:r>
              <a:rPr lang="en-US" dirty="0" smtClean="0"/>
              <a:t>Distinction of individual bands (e.g. CB, VB) becomes artificial</a:t>
            </a:r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76200" y="1219200"/>
            <a:ext cx="8991600" cy="1905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7628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phonon modes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143000"/>
            <a:ext cx="7848600" cy="4953000"/>
          </a:xfrm>
        </p:spPr>
        <p:txBody>
          <a:bodyPr/>
          <a:lstStyle/>
          <a:p>
            <a:r>
              <a:rPr lang="en-US" dirty="0" smtClean="0"/>
              <a:t>Same physical model as strain relaxation</a:t>
            </a:r>
          </a:p>
          <a:p>
            <a:r>
              <a:rPr lang="en-US" dirty="0" smtClean="0"/>
              <a:t>Hessian of energy functional is reused as dynamical matrix</a:t>
            </a:r>
            <a:endParaRPr lang="en-US" dirty="0"/>
          </a:p>
        </p:txBody>
      </p:sp>
      <p:pic>
        <p:nvPicPr>
          <p:cNvPr id="5" name="Picture 4" descr="GaN_wz.d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209800"/>
            <a:ext cx="5257800" cy="3878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3505200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Bulk phonon dispersion for </a:t>
            </a:r>
            <a:r>
              <a:rPr lang="en-US" dirty="0" err="1" smtClean="0"/>
              <a:t>GaN</a:t>
            </a:r>
            <a:r>
              <a:rPr lang="en-US" dirty="0" smtClean="0"/>
              <a:t> in </a:t>
            </a:r>
            <a:r>
              <a:rPr lang="en-US" dirty="0" err="1" smtClean="0"/>
              <a:t>wurtzite</a:t>
            </a:r>
            <a:r>
              <a:rPr lang="en-US" dirty="0" smtClean="0"/>
              <a:t> phase</a:t>
            </a:r>
          </a:p>
          <a:p>
            <a:endParaRPr lang="en-US" dirty="0" smtClean="0"/>
          </a:p>
          <a:p>
            <a:r>
              <a:rPr lang="en-US" dirty="0" smtClean="0"/>
              <a:t>calculated using Keating VFF model + Coulomb interaction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electronic band structures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04800" y="1143000"/>
            <a:ext cx="8686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Any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nearest-neighbor tight-binding model </a:t>
            </a:r>
            <a:r>
              <a:rPr lang="en-US" sz="2200" kern="0" dirty="0" err="1" smtClean="0">
                <a:ea typeface="ＭＳ Ｐゴシック" charset="-128"/>
                <a:cs typeface="ＭＳ Ｐゴシック" charset="-128"/>
              </a:rPr>
              <a:t>availab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le (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s,p,d,f,g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,…)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Any Nth nearest-neighbor tight-binding model possible </a:t>
            </a:r>
            <a:b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</a:b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(2</a:t>
            </a:r>
            <a:r>
              <a:rPr kumimoji="0" lang="en-US" sz="22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nd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nearest neighbor TB used for metals)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200" kern="0" dirty="0" smtClean="0">
                <a:latin typeface="+mn-lt"/>
                <a:ea typeface="ＭＳ Ｐゴシック" charset="-128"/>
                <a:cs typeface="ＭＳ Ｐゴシック" charset="-128"/>
              </a:rPr>
              <a:t>Many </a:t>
            </a:r>
            <a:r>
              <a:rPr lang="en-US" sz="2200" kern="0" dirty="0" err="1" smtClean="0">
                <a:latin typeface="+mn-lt"/>
                <a:ea typeface="ＭＳ Ｐゴシック" charset="-128"/>
                <a:cs typeface="ＭＳ Ｐゴシック" charset="-128"/>
              </a:rPr>
              <a:t>parametersets</a:t>
            </a:r>
            <a:r>
              <a:rPr lang="en-US" sz="2200" kern="0" dirty="0" smtClean="0">
                <a:latin typeface="+mn-lt"/>
                <a:ea typeface="ＭＳ Ｐゴシック" charset="-128"/>
                <a:cs typeface="ＭＳ Ｐゴシック" charset="-128"/>
              </a:rPr>
              <a:t> included in the database</a:t>
            </a:r>
            <a:endParaRPr kumimoji="0" lang="en-US" sz="22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48948" y="2743200"/>
            <a:ext cx="803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</a:t>
            </a:r>
            <a:r>
              <a:rPr lang="en-US" baseline="-25000" dirty="0" smtClean="0"/>
              <a:t>2</a:t>
            </a:r>
            <a:r>
              <a:rPr lang="en-US" dirty="0" smtClean="0"/>
              <a:t>Te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4786907" y="4897211"/>
            <a:ext cx="245745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5041646" y="4897211"/>
            <a:ext cx="245745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5745923" y="4897211"/>
            <a:ext cx="245745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6450200" y="4897211"/>
            <a:ext cx="245745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61508" y="3352800"/>
            <a:ext cx="261261" cy="259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893161" y="3352800"/>
            <a:ext cx="242348" cy="259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ym typeface="Symbol"/>
              </a:rPr>
              <a:t>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135509" y="3352800"/>
            <a:ext cx="243608" cy="259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854772" y="3352800"/>
            <a:ext cx="243608" cy="259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7574035" y="3352800"/>
            <a:ext cx="242348" cy="259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ym typeface="Symbol"/>
              </a:rPr>
              <a:t>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8293297" y="3352800"/>
            <a:ext cx="234783" cy="259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</a:t>
            </a:r>
            <a:endParaRPr lang="en-US" sz="1600" dirty="0"/>
          </a:p>
        </p:txBody>
      </p:sp>
      <p:pic>
        <p:nvPicPr>
          <p:cNvPr id="21" name="Picture 20" descr="GaAs_sp3d5sstar_SO_Klim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819400"/>
            <a:ext cx="3733800" cy="3733800"/>
          </a:xfrm>
          <a:prstGeom prst="rect">
            <a:avLst/>
          </a:prstGeom>
        </p:spPr>
      </p:pic>
      <p:pic>
        <p:nvPicPr>
          <p:cNvPr id="22" name="Picture 21" descr="Bi2Te3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048000"/>
            <a:ext cx="3801600" cy="31490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4800" y="3733800"/>
            <a:ext cx="81534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Tutorial </a:t>
            </a:r>
            <a:r>
              <a:rPr lang="en-US" dirty="0" smtClean="0"/>
              <a:t>4 </a:t>
            </a:r>
            <a:r>
              <a:rPr lang="en-US" dirty="0" smtClean="0"/>
              <a:t>– NEMO5 and </a:t>
            </a:r>
            <a:r>
              <a:rPr lang="en-US" dirty="0" err="1" smtClean="0"/>
              <a:t>Schroedinger</a:t>
            </a:r>
            <a:r>
              <a:rPr lang="en-US" dirty="0" smtClean="0"/>
              <a:t> solver</a:t>
            </a:r>
          </a:p>
          <a:p>
            <a:r>
              <a:rPr lang="en-US" dirty="0" smtClean="0"/>
              <a:t>Learn how to use NEMO5 to calculation </a:t>
            </a:r>
            <a:r>
              <a:rPr lang="en-US" dirty="0" err="1" smtClean="0"/>
              <a:t>eigenstates</a:t>
            </a:r>
            <a:r>
              <a:rPr lang="en-US" dirty="0" smtClean="0"/>
              <a:t> and </a:t>
            </a:r>
            <a:r>
              <a:rPr lang="en-US" dirty="0" err="1" smtClean="0"/>
              <a:t>bandstructures</a:t>
            </a:r>
            <a:r>
              <a:rPr lang="en-US" dirty="0" smtClean="0"/>
              <a:t> in Silicon, </a:t>
            </a:r>
            <a:r>
              <a:rPr lang="en-US" dirty="0" err="1" smtClean="0"/>
              <a:t>Graphene</a:t>
            </a:r>
            <a:r>
              <a:rPr lang="en-US" dirty="0" smtClean="0"/>
              <a:t>, Metals and topological insulators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</a:t>
            </a:r>
            <a:r>
              <a:rPr lang="en-US" dirty="0" err="1" smtClean="0">
                <a:solidFill>
                  <a:schemeClr val="bg1"/>
                </a:solidFill>
              </a:rPr>
              <a:t>heterostructure</a:t>
            </a:r>
            <a:r>
              <a:rPr lang="en-US" dirty="0" smtClean="0">
                <a:solidFill>
                  <a:schemeClr val="bg1"/>
                </a:solidFill>
              </a:rPr>
              <a:t> band structures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401" y="1626275"/>
            <a:ext cx="464819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Dangling bonds result in surface states </a:t>
            </a:r>
          </a:p>
          <a:p>
            <a:r>
              <a:rPr lang="en-US" dirty="0" smtClean="0"/>
              <a:t>Without further treatment:</a:t>
            </a:r>
          </a:p>
          <a:p>
            <a:r>
              <a:rPr lang="en-US" dirty="0" smtClean="0"/>
              <a:t>Surface states lie within interesting energy intervals (such as band gap)</a:t>
            </a:r>
          </a:p>
        </p:txBody>
      </p:sp>
      <p:grpSp>
        <p:nvGrpSpPr>
          <p:cNvPr id="3" name="Group 20"/>
          <p:cNvGrpSpPr/>
          <p:nvPr/>
        </p:nvGrpSpPr>
        <p:grpSpPr>
          <a:xfrm>
            <a:off x="76200" y="1219200"/>
            <a:ext cx="5100499" cy="3657601"/>
            <a:chOff x="-2894" y="1218391"/>
            <a:chExt cx="5197323" cy="3731083"/>
          </a:xfrm>
        </p:grpSpPr>
        <p:sp>
          <p:nvSpPr>
            <p:cNvPr id="8" name="TextBox 7"/>
            <p:cNvSpPr txBox="1"/>
            <p:nvPr/>
          </p:nvSpPr>
          <p:spPr>
            <a:xfrm>
              <a:off x="-2894" y="1218391"/>
              <a:ext cx="5197323" cy="3767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In-plane [111] </a:t>
              </a:r>
              <a:r>
                <a:rPr lang="en-US" dirty="0" err="1" smtClean="0"/>
                <a:t>GaAs</a:t>
              </a:r>
              <a:r>
                <a:rPr lang="en-US" dirty="0" smtClean="0"/>
                <a:t> quantum well </a:t>
              </a:r>
              <a:r>
                <a:rPr lang="en-US" dirty="0" err="1" smtClean="0"/>
                <a:t>bandstructure</a:t>
              </a:r>
              <a:endParaRPr lang="en-US" dirty="0" smtClean="0"/>
            </a:p>
          </p:txBody>
        </p:sp>
        <p:pic>
          <p:nvPicPr>
            <p:cNvPr id="14" name="Picture 13" descr="dispersion_noH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1600200"/>
              <a:ext cx="4089899" cy="334927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60898" y="2667000"/>
              <a:ext cx="3581396" cy="381000"/>
            </a:xfrm>
            <a:prstGeom prst="rect">
              <a:avLst/>
            </a:prstGeom>
            <a:solidFill>
              <a:schemeClr val="accent1">
                <a:alpha val="34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Bulk band gap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14"/>
          <p:cNvGrpSpPr/>
          <p:nvPr/>
        </p:nvGrpSpPr>
        <p:grpSpPr>
          <a:xfrm>
            <a:off x="428625" y="2657475"/>
            <a:ext cx="8210823" cy="4352925"/>
            <a:chOff x="428625" y="2657475"/>
            <a:chExt cx="8210823" cy="4352925"/>
          </a:xfrm>
        </p:grpSpPr>
        <p:pic>
          <p:nvPicPr>
            <p:cNvPr id="20" name="Picture 19" descr="surface_state_qwel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625" y="4943475"/>
              <a:ext cx="8210823" cy="1524000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grpSp>
          <p:nvGrpSpPr>
            <p:cNvPr id="6" name="Group 24"/>
            <p:cNvGrpSpPr/>
            <p:nvPr/>
          </p:nvGrpSpPr>
          <p:grpSpPr>
            <a:xfrm>
              <a:off x="457200" y="2657475"/>
              <a:ext cx="419100" cy="4352925"/>
              <a:chOff x="457200" y="2657475"/>
              <a:chExt cx="419100" cy="4352925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647700" y="2657475"/>
                <a:ext cx="228600" cy="22860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/>
              <p:nvPr/>
            </p:nvSpPr>
            <p:spPr>
              <a:xfrm flipH="1">
                <a:off x="457200" y="2819400"/>
                <a:ext cx="381000" cy="4191000"/>
              </a:xfrm>
              <a:prstGeom prst="arc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1676400" y="4953000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|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</a:t>
            </a:r>
            <a:r>
              <a:rPr lang="en-US" dirty="0" smtClean="0">
                <a:solidFill>
                  <a:schemeClr val="bg1"/>
                </a:solidFill>
              </a:rPr>
              <a:t>|</a:t>
            </a:r>
            <a:r>
              <a:rPr lang="en-US" baseline="30000" dirty="0" smtClean="0">
                <a:solidFill>
                  <a:schemeClr val="bg1"/>
                </a:solidFill>
              </a:rPr>
              <a:t>2  </a:t>
            </a:r>
            <a:r>
              <a:rPr lang="en-US" dirty="0" smtClean="0">
                <a:solidFill>
                  <a:schemeClr val="bg1"/>
                </a:solidFill>
              </a:rPr>
              <a:t>Surface state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43400" y="3200400"/>
            <a:ext cx="46482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In reality:</a:t>
            </a:r>
          </a:p>
          <a:p>
            <a:r>
              <a:rPr lang="en-US" dirty="0" smtClean="0"/>
              <a:t>Surface </a:t>
            </a:r>
            <a:r>
              <a:rPr lang="en-US" dirty="0" err="1" smtClean="0"/>
              <a:t>passivation</a:t>
            </a:r>
            <a:r>
              <a:rPr lang="en-US" dirty="0" smtClean="0"/>
              <a:t> or surface reconstruction shifts surface states out of relevant energy range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</a:t>
            </a:r>
            <a:r>
              <a:rPr lang="en-US" dirty="0" err="1" smtClean="0">
                <a:solidFill>
                  <a:schemeClr val="bg1"/>
                </a:solidFill>
              </a:rPr>
              <a:t>Passivation</a:t>
            </a:r>
            <a:r>
              <a:rPr lang="en-US" dirty="0" smtClean="0">
                <a:solidFill>
                  <a:schemeClr val="bg1"/>
                </a:solidFill>
              </a:rPr>
              <a:t> of surfaces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066800"/>
            <a:ext cx="86868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During device construction:</a:t>
            </a:r>
          </a:p>
          <a:p>
            <a:r>
              <a:rPr lang="en-US" dirty="0" smtClean="0"/>
              <a:t>Hydrogen atoms are added half way to the next (missing) semiconductor atom</a:t>
            </a:r>
          </a:p>
          <a:p>
            <a:r>
              <a:rPr lang="en-US" dirty="0" smtClean="0"/>
              <a:t>Only bonding direction is relevant for the </a:t>
            </a:r>
            <a:r>
              <a:rPr lang="en-US" dirty="0" err="1" smtClean="0"/>
              <a:t>passivation</a:t>
            </a:r>
            <a:r>
              <a:rPr lang="en-US" dirty="0" smtClean="0"/>
              <a:t> model</a:t>
            </a:r>
          </a:p>
        </p:txBody>
      </p:sp>
      <p:grpSp>
        <p:nvGrpSpPr>
          <p:cNvPr id="3" name="Group 16"/>
          <p:cNvGrpSpPr/>
          <p:nvPr/>
        </p:nvGrpSpPr>
        <p:grpSpPr>
          <a:xfrm>
            <a:off x="304800" y="2161640"/>
            <a:ext cx="5572125" cy="3705760"/>
            <a:chOff x="1600200" y="2514600"/>
            <a:chExt cx="5572125" cy="3705760"/>
          </a:xfrm>
        </p:grpSpPr>
        <p:pic>
          <p:nvPicPr>
            <p:cNvPr id="24166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00200" y="2514600"/>
              <a:ext cx="5572125" cy="3705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2895600" y="3745468"/>
              <a:ext cx="31290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L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52333" y="4431268"/>
              <a:ext cx="50526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L/2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971800" y="4648200"/>
              <a:ext cx="838200" cy="228600"/>
            </a:xfrm>
            <a:prstGeom prst="line">
              <a:avLst/>
            </a:prstGeom>
            <a:ln w="53975">
              <a:solidFill>
                <a:srgbClr val="C00000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362200" y="3886200"/>
              <a:ext cx="1371600" cy="381000"/>
            </a:xfrm>
            <a:prstGeom prst="line">
              <a:avLst/>
            </a:prstGeom>
            <a:ln w="53975">
              <a:solidFill>
                <a:srgbClr val="C00000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5943600" y="2971800"/>
            <a:ext cx="3200400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General and fast:</a:t>
            </a:r>
          </a:p>
          <a:p>
            <a:pPr marL="230188" indent="-230188">
              <a:buFont typeface="Wingdings" pitchFamily="2" charset="2"/>
              <a:buChar char="Ø"/>
            </a:pPr>
            <a:r>
              <a:rPr lang="en-US" dirty="0" smtClean="0"/>
              <a:t>Allows any kind of surface</a:t>
            </a:r>
          </a:p>
          <a:p>
            <a:pPr marL="230188" indent="-230188">
              <a:buFont typeface="Wingdings" pitchFamily="2" charset="2"/>
              <a:buChar char="Ø"/>
            </a:pPr>
            <a:r>
              <a:rPr lang="en-US" dirty="0" smtClean="0"/>
              <a:t>No transformation required (surface hybridization is given automatically)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</a:t>
            </a:r>
            <a:r>
              <a:rPr lang="en-US" dirty="0" err="1" smtClean="0">
                <a:solidFill>
                  <a:schemeClr val="bg1"/>
                </a:solidFill>
              </a:rPr>
              <a:t>Passivation</a:t>
            </a:r>
            <a:r>
              <a:rPr lang="en-US" dirty="0" smtClean="0">
                <a:solidFill>
                  <a:schemeClr val="bg1"/>
                </a:solidFill>
              </a:rPr>
              <a:t> of general surfaces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90600"/>
            <a:ext cx="4191000" cy="5181600"/>
          </a:xfrm>
        </p:spPr>
        <p:txBody>
          <a:bodyPr/>
          <a:lstStyle/>
          <a:p>
            <a:r>
              <a:rPr lang="en-US" sz="2000" dirty="0" err="1" smtClean="0"/>
              <a:t>GaAs</a:t>
            </a:r>
            <a:r>
              <a:rPr lang="en-US" sz="2000" dirty="0" smtClean="0"/>
              <a:t> [111] quantum well</a:t>
            </a:r>
            <a:endParaRPr lang="en-US" sz="2000" dirty="0"/>
          </a:p>
        </p:txBody>
      </p:sp>
      <p:pic>
        <p:nvPicPr>
          <p:cNvPr id="316418" name="Picture 2" descr="dispersion_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1524000"/>
            <a:ext cx="28269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19" name="Picture 3" descr="qwell_sta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136" y="3962400"/>
            <a:ext cx="3673264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0" name="Picture 4" descr="erster_kuch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2106" y="1600200"/>
            <a:ext cx="306341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4800600" y="990600"/>
            <a:ext cx="4191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GaAs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quantum dot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4648200" y="4876800"/>
            <a:ext cx="4191000" cy="1219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69863" marR="0" lvl="0" indent="-1698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Important: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Surface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passivation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latin typeface="+mn-lt"/>
                <a:cs typeface="ＭＳ Ｐゴシック" charset="-128"/>
              </a:rPr>
              <a:t>NEMO 5 has general </a:t>
            </a:r>
            <a:r>
              <a:rPr lang="en-US" sz="2000" kern="0" dirty="0" err="1" smtClean="0">
                <a:latin typeface="+mn-lt"/>
                <a:cs typeface="ＭＳ Ｐゴシック" charset="-128"/>
              </a:rPr>
              <a:t>passivation</a:t>
            </a:r>
            <a:r>
              <a:rPr lang="en-US" sz="2000" kern="0" dirty="0" smtClean="0">
                <a:latin typeface="+mn-lt"/>
                <a:cs typeface="ＭＳ Ｐゴシック" charset="-128"/>
              </a:rPr>
              <a:t> scheme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733800"/>
            <a:ext cx="558358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Tutorial 4D – </a:t>
            </a:r>
            <a:r>
              <a:rPr lang="en-US" dirty="0" err="1" smtClean="0"/>
              <a:t>Graphene</a:t>
            </a:r>
            <a:r>
              <a:rPr lang="en-US" dirty="0" smtClean="0"/>
              <a:t> in NEMO5</a:t>
            </a:r>
          </a:p>
          <a:p>
            <a:r>
              <a:rPr lang="en-US" dirty="0" smtClean="0"/>
              <a:t>Learn how to correctly set up NEMO5 for </a:t>
            </a:r>
            <a:r>
              <a:rPr lang="en-US" dirty="0" err="1" smtClean="0"/>
              <a:t>passivation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NEMO5: wave functions in quantum dots</a:t>
            </a:r>
            <a:endParaRPr lang="en-US" dirty="0"/>
          </a:p>
        </p:txBody>
      </p:sp>
      <p:pic>
        <p:nvPicPr>
          <p:cNvPr id="3" name="圖片 18" descr="InAs_dot_10nm_dome_struct.png"/>
          <p:cNvPicPr>
            <a:picLocks noChangeAspect="1"/>
          </p:cNvPicPr>
          <p:nvPr/>
        </p:nvPicPr>
        <p:blipFill>
          <a:blip r:embed="rId2" cstate="print"/>
          <a:srcRect r="19871" b="6289"/>
          <a:stretch>
            <a:fillRect/>
          </a:stretch>
        </p:blipFill>
        <p:spPr>
          <a:xfrm>
            <a:off x="4800600" y="1752600"/>
            <a:ext cx="4343400" cy="426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2400" y="1295400"/>
            <a:ext cx="498085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NEMO5: </a:t>
            </a:r>
            <a:r>
              <a:rPr lang="en-US" dirty="0" err="1" smtClean="0"/>
              <a:t>InAs</a:t>
            </a:r>
            <a:r>
              <a:rPr lang="en-US" dirty="0" smtClean="0"/>
              <a:t> quantum dot embedded in </a:t>
            </a:r>
            <a:r>
              <a:rPr lang="en-US" dirty="0" err="1" smtClean="0"/>
              <a:t>GaAs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152400" y="2057400"/>
            <a:ext cx="5687991" cy="3962400"/>
            <a:chOff x="-130190" y="757098"/>
            <a:chExt cx="8763000" cy="6104530"/>
          </a:xfrm>
        </p:grpSpPr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38287" t="29167" r="33602" b="23958"/>
            <a:stretch>
              <a:fillRect/>
            </a:stretch>
          </p:blipFill>
          <p:spPr bwMode="auto">
            <a:xfrm>
              <a:off x="4191000" y="2971800"/>
              <a:ext cx="2133600" cy="200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直線單箭頭接點 4"/>
            <p:cNvCxnSpPr/>
            <p:nvPr/>
          </p:nvCxnSpPr>
          <p:spPr>
            <a:xfrm flipV="1">
              <a:off x="762000" y="1240099"/>
              <a:ext cx="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字方塊 5"/>
            <p:cNvSpPr txBox="1"/>
            <p:nvPr/>
          </p:nvSpPr>
          <p:spPr>
            <a:xfrm>
              <a:off x="104602" y="1621099"/>
              <a:ext cx="1643527" cy="9957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Ground State</a:t>
              </a:r>
              <a:endParaRPr lang="zh-TW" altLang="en-US" dirty="0"/>
            </a:p>
          </p:txBody>
        </p:sp>
        <p:cxnSp>
          <p:nvCxnSpPr>
            <p:cNvPr id="30" name="直線單箭頭接點 6"/>
            <p:cNvCxnSpPr/>
            <p:nvPr/>
          </p:nvCxnSpPr>
          <p:spPr>
            <a:xfrm flipV="1">
              <a:off x="2743201" y="1240099"/>
              <a:ext cx="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字方塊 7"/>
            <p:cNvSpPr txBox="1"/>
            <p:nvPr/>
          </p:nvSpPr>
          <p:spPr>
            <a:xfrm>
              <a:off x="2133598" y="1621099"/>
              <a:ext cx="1529123" cy="14224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1</a:t>
              </a:r>
              <a:r>
                <a:rPr lang="en-US" altLang="zh-TW" baseline="30000" dirty="0" smtClean="0"/>
                <a:t>st</a:t>
              </a:r>
              <a:r>
                <a:rPr lang="en-US" altLang="zh-TW" dirty="0" smtClean="0"/>
                <a:t> Excited State</a:t>
              </a:r>
              <a:endParaRPr lang="zh-TW" altLang="en-US" dirty="0"/>
            </a:p>
          </p:txBody>
        </p:sp>
        <p:cxnSp>
          <p:nvCxnSpPr>
            <p:cNvPr id="32" name="直線單箭頭接點 8"/>
            <p:cNvCxnSpPr/>
            <p:nvPr/>
          </p:nvCxnSpPr>
          <p:spPr>
            <a:xfrm flipV="1">
              <a:off x="4952999" y="1240099"/>
              <a:ext cx="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字方塊 9"/>
            <p:cNvSpPr txBox="1"/>
            <p:nvPr/>
          </p:nvSpPr>
          <p:spPr>
            <a:xfrm>
              <a:off x="4571999" y="1621099"/>
              <a:ext cx="1529123" cy="14224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2</a:t>
              </a:r>
              <a:r>
                <a:rPr lang="en-US" altLang="zh-TW" baseline="30000" dirty="0" smtClean="0"/>
                <a:t>nd</a:t>
              </a:r>
              <a:r>
                <a:rPr lang="en-US" altLang="zh-TW" dirty="0" smtClean="0"/>
                <a:t> Excited State</a:t>
              </a:r>
              <a:endParaRPr lang="zh-TW" altLang="en-US" dirty="0"/>
            </a:p>
          </p:txBody>
        </p:sp>
        <p:cxnSp>
          <p:nvCxnSpPr>
            <p:cNvPr id="34" name="直線單箭頭接點 10"/>
            <p:cNvCxnSpPr/>
            <p:nvPr/>
          </p:nvCxnSpPr>
          <p:spPr>
            <a:xfrm flipV="1">
              <a:off x="7162799" y="1240099"/>
              <a:ext cx="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字方塊 11"/>
            <p:cNvSpPr txBox="1"/>
            <p:nvPr/>
          </p:nvSpPr>
          <p:spPr>
            <a:xfrm>
              <a:off x="6858000" y="1621099"/>
              <a:ext cx="1699026" cy="14224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3</a:t>
              </a:r>
              <a:r>
                <a:rPr lang="en-US" altLang="zh-TW" baseline="30000" dirty="0" smtClean="0"/>
                <a:t>rd</a:t>
              </a:r>
              <a:r>
                <a:rPr lang="en-US" altLang="zh-TW" dirty="0" smtClean="0"/>
                <a:t> Excited State</a:t>
              </a:r>
              <a:endParaRPr lang="zh-TW" altLang="en-US" dirty="0"/>
            </a:p>
          </p:txBody>
        </p:sp>
        <p:sp>
          <p:nvSpPr>
            <p:cNvPr id="36" name="矩形 13"/>
            <p:cNvSpPr/>
            <p:nvPr/>
          </p:nvSpPr>
          <p:spPr>
            <a:xfrm>
              <a:off x="-130190" y="757098"/>
              <a:ext cx="8763000" cy="568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/>
                <a:t>E=1.123eV</a:t>
              </a:r>
              <a:r>
                <a:rPr lang="zh-TW" altLang="en-US" dirty="0" smtClean="0"/>
                <a:t>       </a:t>
              </a:r>
              <a:r>
                <a:rPr lang="en-US" altLang="zh-TW" dirty="0" smtClean="0"/>
                <a:t>1.354eV</a:t>
              </a:r>
              <a:r>
                <a:rPr lang="zh-TW" altLang="en-US" dirty="0" smtClean="0"/>
                <a:t>         </a:t>
              </a:r>
              <a:r>
                <a:rPr lang="en-US" altLang="zh-TW" dirty="0" smtClean="0"/>
                <a:t>1.523eV</a:t>
              </a:r>
              <a:r>
                <a:rPr lang="zh-TW" altLang="en-US" dirty="0" smtClean="0"/>
                <a:t>         </a:t>
              </a:r>
              <a:r>
                <a:rPr lang="en-US" altLang="zh-TW" dirty="0" smtClean="0"/>
                <a:t>1.587eV</a:t>
              </a:r>
              <a:endParaRPr lang="zh-TW" altLang="en-US" dirty="0" smtClean="0"/>
            </a:p>
          </p:txBody>
        </p:sp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38067" t="28125" r="33236" b="23958"/>
            <a:stretch>
              <a:fillRect/>
            </a:stretch>
          </p:blipFill>
          <p:spPr bwMode="auto">
            <a:xfrm>
              <a:off x="0" y="3048000"/>
              <a:ext cx="2057400" cy="1931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37701" t="29167" r="33016" b="22917"/>
            <a:stretch>
              <a:fillRect/>
            </a:stretch>
          </p:blipFill>
          <p:spPr bwMode="auto">
            <a:xfrm>
              <a:off x="1905000" y="3124200"/>
              <a:ext cx="2113722" cy="1944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 l="37116" t="28125" r="33602" b="25000"/>
            <a:stretch>
              <a:fillRect/>
            </a:stretch>
          </p:blipFill>
          <p:spPr bwMode="auto">
            <a:xfrm>
              <a:off x="6400800" y="3124200"/>
              <a:ext cx="1905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l="39459" t="30208" r="34187" b="23958"/>
            <a:stretch>
              <a:fillRect/>
            </a:stretch>
          </p:blipFill>
          <p:spPr bwMode="auto">
            <a:xfrm>
              <a:off x="76199" y="4953000"/>
              <a:ext cx="1833995" cy="179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 l="41215" t="30208" r="34187" b="23958"/>
            <a:stretch>
              <a:fillRect/>
            </a:stretch>
          </p:blipFill>
          <p:spPr bwMode="auto">
            <a:xfrm>
              <a:off x="2199408" y="5029200"/>
              <a:ext cx="1749137" cy="1832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 l="40630" t="30208" r="34187" b="23958"/>
            <a:stretch>
              <a:fillRect/>
            </a:stretch>
          </p:blipFill>
          <p:spPr bwMode="auto">
            <a:xfrm>
              <a:off x="4419599" y="4953000"/>
              <a:ext cx="1861705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 l="39239" t="30208" r="33602" b="25000"/>
            <a:stretch>
              <a:fillRect/>
            </a:stretch>
          </p:blipFill>
          <p:spPr bwMode="auto">
            <a:xfrm>
              <a:off x="6553200" y="4953000"/>
              <a:ext cx="2054521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" name="TextBox 44"/>
          <p:cNvSpPr txBox="1"/>
          <p:nvPr/>
        </p:nvSpPr>
        <p:spPr>
          <a:xfrm>
            <a:off x="1066800" y="4419600"/>
            <a:ext cx="462177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Tutorial 5 Quantum Dots in NEMO5</a:t>
            </a:r>
          </a:p>
          <a:p>
            <a:r>
              <a:rPr lang="en-US" dirty="0" smtClean="0"/>
              <a:t>Learn how to use NEMO5 on quantum dots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ain fix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34" y="1581830"/>
            <a:ext cx="4535122" cy="3870702"/>
          </a:xfrm>
          <a:prstGeom prst="rect">
            <a:avLst/>
          </a:prstGeom>
        </p:spPr>
      </p:pic>
      <p:pic>
        <p:nvPicPr>
          <p:cNvPr id="3" name="Picture 2" descr="strain fi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" y="1585220"/>
            <a:ext cx="4230342" cy="3901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strain corrections to tight-binding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5429071"/>
            <a:ext cx="7605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dirty="0" smtClean="0"/>
              <a:t>External strain definable in input deck (via full epsilon matrix)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 smtClean="0"/>
              <a:t>Strain in TB according to Boykin et al. 2002 implemented and tested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 smtClean="0"/>
              <a:t>Strain in TB according to Boykin et al. 2010 implemented, </a:t>
            </a:r>
            <a:r>
              <a:rPr lang="en-US" smtClean="0"/>
              <a:t>and tested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514600" y="6336268"/>
            <a:ext cx="396775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Exact agreement with published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38400" y="305966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0509" y="336446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26C1A"/>
                </a:solidFill>
              </a:rPr>
              <a:t>HH</a:t>
            </a:r>
            <a:endParaRPr lang="en-US" b="1" dirty="0">
              <a:solidFill>
                <a:srgbClr val="F26C1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0832" y="404084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SOH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19050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CB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00" y="237386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CB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21295" y="369146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HH/LH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94031" y="417406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SOH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1600" y="124991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Biaxial strain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91200" y="130706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Hydrostatic strain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52600" y="175260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k.p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828800" y="2734235"/>
            <a:ext cx="1996059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Colors: tight binding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45305" y="3343835"/>
            <a:ext cx="1996059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Colors: tight binding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69404" y="4516433"/>
            <a:ext cx="201850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Symbols: NEMO5</a:t>
            </a:r>
            <a:endParaRPr lang="en-US" dirty="0"/>
          </a:p>
        </p:txBody>
      </p:sp>
      <p:cxnSp>
        <p:nvCxnSpPr>
          <p:cNvPr id="28" name="Curved Connector 27"/>
          <p:cNvCxnSpPr>
            <a:stCxn id="22" idx="1"/>
          </p:cNvCxnSpPr>
          <p:nvPr/>
        </p:nvCxnSpPr>
        <p:spPr>
          <a:xfrm rot="10800000">
            <a:off x="1344706" y="4440233"/>
            <a:ext cx="724699" cy="26086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942684" y="4126468"/>
            <a:ext cx="190308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Lines: Literature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1"/>
          </p:cNvCxnSpPr>
          <p:nvPr/>
        </p:nvCxnSpPr>
        <p:spPr>
          <a:xfrm flipH="1" flipV="1">
            <a:off x="2590800" y="3962400"/>
            <a:ext cx="351884" cy="348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stCxn id="22" idx="3"/>
          </p:cNvCxnSpPr>
          <p:nvPr/>
        </p:nvCxnSpPr>
        <p:spPr>
          <a:xfrm flipV="1">
            <a:off x="4087905" y="4572000"/>
            <a:ext cx="788895" cy="129099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4" idx="3"/>
          </p:cNvCxnSpPr>
          <p:nvPr/>
        </p:nvCxnSpPr>
        <p:spPr>
          <a:xfrm>
            <a:off x="4845769" y="4311134"/>
            <a:ext cx="259631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9" idx="1"/>
          </p:cNvCxnSpPr>
          <p:nvPr/>
        </p:nvCxnSpPr>
        <p:spPr>
          <a:xfrm flipH="1" flipV="1">
            <a:off x="1371600" y="1905000"/>
            <a:ext cx="381000" cy="32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2000" y="3429000"/>
            <a:ext cx="682334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Tutorial 5C Quantum Dots in NEMO5</a:t>
            </a:r>
          </a:p>
          <a:p>
            <a:r>
              <a:rPr lang="en-US" dirty="0" smtClean="0"/>
              <a:t>Learn how to calculate strain effects on electronic </a:t>
            </a:r>
            <a:r>
              <a:rPr lang="en-US" dirty="0" err="1" smtClean="0"/>
              <a:t>bandstructures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2 different charge models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5401270"/>
            <a:ext cx="50292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Results of electron-core model:</a:t>
            </a:r>
          </a:p>
          <a:p>
            <a:r>
              <a:rPr lang="en-US" dirty="0" smtClean="0"/>
              <a:t>Self-consistent Poisson potential = smooth correction to empirical TB Hamiltonian</a:t>
            </a:r>
            <a:endParaRPr lang="en-US" dirty="0"/>
          </a:p>
        </p:txBody>
      </p:sp>
      <p:grpSp>
        <p:nvGrpSpPr>
          <p:cNvPr id="3" name="Group 16"/>
          <p:cNvGrpSpPr/>
          <p:nvPr/>
        </p:nvGrpSpPr>
        <p:grpSpPr>
          <a:xfrm>
            <a:off x="5050981" y="3886200"/>
            <a:ext cx="4286430" cy="2624554"/>
            <a:chOff x="5131776" y="1201616"/>
            <a:chExt cx="4286430" cy="2624554"/>
          </a:xfrm>
        </p:grpSpPr>
        <p:pic>
          <p:nvPicPr>
            <p:cNvPr id="1026" name="Picture 2" descr="potential_fig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34598" y="1311570"/>
              <a:ext cx="4035778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131776" y="1201616"/>
              <a:ext cx="42864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Atomic Poisson potential in 6nm Bi</a:t>
              </a:r>
              <a:r>
                <a:rPr lang="en-US" sz="1600" baseline="-25000" dirty="0" smtClean="0"/>
                <a:t>2</a:t>
              </a:r>
              <a:r>
                <a:rPr lang="en-US" sz="1600" dirty="0" smtClean="0"/>
                <a:t>Te</a:t>
              </a:r>
              <a:r>
                <a:rPr lang="en-US" sz="1600" baseline="-25000" dirty="0" smtClean="0"/>
                <a:t>3</a:t>
              </a:r>
              <a:r>
                <a:rPr lang="en-US" sz="1600" dirty="0" smtClean="0"/>
                <a:t> layer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90995" y="1997370"/>
              <a:ext cx="3545651" cy="83099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/>
                <a:t>Electron-core model:</a:t>
              </a:r>
            </a:p>
            <a:p>
              <a:r>
                <a:rPr lang="en-US" sz="1600" dirty="0" smtClean="0"/>
                <a:t>Perfectly smooth correction to </a:t>
              </a:r>
            </a:p>
            <a:p>
              <a:r>
                <a:rPr lang="en-US" sz="1600" dirty="0" smtClean="0"/>
                <a:t>bulk e-e interaction in TB parameters</a:t>
              </a:r>
              <a:endParaRPr lang="en-US" sz="1600" dirty="0"/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4944208" y="1066800"/>
            <a:ext cx="4187636" cy="2819400"/>
            <a:chOff x="4944208" y="3886200"/>
            <a:chExt cx="4187636" cy="2819400"/>
          </a:xfrm>
        </p:grpSpPr>
        <p:pic>
          <p:nvPicPr>
            <p:cNvPr id="1028" name="Picture 4" descr="charge_fig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4208" y="3962400"/>
              <a:ext cx="4088962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715000" y="4681954"/>
              <a:ext cx="3001014" cy="5847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/>
                <a:t>Typical for atomic tight binding:</a:t>
              </a:r>
            </a:p>
            <a:p>
              <a:r>
                <a:rPr lang="en-US" sz="1600" dirty="0" smtClean="0"/>
                <a:t>Charge density oscillations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17311" y="3886200"/>
              <a:ext cx="39145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Atomic Space charge in 6nm Bi</a:t>
              </a:r>
              <a:r>
                <a:rPr lang="en-US" sz="1600" baseline="-25000" dirty="0" smtClean="0"/>
                <a:t>2</a:t>
              </a:r>
              <a:r>
                <a:rPr lang="en-US" sz="1600" dirty="0" smtClean="0"/>
                <a:t>Te</a:t>
              </a:r>
              <a:r>
                <a:rPr lang="en-US" sz="1600" baseline="-25000" dirty="0" smtClean="0"/>
                <a:t>3</a:t>
              </a:r>
              <a:r>
                <a:rPr lang="en-US" sz="1600" dirty="0" smtClean="0"/>
                <a:t> layer</a:t>
              </a:r>
              <a:endParaRPr lang="en-US" sz="16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6200" y="3048000"/>
            <a:ext cx="5029199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NEMO5:</a:t>
            </a:r>
            <a:endParaRPr lang="en-US" dirty="0" smtClean="0"/>
          </a:p>
          <a:p>
            <a:pPr marL="228600" indent="-228600">
              <a:buFont typeface="Wingdings" pitchFamily="2" charset="2"/>
              <a:buChar char="Ø"/>
            </a:pPr>
            <a:r>
              <a:rPr lang="en-US" dirty="0" smtClean="0"/>
              <a:t>Charge self-consistent tight-binding Schr</a:t>
            </a:r>
            <a:r>
              <a:rPr lang="en-US" dirty="0" smtClean="0">
                <a:cs typeface="Arial"/>
              </a:rPr>
              <a:t>ö</a:t>
            </a:r>
            <a:r>
              <a:rPr lang="en-US" dirty="0" smtClean="0"/>
              <a:t>dinger/Poisson</a:t>
            </a:r>
          </a:p>
          <a:p>
            <a:pPr marL="228600" indent="-228600">
              <a:buFont typeface="Wingdings" pitchFamily="2" charset="2"/>
              <a:buChar char="Ø"/>
            </a:pPr>
            <a:r>
              <a:rPr lang="en-US" dirty="0" smtClean="0"/>
              <a:t>Standard electron-hole model</a:t>
            </a:r>
          </a:p>
          <a:p>
            <a:pPr marL="228600" indent="-228600">
              <a:buFont typeface="Wingdings" pitchFamily="2" charset="2"/>
              <a:buChar char="Ø"/>
            </a:pPr>
            <a:r>
              <a:rPr lang="en-US" dirty="0" smtClean="0"/>
              <a:t>Novel “electron-core” model: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All states are electronic</a:t>
            </a:r>
          </a:p>
          <a:p>
            <a:pPr marL="228600" indent="-228600">
              <a:buFont typeface="Wingdings" pitchFamily="2" charset="2"/>
              <a:buChar char="Ø"/>
            </a:pPr>
            <a:r>
              <a:rPr lang="en-US" dirty="0" smtClean="0"/>
              <a:t>Every atom core contains intrinsic ion charge</a:t>
            </a:r>
            <a:br>
              <a:rPr lang="en-US" dirty="0" smtClean="0"/>
            </a:br>
            <a:r>
              <a:rPr lang="en-US" dirty="0" smtClean="0"/>
              <a:t>(parameterization and material dependent)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838200"/>
            <a:ext cx="5029200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Motivation:</a:t>
            </a:r>
          </a:p>
          <a:p>
            <a:r>
              <a:rPr lang="en-US" dirty="0" smtClean="0"/>
              <a:t>Most semiconductor devices allow to distinguish electrons from holes</a:t>
            </a:r>
          </a:p>
          <a:p>
            <a:r>
              <a:rPr lang="en-US" dirty="0" smtClean="0"/>
              <a:t>but</a:t>
            </a:r>
          </a:p>
          <a:p>
            <a:r>
              <a:rPr lang="en-US" dirty="0" smtClean="0"/>
              <a:t>Broken-gap </a:t>
            </a:r>
            <a:r>
              <a:rPr lang="en-US" dirty="0" err="1" smtClean="0"/>
              <a:t>nanodevices</a:t>
            </a:r>
            <a:r>
              <a:rPr lang="en-US" dirty="0" smtClean="0"/>
              <a:t> and topological insulators have no band gap and do not allow to distinguish</a:t>
            </a:r>
          </a:p>
        </p:txBody>
      </p:sp>
    </p:spTree>
    <p:extLst>
      <p:ext uri="{BB962C8B-B14F-4D97-AF65-F5344CB8AC3E}">
        <p14:creationId xmlns:p14="http://schemas.microsoft.com/office/powerpoint/2010/main" xmlns="" val="272853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dhetero_semiclassical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1371600"/>
            <a:ext cx="5105400" cy="3282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Schr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ö</a:t>
            </a:r>
            <a:r>
              <a:rPr lang="en-US" dirty="0" smtClean="0">
                <a:solidFill>
                  <a:schemeClr val="bg1"/>
                </a:solidFill>
              </a:rPr>
              <a:t>dinger-Poisson calculations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572000" cy="495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US" sz="1800" dirty="0" smtClean="0"/>
              <a:t>Electron-hole example of 1d_hetero </a:t>
            </a:r>
            <a:r>
              <a:rPr lang="en-US" sz="1800" dirty="0" err="1" smtClean="0"/>
              <a:t>nanohub</a:t>
            </a:r>
            <a:r>
              <a:rPr lang="en-US" sz="1800" dirty="0" smtClean="0"/>
              <a:t> tool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semiclassical</a:t>
            </a:r>
            <a:r>
              <a:rPr lang="en-US" dirty="0" smtClean="0"/>
              <a:t> density</a:t>
            </a:r>
          </a:p>
          <a:p>
            <a:pPr lvl="1"/>
            <a:r>
              <a:rPr lang="en-US" dirty="0" smtClean="0"/>
              <a:t> quantum density, numerical k-space</a:t>
            </a:r>
          </a:p>
          <a:p>
            <a:pPr lvl="1"/>
            <a:r>
              <a:rPr lang="en-US" dirty="0" smtClean="0"/>
              <a:t> quantum density, analytical k-space (assuming a parabolic dispersion)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2050" name="Picture 2" descr="C:\Users\steiger\Dropbox\confs\DRC11\img\1dheter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810000"/>
            <a:ext cx="4059463" cy="304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3429000"/>
            <a:ext cx="755847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Tutorial </a:t>
            </a:r>
            <a:r>
              <a:rPr lang="en-US" dirty="0" smtClean="0"/>
              <a:t>4A </a:t>
            </a:r>
            <a:r>
              <a:rPr lang="en-US" dirty="0" smtClean="0"/>
              <a:t>Topological Insulators</a:t>
            </a:r>
          </a:p>
          <a:p>
            <a:r>
              <a:rPr lang="en-US" dirty="0" smtClean="0"/>
              <a:t>Learn how to use NEMO5 to perform </a:t>
            </a:r>
            <a:r>
              <a:rPr lang="en-US" dirty="0" err="1" smtClean="0"/>
              <a:t>Schroedinger</a:t>
            </a:r>
            <a:r>
              <a:rPr lang="en-US" dirty="0" smtClean="0"/>
              <a:t>-Poisson calculations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Topological insulators in NEMO5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30" r="6901" b="14389"/>
          <a:stretch/>
        </p:blipFill>
        <p:spPr>
          <a:xfrm>
            <a:off x="4572000" y="2435144"/>
            <a:ext cx="4588453" cy="24416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05400" y="20690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NEMO5: Warping of the Fermi surface</a:t>
            </a:r>
            <a:endParaRPr lang="en-US" dirty="0"/>
          </a:p>
        </p:txBody>
      </p:sp>
      <p:grpSp>
        <p:nvGrpSpPr>
          <p:cNvPr id="4" name="Group 21"/>
          <p:cNvGrpSpPr/>
          <p:nvPr/>
        </p:nvGrpSpPr>
        <p:grpSpPr>
          <a:xfrm>
            <a:off x="5841205" y="4876800"/>
            <a:ext cx="1854995" cy="1708640"/>
            <a:chOff x="7311368" y="2400766"/>
            <a:chExt cx="1854995" cy="170864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9309" r="44148" b="34483"/>
            <a:stretch>
              <a:fillRect/>
            </a:stretch>
          </p:blipFill>
          <p:spPr bwMode="auto">
            <a:xfrm>
              <a:off x="7370301" y="2462780"/>
              <a:ext cx="1680411" cy="159639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7478530" y="2400766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Experiment: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11368" y="3832407"/>
              <a:ext cx="18549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Science </a:t>
              </a:r>
              <a:r>
                <a:rPr lang="en-US" sz="1200" b="1" dirty="0" smtClean="0"/>
                <a:t>325</a:t>
              </a:r>
              <a:r>
                <a:rPr lang="en-US" sz="1200" dirty="0" smtClean="0"/>
                <a:t>, 178 (2009)</a:t>
              </a:r>
              <a:endParaRPr lang="en-US" sz="12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2400" y="1066800"/>
            <a:ext cx="457200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Motivation:</a:t>
            </a:r>
          </a:p>
          <a:p>
            <a:r>
              <a:rPr lang="en-US" dirty="0" smtClean="0"/>
              <a:t>Unique transport features of topological insulators (ballistic surface transport expected)</a:t>
            </a:r>
          </a:p>
          <a:p>
            <a:r>
              <a:rPr lang="en-US" dirty="0" smtClean="0"/>
              <a:t>Question: surface conductance tunable?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2637472"/>
            <a:ext cx="4571999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Method</a:t>
            </a:r>
            <a:r>
              <a:rPr lang="en-US" dirty="0" smtClean="0"/>
              <a:t> </a:t>
            </a:r>
            <a:r>
              <a:rPr lang="en-US" b="1" dirty="0" smtClean="0"/>
              <a:t>:</a:t>
            </a:r>
          </a:p>
          <a:p>
            <a:r>
              <a:rPr lang="en-US" dirty="0" smtClean="0"/>
              <a:t>Charge self-consistent tight-binding (sp3d5s*) Schr</a:t>
            </a:r>
            <a:r>
              <a:rPr lang="en-US" dirty="0" smtClean="0">
                <a:latin typeface="Arial"/>
                <a:cs typeface="Arial"/>
              </a:rPr>
              <a:t>ö</a:t>
            </a:r>
            <a:r>
              <a:rPr lang="en-US" dirty="0" smtClean="0"/>
              <a:t>dinger/Poisson (electron-core model)</a:t>
            </a:r>
          </a:p>
          <a:p>
            <a:r>
              <a:rPr lang="en-US" dirty="0" smtClean="0"/>
              <a:t>Spin analysis and scattering rates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4237672"/>
            <a:ext cx="4572000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Results:</a:t>
            </a:r>
          </a:p>
          <a:p>
            <a:r>
              <a:rPr lang="en-US" dirty="0" smtClean="0"/>
              <a:t>Agreement with experiment:</a:t>
            </a:r>
          </a:p>
          <a:p>
            <a:pPr marL="404813" indent="-176213">
              <a:buFont typeface="Wingdings" pitchFamily="2" charset="2"/>
              <a:buChar char="ü"/>
            </a:pPr>
            <a:r>
              <a:rPr lang="en-US" dirty="0" smtClean="0"/>
              <a:t>warping of Fermi surface</a:t>
            </a:r>
          </a:p>
          <a:p>
            <a:pPr marL="404813" indent="-176213">
              <a:buFont typeface="Wingdings" pitchFamily="2" charset="2"/>
              <a:buChar char="ü"/>
            </a:pPr>
            <a:r>
              <a:rPr lang="en-US" dirty="0" smtClean="0"/>
              <a:t>spin polarized surface states</a:t>
            </a:r>
          </a:p>
          <a:p>
            <a:pPr marL="404813" indent="-176213">
              <a:buFont typeface="Wingdings" pitchFamily="2" charset="2"/>
              <a:buChar char="ü"/>
            </a:pPr>
            <a:r>
              <a:rPr lang="en-US" dirty="0" smtClean="0"/>
              <a:t>Dirac hyperbolas in thin Bi</a:t>
            </a:r>
            <a:r>
              <a:rPr lang="en-US" baseline="-25000" dirty="0" smtClean="0"/>
              <a:t>2</a:t>
            </a:r>
            <a:r>
              <a:rPr lang="en-US" dirty="0" smtClean="0"/>
              <a:t>Te</a:t>
            </a:r>
            <a:r>
              <a:rPr lang="en-US" baseline="-25000" dirty="0" smtClean="0"/>
              <a:t>3</a:t>
            </a:r>
            <a:r>
              <a:rPr lang="en-US" dirty="0" smtClean="0"/>
              <a:t> layers</a:t>
            </a:r>
          </a:p>
        </p:txBody>
      </p:sp>
    </p:spTree>
    <p:extLst>
      <p:ext uri="{BB962C8B-B14F-4D97-AF65-F5344CB8AC3E}">
        <p14:creationId xmlns:p14="http://schemas.microsoft.com/office/powerpoint/2010/main" xmlns="" val="272853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76200"/>
            <a:ext cx="7239000" cy="609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Today’s simulation requirements: industry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143000"/>
            <a:ext cx="4362450" cy="427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9600" y="54864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kern="0" dirty="0" smtClean="0">
                <a:latin typeface="+mn-lt"/>
                <a:cs typeface="ＭＳ Ｐゴシック" charset="-128"/>
              </a:rPr>
              <a:t>http://newsroom.intel.com/docs/DOC-2035</a:t>
            </a:r>
            <a:endParaRPr lang="en-US" sz="1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38200" y="838200"/>
            <a:ext cx="411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kern="0" dirty="0" smtClean="0">
                <a:latin typeface="+mn-lt"/>
                <a:cs typeface="ＭＳ Ｐゴシック" charset="-128"/>
              </a:rPr>
              <a:t>Example: Intel’s 22 nm Tri-Gate Transistor</a:t>
            </a:r>
            <a:endParaRPr lang="en-US" sz="1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1524000"/>
            <a:ext cx="3505200" cy="36933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Real world</a:t>
            </a:r>
            <a:r>
              <a:rPr lang="en-US" dirty="0" smtClean="0"/>
              <a:t> effects:</a:t>
            </a:r>
          </a:p>
          <a:p>
            <a:r>
              <a:rPr lang="en-US" dirty="0" smtClean="0"/>
              <a:t>Strained structures</a:t>
            </a:r>
          </a:p>
          <a:p>
            <a:r>
              <a:rPr lang="en-US" dirty="0" smtClean="0"/>
              <a:t>Imperfect growth</a:t>
            </a:r>
          </a:p>
          <a:p>
            <a:r>
              <a:rPr lang="en-US" dirty="0" smtClean="0"/>
              <a:t>	Impurities</a:t>
            </a:r>
          </a:p>
          <a:p>
            <a:r>
              <a:rPr lang="en-US" dirty="0" smtClean="0"/>
              <a:t>	Alloy disorder</a:t>
            </a:r>
          </a:p>
          <a:p>
            <a:r>
              <a:rPr lang="en-US" dirty="0" smtClean="0"/>
              <a:t>	Surface and interface 	roughness</a:t>
            </a:r>
          </a:p>
          <a:p>
            <a:r>
              <a:rPr lang="en-US" dirty="0" smtClean="0"/>
              <a:t>3D geometry affects electrons</a:t>
            </a:r>
          </a:p>
          <a:p>
            <a:r>
              <a:rPr lang="en-US" dirty="0" smtClean="0"/>
              <a:t>Scattering on lattice vibrations</a:t>
            </a:r>
          </a:p>
          <a:p>
            <a:r>
              <a:rPr lang="en-US" dirty="0" smtClean="0"/>
              <a:t>Gate leakage</a:t>
            </a:r>
          </a:p>
          <a:p>
            <a:r>
              <a:rPr lang="en-US" dirty="0" smtClean="0"/>
              <a:t>Contact resistance</a:t>
            </a:r>
          </a:p>
          <a:p>
            <a:r>
              <a:rPr lang="en-US" dirty="0" smtClean="0"/>
              <a:t>Joule heating</a:t>
            </a:r>
          </a:p>
          <a:p>
            <a:r>
              <a:rPr lang="en-US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xmlns="" val="2851609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990600"/>
            <a:ext cx="7086600" cy="42473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Font typeface="Wingdings" pitchFamily="2" charset="2"/>
              <a:buChar char="Ø"/>
            </a:pPr>
            <a:r>
              <a:rPr lang="en-US" altLang="ko-KR" b="1" dirty="0" smtClean="0"/>
              <a:t>Quantum transport models</a:t>
            </a:r>
            <a:br>
              <a:rPr lang="en-US" altLang="ko-KR" b="1" dirty="0" smtClean="0"/>
            </a:br>
            <a:r>
              <a:rPr lang="en-US" altLang="ko-KR" dirty="0" err="1" smtClean="0"/>
              <a:t>Nonequilibrium</a:t>
            </a:r>
            <a:r>
              <a:rPr lang="en-US" altLang="ko-KR" dirty="0" smtClean="0"/>
              <a:t> Green’s function (NEGF) formalism</a:t>
            </a:r>
            <a:br>
              <a:rPr lang="en-US" altLang="ko-KR" dirty="0" smtClean="0"/>
            </a:br>
            <a:r>
              <a:rPr lang="en-US" altLang="ko-KR" dirty="0" smtClean="0"/>
              <a:t>Open-boundary transfer matrix method (“</a:t>
            </a:r>
            <a:r>
              <a:rPr lang="en-US" altLang="ko-KR" dirty="0" err="1" smtClean="0"/>
              <a:t>wavefunction</a:t>
            </a:r>
            <a:r>
              <a:rPr lang="en-US" altLang="ko-KR" dirty="0" smtClean="0"/>
              <a:t>” formalism)</a:t>
            </a:r>
            <a:br>
              <a:rPr lang="en-US" altLang="ko-KR" dirty="0" smtClean="0"/>
            </a:br>
            <a:r>
              <a:rPr lang="en-US" dirty="0" smtClean="0"/>
              <a:t>Top of the barrier transport model</a:t>
            </a:r>
            <a:endParaRPr lang="en-US" altLang="ko-KR" dirty="0" smtClean="0"/>
          </a:p>
          <a:p>
            <a:pPr marL="228600" indent="-228600">
              <a:buFont typeface="Wingdings" pitchFamily="2" charset="2"/>
              <a:buChar char="Ø"/>
            </a:pPr>
            <a:r>
              <a:rPr lang="en-US" altLang="ko-KR" b="1" dirty="0" smtClean="0"/>
              <a:t>Various physical models</a:t>
            </a:r>
            <a:br>
              <a:rPr lang="en-US" altLang="ko-KR" b="1" dirty="0" smtClean="0"/>
            </a:br>
            <a:r>
              <a:rPr lang="en-US" altLang="ko-KR" dirty="0" err="1" smtClean="0"/>
              <a:t>Ohmic</a:t>
            </a:r>
            <a:r>
              <a:rPr lang="en-US" altLang="ko-KR" dirty="0" smtClean="0"/>
              <a:t> and </a:t>
            </a:r>
            <a:r>
              <a:rPr lang="en-US" altLang="ko-KR" dirty="0" err="1" smtClean="0"/>
              <a:t>Schottky</a:t>
            </a:r>
            <a:r>
              <a:rPr lang="en-US" altLang="ko-KR" dirty="0" smtClean="0"/>
              <a:t> contacts</a:t>
            </a:r>
            <a:br>
              <a:rPr lang="en-US" altLang="ko-KR" dirty="0" smtClean="0"/>
            </a:br>
            <a:r>
              <a:rPr lang="en-US" altLang="ko-KR" dirty="0" smtClean="0"/>
              <a:t>Simple and fast phonon scattering model</a:t>
            </a:r>
            <a:br>
              <a:rPr lang="en-US" altLang="ko-KR" dirty="0" smtClean="0"/>
            </a:br>
            <a:r>
              <a:rPr lang="en-US" altLang="ko-KR" i="1" dirty="0" smtClean="0"/>
              <a:t>Strain under test</a:t>
            </a:r>
            <a:br>
              <a:rPr lang="en-US" altLang="ko-KR" i="1" dirty="0" smtClean="0"/>
            </a:br>
            <a:r>
              <a:rPr lang="en-US" altLang="ko-KR" i="1" dirty="0" smtClean="0"/>
              <a:t>Magnetic field under test</a:t>
            </a:r>
            <a:endParaRPr lang="en-US" altLang="ko-KR" b="1" dirty="0" smtClean="0"/>
          </a:p>
          <a:p>
            <a:pPr marL="228600" indent="-228600">
              <a:buFont typeface="Wingdings" pitchFamily="2" charset="2"/>
              <a:buChar char="Ø"/>
            </a:pPr>
            <a:r>
              <a:rPr lang="en-US" altLang="ko-KR" b="1" dirty="0" smtClean="0"/>
              <a:t>General simulation structures</a:t>
            </a:r>
            <a:br>
              <a:rPr lang="en-US" altLang="ko-KR" b="1" dirty="0" smtClean="0"/>
            </a:br>
            <a:r>
              <a:rPr lang="en-US" altLang="ko-KR" dirty="0" smtClean="0"/>
              <a:t>1D, 2D, 3D structures</a:t>
            </a:r>
            <a:br>
              <a:rPr lang="en-US" altLang="ko-KR" dirty="0" smtClean="0"/>
            </a:br>
            <a:r>
              <a:rPr lang="en-US" altLang="ko-KR" dirty="0" err="1" smtClean="0"/>
              <a:t>Heterostructures</a:t>
            </a:r>
            <a:r>
              <a:rPr lang="en-US" altLang="ko-KR" dirty="0" smtClean="0"/>
              <a:t>, arbitrary shapes, multiple contacts</a:t>
            </a:r>
          </a:p>
          <a:p>
            <a:pPr marL="228600" indent="-228600">
              <a:buFont typeface="Wingdings" pitchFamily="2" charset="2"/>
              <a:buChar char="Ø"/>
            </a:pPr>
            <a:r>
              <a:rPr lang="en-US" altLang="ko-KR" b="1" dirty="0" smtClean="0"/>
              <a:t>4-level MPI parallelization</a:t>
            </a:r>
            <a:br>
              <a:rPr lang="en-US" altLang="ko-KR" b="1" dirty="0" smtClean="0"/>
            </a:br>
            <a:r>
              <a:rPr lang="en-US" altLang="ko-KR" dirty="0" smtClean="0"/>
              <a:t>bias, </a:t>
            </a:r>
            <a:r>
              <a:rPr lang="en-US" altLang="ko-KR" dirty="0" smtClean="0">
                <a:sym typeface="Wingdings" pitchFamily="2" charset="2"/>
              </a:rPr>
              <a:t>energy, momentum, space</a:t>
            </a:r>
          </a:p>
          <a:p>
            <a:pPr marL="228600" indent="-228600">
              <a:buFont typeface="Wingdings" pitchFamily="2" charset="2"/>
              <a:buChar char="Ø"/>
            </a:pPr>
            <a:r>
              <a:rPr lang="en-US" altLang="ko-KR" b="1" dirty="0" smtClean="0"/>
              <a:t>Quantum and semi-classical hybrid simulation</a:t>
            </a:r>
            <a:endParaRPr lang="ko-KR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ea typeface="굴림" pitchFamily="50" charset="-127"/>
              </a:rPr>
              <a:t>Transport capabilities of </a:t>
            </a:r>
            <a:r>
              <a:rPr lang="en-US" altLang="ko-KR" dirty="0" smtClean="0">
                <a:solidFill>
                  <a:schemeClr val="bg1"/>
                </a:solidFill>
                <a:ea typeface="굴림" pitchFamily="50" charset="-127"/>
              </a:rPr>
              <a:t>NEMO5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NEMO5: Transport in layered Structures</a:t>
            </a:r>
            <a:endParaRPr lang="ko-KR" altLang="ko-KR" dirty="0" smtClean="0">
              <a:solidFill>
                <a:schemeClr val="bg1"/>
              </a:solidFill>
            </a:endParaRPr>
          </a:p>
        </p:txBody>
      </p:sp>
      <p:grpSp>
        <p:nvGrpSpPr>
          <p:cNvPr id="2" name="Group 31"/>
          <p:cNvGrpSpPr/>
          <p:nvPr/>
        </p:nvGrpSpPr>
        <p:grpSpPr>
          <a:xfrm>
            <a:off x="2286000" y="1447800"/>
            <a:ext cx="5867400" cy="990600"/>
            <a:chOff x="838200" y="1828800"/>
            <a:chExt cx="5867400" cy="12969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838200" y="3124200"/>
              <a:ext cx="18288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2019300" y="2476500"/>
              <a:ext cx="12954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667000" y="1828800"/>
              <a:ext cx="5334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52700" y="2476500"/>
              <a:ext cx="12954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3200400" y="3124200"/>
              <a:ext cx="6096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162300" y="2476500"/>
              <a:ext cx="12954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800000">
              <a:off x="3810000" y="1828800"/>
              <a:ext cx="5334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3695700" y="2476500"/>
              <a:ext cx="12954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4343400" y="3124200"/>
              <a:ext cx="23622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2862247" y="1752600"/>
            <a:ext cx="7873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GaAs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3852653" y="1772248"/>
            <a:ext cx="101822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AlGaAs</a:t>
            </a:r>
            <a:endParaRPr lang="en-US" b="1" dirty="0" smtClean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4577668" y="1772248"/>
            <a:ext cx="7873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GaAs</a:t>
            </a:r>
            <a:endParaRPr lang="en-US" b="1" dirty="0" smtClean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5009553" y="1792710"/>
            <a:ext cx="101822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AlGaAs</a:t>
            </a:r>
            <a:endParaRPr lang="en-US" sz="1400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6477000" y="1752600"/>
            <a:ext cx="7873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GaAs</a:t>
            </a:r>
            <a:endParaRPr lang="en-US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2209800" y="2514600"/>
            <a:ext cx="7010400" cy="36933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1e18cm</a:t>
            </a:r>
            <a:r>
              <a:rPr lang="en-US" baseline="30000" dirty="0" smtClean="0"/>
              <a:t>-3</a:t>
            </a:r>
            <a:r>
              <a:rPr lang="en-US" dirty="0" smtClean="0"/>
              <a:t>                     2e15cm</a:t>
            </a:r>
            <a:r>
              <a:rPr lang="en-US" baseline="30000" dirty="0" smtClean="0"/>
              <a:t>-3</a:t>
            </a:r>
            <a:r>
              <a:rPr lang="en-US" dirty="0" smtClean="0"/>
              <a:t>                    1e18cm</a:t>
            </a:r>
            <a:r>
              <a:rPr lang="en-US" baseline="30000" dirty="0" smtClean="0"/>
              <a:t>-3</a:t>
            </a:r>
            <a:r>
              <a:rPr lang="en-US" dirty="0" smtClean="0"/>
              <a:t>        doping</a:t>
            </a:r>
            <a:endParaRPr lang="en-US" dirty="0"/>
          </a:p>
        </p:txBody>
      </p:sp>
      <p:cxnSp>
        <p:nvCxnSpPr>
          <p:cNvPr id="55" name="Straight Connector 54"/>
          <p:cNvCxnSpPr/>
          <p:nvPr/>
        </p:nvCxnSpPr>
        <p:spPr>
          <a:xfrm rot="5400000">
            <a:off x="2933700" y="2857500"/>
            <a:ext cx="838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6211094" y="2856706"/>
            <a:ext cx="838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079731" y="2895600"/>
            <a:ext cx="17876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quantum region</a:t>
            </a:r>
            <a:endParaRPr lang="en-US" i="1" dirty="0"/>
          </a:p>
        </p:txBody>
      </p:sp>
      <p:sp>
        <p:nvSpPr>
          <p:cNvPr id="41" name="TextBox 69"/>
          <p:cNvSpPr txBox="1"/>
          <p:nvPr/>
        </p:nvSpPr>
        <p:spPr>
          <a:xfrm>
            <a:off x="6742265" y="2907268"/>
            <a:ext cx="224933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semiclassical region</a:t>
            </a:r>
            <a:endParaRPr lang="en-US" i="1" dirty="0"/>
          </a:p>
        </p:txBody>
      </p:sp>
      <p:sp>
        <p:nvSpPr>
          <p:cNvPr id="44" name="TextBox 69"/>
          <p:cNvSpPr txBox="1"/>
          <p:nvPr/>
        </p:nvSpPr>
        <p:spPr>
          <a:xfrm>
            <a:off x="1676400" y="2895600"/>
            <a:ext cx="160813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semiclassical </a:t>
            </a:r>
            <a:endParaRPr lang="en-US" i="1" dirty="0"/>
          </a:p>
        </p:txBody>
      </p:sp>
      <p:pic>
        <p:nvPicPr>
          <p:cNvPr id="47" name="Picture 2" descr="NEMO5_vs_NEMO1D_RT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3314700"/>
            <a:ext cx="4724400" cy="35433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6200" y="914400"/>
            <a:ext cx="2813591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NEGF calculations:</a:t>
            </a:r>
          </a:p>
          <a:p>
            <a:pPr marL="228600" indent="-228600">
              <a:buFont typeface="Wingdings" pitchFamily="2" charset="2"/>
              <a:buChar char="Ø"/>
            </a:pPr>
            <a:r>
              <a:rPr lang="en-US" dirty="0" smtClean="0"/>
              <a:t>time consuming</a:t>
            </a:r>
          </a:p>
          <a:p>
            <a:pPr marL="228600" indent="-228600">
              <a:buFont typeface="Wingdings" pitchFamily="2" charset="2"/>
              <a:buChar char="Ø"/>
            </a:pPr>
            <a:r>
              <a:rPr lang="en-US" dirty="0" smtClean="0"/>
              <a:t>can be charge unstable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52400" y="3505200"/>
            <a:ext cx="274320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NEMO5: User may…</a:t>
            </a:r>
          </a:p>
          <a:p>
            <a:pPr marL="228600" indent="-228600">
              <a:buFont typeface="Wingdings" pitchFamily="2" charset="2"/>
              <a:buChar char="Ø"/>
            </a:pPr>
            <a:r>
              <a:rPr lang="en-US" dirty="0" smtClean="0"/>
              <a:t>limit quantum region to relevant device regions</a:t>
            </a:r>
          </a:p>
          <a:p>
            <a:pPr marL="228600" indent="-228600">
              <a:buFont typeface="Wingdings" pitchFamily="2" charset="2"/>
              <a:buChar char="Ø"/>
            </a:pPr>
            <a:r>
              <a:rPr lang="en-US" dirty="0" smtClean="0"/>
              <a:t>apply approximations to other device regions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SNWT_00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4724400"/>
            <a:ext cx="426720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chemeClr val="bg1"/>
                </a:solidFill>
              </a:rPr>
              <a:t>NEMO5: Transport in Nonplanar Structures</a:t>
            </a:r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5" name="Grafik 0" descr="UTB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35280" y="1295400"/>
            <a:ext cx="4389120" cy="2743200"/>
          </a:xfrm>
          <a:prstGeom prst="rect">
            <a:avLst/>
          </a:prstGeom>
        </p:spPr>
      </p:pic>
      <p:pic>
        <p:nvPicPr>
          <p:cNvPr id="6" name="Grafik 5" descr="UTB_OMEN_NEMO.png"/>
          <p:cNvPicPr>
            <a:picLocks noChangeAspect="1"/>
          </p:cNvPicPr>
          <p:nvPr/>
        </p:nvPicPr>
        <p:blipFill>
          <a:blip r:embed="rId4" cstate="print"/>
          <a:srcRect l="3356" r="6040"/>
          <a:stretch>
            <a:fillRect/>
          </a:stretch>
        </p:blipFill>
        <p:spPr>
          <a:xfrm>
            <a:off x="5175981" y="1371600"/>
            <a:ext cx="3129819" cy="2590800"/>
          </a:xfrm>
          <a:prstGeom prst="rect">
            <a:avLst/>
          </a:prstGeom>
        </p:spPr>
      </p:pic>
      <p:pic>
        <p:nvPicPr>
          <p:cNvPr id="7" name="Grafik 6" descr="SNW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4191000"/>
            <a:ext cx="4724400" cy="2463410"/>
          </a:xfrm>
          <a:prstGeom prst="rect">
            <a:avLst/>
          </a:prstGeom>
        </p:spPr>
      </p:pic>
      <p:sp>
        <p:nvSpPr>
          <p:cNvPr id="8" name="TextBox 17"/>
          <p:cNvSpPr txBox="1"/>
          <p:nvPr/>
        </p:nvSpPr>
        <p:spPr>
          <a:xfrm>
            <a:off x="457200" y="50408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1e20cm</a:t>
            </a:r>
            <a:r>
              <a:rPr lang="en-US" altLang="ko-KR" baseline="30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-3</a:t>
            </a:r>
            <a:r>
              <a:rPr lang="en-US" altLang="ko-KR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                      </a:t>
            </a:r>
            <a:r>
              <a:rPr lang="en-US" altLang="ko-KR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1e20cm</a:t>
            </a:r>
            <a:r>
              <a:rPr lang="en-US" altLang="ko-KR" baseline="30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-3</a:t>
            </a:r>
            <a:endParaRPr lang="ko-KR" altLang="en-US" baseline="300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1828800" y="4648200"/>
            <a:ext cx="83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ko-KR" b="1" dirty="0" smtClean="0"/>
              <a:t>SiO2</a:t>
            </a:r>
          </a:p>
          <a:p>
            <a:pPr algn="ctr">
              <a:spcAft>
                <a:spcPts val="600"/>
              </a:spcAft>
            </a:pPr>
            <a:r>
              <a:rPr lang="en-US" altLang="ko-KR" b="1" dirty="0" smtClean="0"/>
              <a:t>Si</a:t>
            </a:r>
          </a:p>
          <a:p>
            <a:pPr algn="ctr">
              <a:spcAft>
                <a:spcPts val="600"/>
              </a:spcAft>
            </a:pPr>
            <a:r>
              <a:rPr lang="en-US" altLang="ko-KR" b="1" dirty="0" smtClean="0"/>
              <a:t>SiO2</a:t>
            </a:r>
            <a:endParaRPr lang="ko-KR" altLang="en-US" b="1" dirty="0"/>
          </a:p>
        </p:txBody>
      </p:sp>
      <p:cxnSp>
        <p:nvCxnSpPr>
          <p:cNvPr id="12" name="Gerade Verbindung 11"/>
          <p:cNvCxnSpPr/>
          <p:nvPr/>
        </p:nvCxnSpPr>
        <p:spPr>
          <a:xfrm>
            <a:off x="0" y="40386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0231" y="990600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 and density in ultra thin body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23063" y="1143000"/>
            <a:ext cx="37113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IV-characteristics of ultra thin body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4267200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 and density in </a:t>
            </a:r>
            <a:r>
              <a:rPr lang="en-US" dirty="0" err="1" smtClean="0"/>
              <a:t>nanowires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12124" y="3429000"/>
            <a:ext cx="595547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Tutorial 6A Transport in NEMO5</a:t>
            </a:r>
          </a:p>
          <a:p>
            <a:r>
              <a:rPr lang="en-US" dirty="0" smtClean="0"/>
              <a:t>Learn how to use NEMO5 to calculate IV characteristics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NEMO5: Multidimensional graphs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0" y="990600"/>
            <a:ext cx="2362200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dirty="0" smtClean="0"/>
              <a:t>Silicon n-type UTB </a:t>
            </a:r>
            <a:br>
              <a:rPr lang="en-US" altLang="ko-KR" sz="1600" dirty="0" smtClean="0"/>
            </a:br>
            <a:r>
              <a:rPr lang="en-US" altLang="ko-KR" sz="1600" dirty="0" smtClean="0"/>
              <a:t>n = 10</a:t>
            </a:r>
            <a:r>
              <a:rPr lang="en-US" altLang="ko-KR" sz="1600" baseline="30000" dirty="0" smtClean="0"/>
              <a:t>20</a:t>
            </a:r>
            <a:r>
              <a:rPr lang="en-US" altLang="ko-KR" sz="1600" dirty="0" smtClean="0"/>
              <a:t>/cm</a:t>
            </a:r>
            <a:r>
              <a:rPr lang="en-US" altLang="ko-KR" sz="1600" baseline="30000" dirty="0" smtClean="0"/>
              <a:t>3</a:t>
            </a:r>
          </a:p>
          <a:p>
            <a:r>
              <a:rPr lang="en-US" altLang="ko-KR" sz="1600" dirty="0" err="1" smtClean="0"/>
              <a:t>V</a:t>
            </a:r>
            <a:r>
              <a:rPr lang="en-US" altLang="ko-KR" sz="1600" baseline="-25000" dirty="0" err="1" smtClean="0"/>
              <a:t>source</a:t>
            </a:r>
            <a:r>
              <a:rPr lang="en-US" altLang="ko-KR" sz="1600" dirty="0" smtClean="0"/>
              <a:t> = 0 V (</a:t>
            </a:r>
            <a:r>
              <a:rPr lang="en-US" altLang="ko-KR" sz="1600" dirty="0" err="1" smtClean="0"/>
              <a:t>Schottky</a:t>
            </a:r>
            <a:r>
              <a:rPr lang="en-US" altLang="ko-KR" sz="1600" dirty="0" smtClean="0"/>
              <a:t>)</a:t>
            </a:r>
          </a:p>
          <a:p>
            <a:r>
              <a:rPr lang="en-US" altLang="ko-KR" sz="1600" dirty="0" err="1" smtClean="0"/>
              <a:t>V</a:t>
            </a:r>
            <a:r>
              <a:rPr lang="en-US" altLang="ko-KR" sz="1600" baseline="-25000" dirty="0" err="1" smtClean="0"/>
              <a:t>drain</a:t>
            </a:r>
            <a:r>
              <a:rPr lang="en-US" altLang="ko-KR" sz="1600" dirty="0" smtClean="0"/>
              <a:t> = 0 V   (</a:t>
            </a:r>
            <a:r>
              <a:rPr lang="en-US" altLang="ko-KR" sz="1600" dirty="0" err="1" smtClean="0"/>
              <a:t>Ohmic</a:t>
            </a:r>
            <a:r>
              <a:rPr lang="en-US" altLang="ko-KR" sz="1600" dirty="0" smtClean="0"/>
              <a:t>)</a:t>
            </a:r>
          </a:p>
          <a:p>
            <a:r>
              <a:rPr lang="en-US" altLang="ko-KR" sz="1600" dirty="0" err="1" smtClean="0"/>
              <a:t>V</a:t>
            </a:r>
            <a:r>
              <a:rPr lang="en-US" altLang="ko-KR" sz="1600" baseline="-25000" dirty="0" err="1" smtClean="0"/>
              <a:t>gate</a:t>
            </a:r>
            <a:r>
              <a:rPr lang="en-US" altLang="ko-KR" sz="1600" dirty="0" smtClean="0"/>
              <a:t> = 0.5 V (Gate)</a:t>
            </a:r>
          </a:p>
          <a:p>
            <a:endParaRPr lang="en-US" altLang="ko-KR" sz="1600" dirty="0" smtClean="0"/>
          </a:p>
          <a:p>
            <a:r>
              <a:rPr lang="en-US" altLang="ko-KR" sz="1600" dirty="0" smtClean="0"/>
              <a:t>Charge self-consistent simulation with phonon scattering</a:t>
            </a:r>
            <a:endParaRPr lang="ko-KR" altLang="en-US" sz="1600" dirty="0"/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AF80290-FDB5-44B6-A674-EB08EB8E8B08}" type="slidenum">
              <a:rPr lang="en-US" altLang="ko-KR" sz="1000" kern="1200" smtClean="0">
                <a:solidFill>
                  <a:srgbClr val="000000"/>
                </a:solidFill>
                <a:latin typeface="Trebuchet MS" pitchFamily="48" charset="0"/>
                <a:ea typeface="굴림" charset="-127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altLang="ko-KR" sz="1000" kern="1200">
              <a:solidFill>
                <a:srgbClr val="000000"/>
              </a:solidFill>
              <a:latin typeface="Trebuchet MS" pitchFamily="48" charset="0"/>
              <a:ea typeface="굴림" charset="-127"/>
              <a:cs typeface="+mn-cs"/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76201" y="1126950"/>
            <a:ext cx="6248399" cy="5654850"/>
            <a:chOff x="-13503" y="1230868"/>
            <a:chExt cx="7355711" cy="6998732"/>
          </a:xfrm>
        </p:grpSpPr>
        <p:pic>
          <p:nvPicPr>
            <p:cNvPr id="12" name="그림 11" descr="n0000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830" y="1621577"/>
              <a:ext cx="6019801" cy="2136286"/>
            </a:xfrm>
            <a:prstGeom prst="rect">
              <a:avLst/>
            </a:prstGeom>
          </p:spPr>
        </p:pic>
        <p:pic>
          <p:nvPicPr>
            <p:cNvPr id="4" name="그림 3" descr="Schottky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3986463"/>
              <a:ext cx="7086600" cy="4243137"/>
            </a:xfrm>
            <a:prstGeom prst="rect">
              <a:avLst/>
            </a:prstGeom>
          </p:spPr>
        </p:pic>
        <p:cxnSp>
          <p:nvCxnSpPr>
            <p:cNvPr id="6" name="직선 연결선 5"/>
            <p:cNvCxnSpPr/>
            <p:nvPr/>
          </p:nvCxnSpPr>
          <p:spPr>
            <a:xfrm>
              <a:off x="1023258" y="2656817"/>
              <a:ext cx="46482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화살표 연결선 7"/>
            <p:cNvCxnSpPr/>
            <p:nvPr/>
          </p:nvCxnSpPr>
          <p:spPr>
            <a:xfrm rot="5400000">
              <a:off x="3314699" y="3414963"/>
              <a:ext cx="1447006" cy="79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970353" y="2146668"/>
              <a:ext cx="1905000" cy="47154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1D plot line</a:t>
              </a:r>
              <a:endParaRPr lang="ko-KR" alt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707506" y="2400821"/>
              <a:ext cx="2546344" cy="434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Position (nm)</a:t>
              </a:r>
              <a:endParaRPr lang="ko-KR" alt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49347" y="3614444"/>
              <a:ext cx="2670858" cy="457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Position (nm)</a:t>
              </a:r>
              <a:endParaRPr lang="ko-KR" altLang="en-US" dirty="0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5595256" y="1697777"/>
              <a:ext cx="195942" cy="1883623"/>
            </a:xfrm>
            <a:prstGeom prst="rect">
              <a:avLst/>
            </a:prstGeom>
            <a:solidFill>
              <a:srgbClr val="FFC000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37836" y="3608458"/>
              <a:ext cx="1538467" cy="64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electron density (cm</a:t>
              </a:r>
              <a:r>
                <a:rPr lang="en-US" altLang="ko-KR" sz="1400" baseline="30000" dirty="0" smtClean="0"/>
                <a:t>-3</a:t>
              </a:r>
              <a:r>
                <a:rPr lang="en-US" altLang="ko-KR" sz="1400" dirty="0" smtClean="0"/>
                <a:t>)</a:t>
              </a:r>
              <a:endParaRPr lang="ko-KR" altLang="en-US" sz="1400" dirty="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903514" y="1697777"/>
              <a:ext cx="195942" cy="1883623"/>
            </a:xfrm>
            <a:prstGeom prst="rect">
              <a:avLst/>
            </a:prstGeom>
            <a:solidFill>
              <a:srgbClr val="FFC000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2797628" y="1589315"/>
              <a:ext cx="1143000" cy="185057"/>
            </a:xfrm>
            <a:prstGeom prst="rect">
              <a:avLst/>
            </a:prstGeom>
            <a:solidFill>
              <a:srgbClr val="FFC000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13503" y="1295400"/>
              <a:ext cx="1994704" cy="457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err="1" smtClean="0"/>
                <a:t>Ohmic</a:t>
              </a:r>
              <a:r>
                <a:rPr lang="en-US" altLang="ko-KR" dirty="0" smtClean="0"/>
                <a:t> contact</a:t>
              </a:r>
              <a:endParaRPr lang="ko-KR" alt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53000" y="1307068"/>
              <a:ext cx="2389208" cy="457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err="1" smtClean="0"/>
                <a:t>Schottky</a:t>
              </a:r>
              <a:r>
                <a:rPr lang="en-US" altLang="ko-KR" dirty="0" smtClean="0"/>
                <a:t> contact</a:t>
              </a:r>
              <a:endParaRPr lang="ko-KR" alt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67000" y="1230868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gate contact</a:t>
              </a:r>
              <a:endParaRPr lang="ko-KR" alt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172200" y="4114800"/>
            <a:ext cx="269549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Devices with different types of contacts</a:t>
            </a:r>
          </a:p>
          <a:p>
            <a:r>
              <a:rPr lang="en-US" dirty="0" smtClean="0"/>
              <a:t>3D, 2D, and 1D output along a line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371600" y="849868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2D Potential landscape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7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tunneling field effect transistor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27000" y="914400"/>
            <a:ext cx="5008563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smtClean="0"/>
              <a:t>NEMO5:</a:t>
            </a:r>
          </a:p>
          <a:p>
            <a:pPr>
              <a:defRPr/>
            </a:pPr>
            <a:r>
              <a:rPr lang="en-US" dirty="0" smtClean="0">
                <a:latin typeface="Arial" charset="0"/>
              </a:rPr>
              <a:t>Transport in band-to-band tunneling devices</a:t>
            </a:r>
          </a:p>
          <a:p>
            <a:pPr>
              <a:defRPr/>
            </a:pPr>
            <a:r>
              <a:rPr lang="en-US" dirty="0" smtClean="0"/>
              <a:t>Geometry affects the device performance</a:t>
            </a:r>
            <a:endParaRPr lang="en-US" dirty="0">
              <a:latin typeface="Arial" charset="0"/>
            </a:endParaRPr>
          </a:p>
        </p:txBody>
      </p: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4965700" y="2371725"/>
            <a:ext cx="3922713" cy="2263775"/>
            <a:chOff x="4508029" y="2376484"/>
            <a:chExt cx="4420917" cy="2631427"/>
          </a:xfrm>
        </p:grpSpPr>
        <p:pic>
          <p:nvPicPr>
            <p:cNvPr id="18457" name="Picture 42" descr="ohmic_off.eps"/>
            <p:cNvPicPr>
              <a:picLocks noChangeAspect="1"/>
            </p:cNvPicPr>
            <p:nvPr/>
          </p:nvPicPr>
          <p:blipFill>
            <a:blip r:embed="rId2"/>
            <a:srcRect r="6459"/>
            <a:stretch>
              <a:fillRect/>
            </a:stretch>
          </p:blipFill>
          <p:spPr bwMode="auto">
            <a:xfrm>
              <a:off x="4603901" y="2725695"/>
              <a:ext cx="4157325" cy="2282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8" name="TextBox 63"/>
            <p:cNvSpPr txBox="1">
              <a:spLocks noChangeArrowheads="1"/>
            </p:cNvSpPr>
            <p:nvPr/>
          </p:nvSpPr>
          <p:spPr bwMode="auto">
            <a:xfrm>
              <a:off x="4508029" y="2376484"/>
              <a:ext cx="4420917" cy="39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 smtClean="0"/>
                <a:t>Energy and spatially resolved current </a:t>
              </a:r>
              <a:endParaRPr lang="en-US" sz="1600" dirty="0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rot="16200000" flipH="1">
              <a:off x="7639206" y="3108748"/>
              <a:ext cx="808250" cy="9661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5127625" y="866775"/>
            <a:ext cx="3787775" cy="1465263"/>
            <a:chOff x="4841210" y="866315"/>
            <a:chExt cx="3787779" cy="1466478"/>
          </a:xfrm>
        </p:grpSpPr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4841210" y="866315"/>
              <a:ext cx="3787779" cy="1466478"/>
              <a:chOff x="4470399" y="838205"/>
              <a:chExt cx="4457702" cy="1788078"/>
            </a:xfrm>
          </p:grpSpPr>
          <p:pic>
            <p:nvPicPr>
              <p:cNvPr id="18449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t="14786"/>
              <a:stretch>
                <a:fillRect/>
              </a:stretch>
            </p:blipFill>
            <p:spPr bwMode="auto">
              <a:xfrm>
                <a:off x="4737771" y="939800"/>
                <a:ext cx="4190330" cy="1686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38"/>
              <p:cNvGrpSpPr>
                <a:grpSpLocks/>
              </p:cNvGrpSpPr>
              <p:nvPr/>
            </p:nvGrpSpPr>
            <p:grpSpPr bwMode="auto">
              <a:xfrm>
                <a:off x="4470399" y="838205"/>
                <a:ext cx="4300497" cy="1540571"/>
                <a:chOff x="2411760" y="4777548"/>
                <a:chExt cx="4298823" cy="1541064"/>
              </a:xfrm>
            </p:grpSpPr>
            <p:grpSp>
              <p:nvGrpSpPr>
                <p:cNvPr id="6" name="Group 15"/>
                <p:cNvGrpSpPr>
                  <a:grpSpLocks/>
                </p:cNvGrpSpPr>
                <p:nvPr/>
              </p:nvGrpSpPr>
              <p:grpSpPr bwMode="auto">
                <a:xfrm>
                  <a:off x="2781503" y="4777548"/>
                  <a:ext cx="3929080" cy="533569"/>
                  <a:chOff x="206897" y="708508"/>
                  <a:chExt cx="4241172" cy="635625"/>
                </a:xfrm>
              </p:grpSpPr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206931" y="708508"/>
                    <a:ext cx="1588520" cy="58867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DEDED"/>
                      </a:gs>
                      <a:gs pos="64999">
                        <a:srgbClr val="D0D0D0"/>
                      </a:gs>
                      <a:gs pos="100000">
                        <a:srgbClr val="BCBCBC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n-US" dirty="0">
                        <a:solidFill>
                          <a:schemeClr val="dk1"/>
                        </a:solidFill>
                        <a:latin typeface="+mn-lt"/>
                        <a:ea typeface="+mn-ea"/>
                      </a:rPr>
                      <a:t>Gate</a:t>
                    </a:r>
                  </a:p>
                </p:txBody>
              </p:sp>
              <p:cxnSp>
                <p:nvCxnSpPr>
                  <p:cNvPr id="37" name="Straight Arrow Connector 1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190565" y="1341043"/>
                    <a:ext cx="2042095" cy="2309"/>
                  </a:xfrm>
                  <a:prstGeom prst="straightConnector1">
                    <a:avLst/>
                  </a:prstGeom>
                  <a:ln>
                    <a:headEnd type="arrow" w="med" len="med"/>
                    <a:tailEnd type="arrow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456" name="Text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1735" y="713098"/>
                    <a:ext cx="2436334" cy="5366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/>
                      <a:t>drain extension</a:t>
                    </a:r>
                  </a:p>
                </p:txBody>
              </p:sp>
            </p:grpSp>
            <p:sp>
              <p:nvSpPr>
                <p:cNvPr id="18452" name="TextBox 35"/>
                <p:cNvSpPr txBox="1">
                  <a:spLocks noChangeArrowheads="1"/>
                </p:cNvSpPr>
                <p:nvPr/>
              </p:nvSpPr>
              <p:spPr bwMode="auto">
                <a:xfrm>
                  <a:off x="2411760" y="5949280"/>
                  <a:ext cx="43204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/>
                    <a:t>Y</a:t>
                  </a:r>
                </a:p>
              </p:txBody>
            </p:sp>
            <p:sp>
              <p:nvSpPr>
                <p:cNvPr id="18453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6084168" y="5661248"/>
                  <a:ext cx="43204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/>
                    <a:t>X</a:t>
                  </a:r>
                </a:p>
              </p:txBody>
            </p:sp>
          </p:grpSp>
        </p:grpSp>
        <p:cxnSp>
          <p:nvCxnSpPr>
            <p:cNvPr id="45" name="Straight Arrow Connector 44"/>
            <p:cNvCxnSpPr/>
            <p:nvPr/>
          </p:nvCxnSpPr>
          <p:spPr>
            <a:xfrm>
              <a:off x="5836574" y="1754464"/>
              <a:ext cx="54292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268791" y="1876106"/>
              <a:ext cx="605339" cy="2349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5673061" y="1552684"/>
              <a:ext cx="217488" cy="14934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V="1">
              <a:off x="5911186" y="1552684"/>
              <a:ext cx="262731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8" name="TextBox 77"/>
          <p:cNvSpPr txBox="1"/>
          <p:nvPr/>
        </p:nvSpPr>
        <p:spPr>
          <a:xfrm>
            <a:off x="4146550" y="5103813"/>
            <a:ext cx="489108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/>
              <a:t>Tunneling between valence and conduction band tunable via gate geometry</a:t>
            </a:r>
            <a:endParaRPr lang="en-US" dirty="0"/>
          </a:p>
        </p:txBody>
      </p:sp>
      <p:sp>
        <p:nvSpPr>
          <p:cNvPr id="18440" name="TextBox 80"/>
          <p:cNvSpPr txBox="1">
            <a:spLocks noChangeArrowheads="1"/>
          </p:cNvSpPr>
          <p:nvPr/>
        </p:nvSpPr>
        <p:spPr bwMode="auto">
          <a:xfrm>
            <a:off x="6199188" y="1871663"/>
            <a:ext cx="1190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undercut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52400" y="2133600"/>
            <a:ext cx="4343400" cy="3867150"/>
            <a:chOff x="628650" y="2935288"/>
            <a:chExt cx="3468688" cy="3065462"/>
          </a:xfrm>
        </p:grpSpPr>
        <p:pic>
          <p:nvPicPr>
            <p:cNvPr id="18435" name="Picture 40" descr="undercut_new.eps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8650" y="2935288"/>
              <a:ext cx="3468688" cy="3065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Oval 81"/>
            <p:cNvSpPr/>
            <p:nvPr/>
          </p:nvSpPr>
          <p:spPr>
            <a:xfrm>
              <a:off x="1052513" y="4721225"/>
              <a:ext cx="350837" cy="360363"/>
            </a:xfrm>
            <a:prstGeom prst="ellipse">
              <a:avLst/>
            </a:prstGeom>
            <a:noFill/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ea typeface="MS PGothic" pitchFamily="34" charset="-128"/>
              </a:endParaRPr>
            </a:p>
          </p:txBody>
        </p:sp>
      </p:grpSp>
      <p:cxnSp>
        <p:nvCxnSpPr>
          <p:cNvPr id="84" name="Straight Arrow Connector 83"/>
          <p:cNvCxnSpPr/>
          <p:nvPr/>
        </p:nvCxnSpPr>
        <p:spPr>
          <a:xfrm>
            <a:off x="6223000" y="3267075"/>
            <a:ext cx="476250" cy="79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010400" y="3886200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Vg=-0.5V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04800" y="4840843"/>
            <a:ext cx="11528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Vg=-0.5V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219200" y="3429000"/>
            <a:ext cx="609654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Tutorial 6B Band to band tunneling in NEMO5</a:t>
            </a:r>
          </a:p>
          <a:p>
            <a:r>
              <a:rPr lang="en-US" dirty="0" smtClean="0"/>
              <a:t>Learn how to use NEMO5 to calculate </a:t>
            </a:r>
            <a:r>
              <a:rPr lang="en-US" dirty="0" err="1" smtClean="0"/>
              <a:t>interband</a:t>
            </a:r>
            <a:r>
              <a:rPr lang="en-US" dirty="0" smtClean="0"/>
              <a:t> tunneling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NEMO5: features for transport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1" y="1626275"/>
            <a:ext cx="8610600" cy="42473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Electron models: effective mass, 1</a:t>
            </a:r>
            <a:r>
              <a:rPr lang="en-US" baseline="30000" dirty="0" smtClean="0"/>
              <a:t>st</a:t>
            </a:r>
            <a:r>
              <a:rPr lang="en-US" dirty="0" smtClean="0"/>
              <a:t> and 2</a:t>
            </a:r>
            <a:r>
              <a:rPr lang="en-US" baseline="30000" dirty="0" smtClean="0"/>
              <a:t>nd</a:t>
            </a:r>
            <a:r>
              <a:rPr lang="en-US" dirty="0" smtClean="0"/>
              <a:t> NN tight binding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Inhomogeneous, self adaptive energy grid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Simplified inelastic scattering on phonons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Under testing: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Transport in strained 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Nonlocal inelastic scattering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LRA method (efficiency improvement)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Under development/implementation: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Spatial parallelization perpendicular to transport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Phonon transport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NEMO5 lecture – overview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066800"/>
            <a:ext cx="6045245" cy="4923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dirty="0" smtClean="0"/>
              <a:t>NEMO5 origins + history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and atomic representations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solvers + physics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expandability + flexibility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on supercomputers (scalability and compatibility)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support (for output and users)</a:t>
            </a:r>
            <a:endParaRPr lang="en-US" dirty="0"/>
          </a:p>
        </p:txBody>
      </p:sp>
      <p:grpSp>
        <p:nvGrpSpPr>
          <p:cNvPr id="6" name="Group 23"/>
          <p:cNvGrpSpPr/>
          <p:nvPr/>
        </p:nvGrpSpPr>
        <p:grpSpPr>
          <a:xfrm>
            <a:off x="4724400" y="1066800"/>
            <a:ext cx="3343656" cy="715012"/>
            <a:chOff x="1304544" y="5105400"/>
            <a:chExt cx="7839456" cy="16764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19048" t="6382" r="57576" b="18724"/>
            <a:stretch>
              <a:fillRect/>
            </a:stretch>
          </p:blipFill>
          <p:spPr bwMode="auto">
            <a:xfrm>
              <a:off x="2599944" y="5257800"/>
              <a:ext cx="17145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Grafik 93" descr="Collage_OMEN_GA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493" y="5257800"/>
              <a:ext cx="2067107" cy="1169602"/>
            </a:xfrm>
            <a:prstGeom prst="rect">
              <a:avLst/>
            </a:prstGeom>
          </p:spPr>
        </p:pic>
        <p:grpSp>
          <p:nvGrpSpPr>
            <p:cNvPr id="24" name="Group 22"/>
            <p:cNvGrpSpPr/>
            <p:nvPr/>
          </p:nvGrpSpPr>
          <p:grpSpPr>
            <a:xfrm>
              <a:off x="1304544" y="5105400"/>
              <a:ext cx="1038578" cy="990600"/>
              <a:chOff x="1047750" y="4505325"/>
              <a:chExt cx="1752600" cy="1906588"/>
            </a:xfrm>
          </p:grpSpPr>
          <p:cxnSp>
            <p:nvCxnSpPr>
              <p:cNvPr id="7" name="Straight Connector 4"/>
              <p:cNvCxnSpPr/>
              <p:nvPr/>
            </p:nvCxnSpPr>
            <p:spPr>
              <a:xfrm>
                <a:off x="1047750" y="5724525"/>
                <a:ext cx="533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5"/>
              <p:cNvCxnSpPr/>
              <p:nvPr/>
            </p:nvCxnSpPr>
            <p:spPr>
              <a:xfrm rot="5400000">
                <a:off x="971550" y="5114925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6"/>
              <p:cNvCxnSpPr/>
              <p:nvPr/>
            </p:nvCxnSpPr>
            <p:spPr>
              <a:xfrm rot="16200000" flipH="1">
                <a:off x="1581150" y="45053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7"/>
              <p:cNvCxnSpPr/>
              <p:nvPr/>
            </p:nvCxnSpPr>
            <p:spPr>
              <a:xfrm rot="5400000">
                <a:off x="1199356" y="53427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8"/>
              <p:cNvCxnSpPr/>
              <p:nvPr/>
            </p:nvCxnSpPr>
            <p:spPr>
              <a:xfrm rot="16200000" flipH="1">
                <a:off x="1809750" y="59531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9"/>
              <p:cNvCxnSpPr/>
              <p:nvPr/>
            </p:nvCxnSpPr>
            <p:spPr>
              <a:xfrm rot="5400000">
                <a:off x="1427956" y="55713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0"/>
              <p:cNvCxnSpPr/>
              <p:nvPr/>
            </p:nvCxnSpPr>
            <p:spPr>
              <a:xfrm rot="16200000" flipH="1">
                <a:off x="2038350" y="49625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1"/>
              <p:cNvCxnSpPr/>
              <p:nvPr/>
            </p:nvCxnSpPr>
            <p:spPr>
              <a:xfrm rot="5400000">
                <a:off x="1658144" y="57999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2"/>
              <p:cNvCxnSpPr/>
              <p:nvPr/>
            </p:nvCxnSpPr>
            <p:spPr>
              <a:xfrm>
                <a:off x="2266950" y="6410325"/>
                <a:ext cx="533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3"/>
              <p:cNvCxnSpPr/>
              <p:nvPr/>
            </p:nvCxnSpPr>
            <p:spPr>
              <a:xfrm>
                <a:off x="1847850" y="5638800"/>
                <a:ext cx="152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4"/>
              <p:cNvSpPr/>
              <p:nvPr/>
            </p:nvSpPr>
            <p:spPr>
              <a:xfrm>
                <a:off x="2286000" y="6096000"/>
                <a:ext cx="514350" cy="304800"/>
              </a:xfrm>
              <a:prstGeom prst="rect">
                <a:avLst/>
              </a:prstGeom>
              <a:solidFill>
                <a:schemeClr val="accent2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400" dirty="0">
                  <a:solidFill>
                    <a:schemeClr val="tx1"/>
                  </a:solidFill>
                  <a:latin typeface="Lucida Console" pitchFamily="49" charset="0"/>
                </a:endParaRPr>
              </a:p>
            </p:txBody>
          </p:sp>
          <p:sp>
            <p:nvSpPr>
              <p:cNvPr id="18" name="Rectangle 15"/>
              <p:cNvSpPr/>
              <p:nvPr/>
            </p:nvSpPr>
            <p:spPr>
              <a:xfrm>
                <a:off x="1047750" y="5410200"/>
                <a:ext cx="514350" cy="304800"/>
              </a:xfrm>
              <a:prstGeom prst="rect">
                <a:avLst/>
              </a:prstGeom>
              <a:solidFill>
                <a:schemeClr val="accent2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400" dirty="0">
                  <a:solidFill>
                    <a:schemeClr val="tx1"/>
                  </a:solidFill>
                  <a:latin typeface="Lucida Console" pitchFamily="49" charset="0"/>
                </a:endParaRPr>
              </a:p>
            </p:txBody>
          </p:sp>
          <p:sp>
            <p:nvSpPr>
              <p:cNvPr id="19" name="Oval 16"/>
              <p:cNvSpPr/>
              <p:nvPr/>
            </p:nvSpPr>
            <p:spPr>
              <a:xfrm>
                <a:off x="1276350" y="549592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7"/>
              <p:cNvSpPr/>
              <p:nvPr/>
            </p:nvSpPr>
            <p:spPr>
              <a:xfrm>
                <a:off x="2495550" y="549592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18"/>
              <p:cNvCxnSpPr>
                <a:stCxn id="19" idx="6"/>
                <a:endCxn id="20" idx="2"/>
              </p:cNvCxnSpPr>
              <p:nvPr/>
            </p:nvCxnSpPr>
            <p:spPr>
              <a:xfrm>
                <a:off x="1428750" y="5572125"/>
                <a:ext cx="10668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5105400"/>
              <a:ext cx="1331295" cy="838200"/>
            </a:xfrm>
            <a:prstGeom prst="rect">
              <a:avLst/>
            </a:prstGeom>
          </p:spPr>
        </p:pic>
        <p:pic>
          <p:nvPicPr>
            <p:cNvPr id="23" name="Picture 5" descr="wurtzite.png"/>
            <p:cNvPicPr>
              <a:picLocks noChangeAspect="1"/>
            </p:cNvPicPr>
            <p:nvPr/>
          </p:nvPicPr>
          <p:blipFill>
            <a:blip r:embed="rId5"/>
            <a:srcRect l="35141" r="35742" b="65753"/>
            <a:stretch>
              <a:fillRect/>
            </a:stretch>
          </p:blipFill>
          <p:spPr>
            <a:xfrm>
              <a:off x="7552944" y="5181600"/>
              <a:ext cx="1591056" cy="1371600"/>
            </a:xfrm>
            <a:prstGeom prst="rect">
              <a:avLst/>
            </a:prstGeom>
          </p:spPr>
        </p:pic>
      </p:grpSp>
      <p:cxnSp>
        <p:nvCxnSpPr>
          <p:cNvPr id="26" name="Straight Arrow Connector 25"/>
          <p:cNvCxnSpPr/>
          <p:nvPr/>
        </p:nvCxnSpPr>
        <p:spPr>
          <a:xfrm>
            <a:off x="4267200" y="1828800"/>
            <a:ext cx="3657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1905000"/>
            <a:ext cx="1795968" cy="119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30" r="6901" b="14389"/>
          <a:stretch/>
        </p:blipFill>
        <p:spPr>
          <a:xfrm>
            <a:off x="4495800" y="2743200"/>
            <a:ext cx="2226253" cy="1184658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938688" cy="82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78389" y="4495801"/>
            <a:ext cx="215129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" descr="omen_nemo_tool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97" t="10435" r="4065"/>
          <a:stretch>
            <a:fillRect/>
          </a:stretch>
        </p:blipFill>
        <p:spPr bwMode="auto">
          <a:xfrm>
            <a:off x="5029200" y="5476212"/>
            <a:ext cx="2057400" cy="13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ight Arrow 30"/>
          <p:cNvSpPr/>
          <p:nvPr/>
        </p:nvSpPr>
        <p:spPr>
          <a:xfrm>
            <a:off x="0" y="3858768"/>
            <a:ext cx="68580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 – an expandable code library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839200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NEMO5 supports &amp; welcomes that!</a:t>
            </a:r>
          </a:p>
          <a:p>
            <a:r>
              <a:rPr lang="en-US" dirty="0" smtClean="0"/>
              <a:t>Object oriented C++ code:</a:t>
            </a:r>
          </a:p>
          <a:p>
            <a:pPr lvl="1"/>
            <a:r>
              <a:rPr lang="en-US" i="1" dirty="0" smtClean="0"/>
              <a:t>Encapsulation </a:t>
            </a:r>
          </a:p>
          <a:p>
            <a:pPr lvl="1"/>
            <a:r>
              <a:rPr lang="en-US" dirty="0" smtClean="0"/>
              <a:t>Write code without interfering with the rest of NEMO5</a:t>
            </a:r>
          </a:p>
          <a:p>
            <a:pPr lvl="1"/>
            <a:r>
              <a:rPr lang="en-US" i="1" dirty="0" smtClean="0"/>
              <a:t>Polymorphism &amp; Abstraction</a:t>
            </a:r>
          </a:p>
          <a:p>
            <a:pPr lvl="1"/>
            <a:r>
              <a:rPr lang="en-US" dirty="0" smtClean="0"/>
              <a:t>Most NEMO5 code is flexible and handles also new models</a:t>
            </a:r>
          </a:p>
          <a:p>
            <a:pPr lvl="1"/>
            <a:r>
              <a:rPr lang="en-US" dirty="0" smtClean="0"/>
              <a:t>Avoid rewriting code “just” because of a new model/crystal structure</a:t>
            </a:r>
          </a:p>
          <a:p>
            <a:pPr lvl="1"/>
            <a:r>
              <a:rPr lang="en-US" i="1" dirty="0" smtClean="0"/>
              <a:t>Inheritance </a:t>
            </a:r>
          </a:p>
          <a:p>
            <a:pPr lvl="1"/>
            <a:r>
              <a:rPr lang="en-US" dirty="0" smtClean="0"/>
              <a:t>NEMO5 code is written efficiently avoiding “</a:t>
            </a:r>
            <a:r>
              <a:rPr lang="en-US" dirty="0" err="1" smtClean="0"/>
              <a:t>copy&amp;paste</a:t>
            </a:r>
            <a:r>
              <a:rPr lang="en-US" dirty="0" smtClean="0"/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4953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“What if I want to implement my own model?”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4953000"/>
            <a:ext cx="876300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Zhengping Jiang (Graduate student of Klimeck group):</a:t>
            </a:r>
          </a:p>
          <a:p>
            <a:r>
              <a:rPr lang="en-US" dirty="0" smtClean="0"/>
              <a:t>“Learning NEMO5, implementing and testing a new Hamiltonian took me 2 weeks.</a:t>
            </a:r>
          </a:p>
          <a:p>
            <a:r>
              <a:rPr lang="en-US" dirty="0" smtClean="0"/>
              <a:t>After that, it worked with all NEMO5 features.”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2" y="152400"/>
            <a:ext cx="8574088" cy="5207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Automated documentation with </a:t>
            </a:r>
            <a:r>
              <a:rPr lang="en-US" dirty="0" err="1" smtClean="0">
                <a:solidFill>
                  <a:schemeClr val="bg1"/>
                </a:solidFill>
              </a:rPr>
              <a:t>Doxygen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5000" t="13333" r="2083" b="31852"/>
          <a:stretch>
            <a:fillRect/>
          </a:stretch>
        </p:blipFill>
        <p:spPr bwMode="auto">
          <a:xfrm>
            <a:off x="1981200" y="2817600"/>
            <a:ext cx="6934200" cy="40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1219200"/>
            <a:ext cx="89154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NEMO5:</a:t>
            </a:r>
          </a:p>
          <a:p>
            <a:r>
              <a:rPr lang="en-US" dirty="0" smtClean="0"/>
              <a:t>NEMO5 code is compatible with </a:t>
            </a:r>
            <a:r>
              <a:rPr lang="en-US" dirty="0" err="1" smtClean="0"/>
              <a:t>Doxygen</a:t>
            </a:r>
            <a:endParaRPr lang="en-US" dirty="0" smtClean="0"/>
          </a:p>
          <a:p>
            <a:r>
              <a:rPr lang="en-US" dirty="0" err="1" smtClean="0"/>
              <a:t>Doxygen</a:t>
            </a:r>
            <a:r>
              <a:rPr lang="en-US" dirty="0" smtClean="0"/>
              <a:t> documentation requires only a web browser (NEMO/prototype/doc/html/index.html)</a:t>
            </a:r>
            <a:endParaRPr lang="en-US" dirty="0"/>
          </a:p>
        </p:txBody>
      </p:sp>
      <p:pic>
        <p:nvPicPr>
          <p:cNvPr id="1027" name="Picture 3" descr="Z:\app-nemo\Summer_school\doxyge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6372225"/>
            <a:ext cx="2486025" cy="4857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57400" y="2450068"/>
            <a:ext cx="65925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Snapshot of </a:t>
            </a:r>
            <a:r>
              <a:rPr lang="en-US" dirty="0" err="1" smtClean="0"/>
              <a:t>Doxygen’s</a:t>
            </a:r>
            <a:r>
              <a:rPr lang="en-US" dirty="0" smtClean="0"/>
              <a:t> “Graphical Class Hierarchy” of NEMO5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200" y="773668"/>
            <a:ext cx="8915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Browsing large source code can be cumbersome (even with Visual Studio or Eclipse)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easy prototyping new code in Python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905000"/>
            <a:ext cx="4953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“What if I want to quickly test a new idea?”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590800"/>
            <a:ext cx="8839200" cy="3139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Prototype in Python: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Python is linked to NEMO5</a:t>
            </a:r>
            <a:br>
              <a:rPr lang="en-US" dirty="0" smtClean="0"/>
            </a:br>
            <a:r>
              <a:rPr lang="en-US" dirty="0" smtClean="0"/>
              <a:t>usage with “</a:t>
            </a:r>
            <a:r>
              <a:rPr lang="en-US" dirty="0" err="1" smtClean="0"/>
              <a:t>nemo</a:t>
            </a:r>
            <a:r>
              <a:rPr lang="en-US" dirty="0" smtClean="0"/>
              <a:t> python_file.py” </a:t>
            </a:r>
            <a:br>
              <a:rPr lang="en-US" dirty="0" smtClean="0"/>
            </a:br>
            <a:r>
              <a:rPr lang="en-US" dirty="0" smtClean="0"/>
              <a:t>(python_file.py needs to be compatible)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The linked Python version supports </a:t>
            </a:r>
            <a:r>
              <a:rPr lang="en-US" dirty="0" err="1" smtClean="0"/>
              <a:t>NumPy</a:t>
            </a:r>
            <a:r>
              <a:rPr lang="en-US" dirty="0" smtClean="0"/>
              <a:t> and </a:t>
            </a:r>
            <a:r>
              <a:rPr lang="en-US" dirty="0" err="1" smtClean="0"/>
              <a:t>SciPy</a:t>
            </a:r>
            <a:endParaRPr lang="en-US" dirty="0" smtClean="0"/>
          </a:p>
          <a:p>
            <a:pPr marL="285750" indent="-285750">
              <a:buFont typeface="Wingdings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NEMO5 can load Python scripts and Python solvers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Write python code and embed NEMO5 routines within your Python script</a:t>
            </a:r>
            <a:br>
              <a:rPr lang="en-US" dirty="0" smtClean="0"/>
            </a:br>
            <a:r>
              <a:rPr lang="en-US" dirty="0" smtClean="0"/>
              <a:t>(similar to </a:t>
            </a:r>
            <a:r>
              <a:rPr lang="en-US" dirty="0" err="1" smtClean="0"/>
              <a:t>matlab</a:t>
            </a:r>
            <a:r>
              <a:rPr lang="en-US" dirty="0" smtClean="0"/>
              <a:t> toolbox)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62125"/>
            <a:ext cx="938688" cy="82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0"/>
            <a:ext cx="1915024" cy="64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5867400" y="682752"/>
            <a:ext cx="1981200" cy="993648"/>
          </a:xfrm>
          <a:prstGeom prst="cloudCallout">
            <a:avLst>
              <a:gd name="adj1" fmla="val -21314"/>
              <a:gd name="adj2" fmla="val 6825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NEMO5?!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3429000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dirty="0" smtClean="0"/>
              <a:t>Nature Nanotechnology </a:t>
            </a:r>
            <a:r>
              <a:rPr lang="en-US" sz="1400" b="1" dirty="0" smtClean="0"/>
              <a:t>7</a:t>
            </a:r>
            <a:r>
              <a:rPr lang="en-US" sz="1400" dirty="0" smtClean="0"/>
              <a:t>, 242 (2012)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7620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atom transistor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4114800"/>
            <a:ext cx="579120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Countable device atoms suggest atomistic descriptions</a:t>
            </a:r>
          </a:p>
          <a:p>
            <a:r>
              <a:rPr lang="en-US" dirty="0" smtClean="0"/>
              <a:t>Modern device concepts, e.g.</a:t>
            </a:r>
          </a:p>
          <a:p>
            <a:pPr marL="627063" lvl="1" indent="-169863">
              <a:buFont typeface="Arial" pitchFamily="34" charset="0"/>
              <a:buChar char="•"/>
            </a:pPr>
            <a:r>
              <a:rPr lang="en-US" dirty="0" smtClean="0"/>
              <a:t>Band to band tunneling</a:t>
            </a:r>
          </a:p>
          <a:p>
            <a:pPr marL="627063" lvl="1" indent="-169863">
              <a:buFont typeface="Arial" pitchFamily="34" charset="0"/>
              <a:buChar char="•"/>
            </a:pPr>
            <a:r>
              <a:rPr lang="en-US" dirty="0" smtClean="0"/>
              <a:t>Topological insulators (gap less materials)</a:t>
            </a:r>
          </a:p>
          <a:p>
            <a:pPr marL="627063" lvl="1" indent="-169863">
              <a:buFont typeface="Arial" pitchFamily="34" charset="0"/>
              <a:buChar char="•"/>
            </a:pPr>
            <a:r>
              <a:rPr lang="en-US" dirty="0" smtClean="0"/>
              <a:t>Band/Valley mixing etc.</a:t>
            </a:r>
          </a:p>
          <a:p>
            <a:r>
              <a:rPr lang="en-US" dirty="0" smtClean="0"/>
              <a:t>require multi band representations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762000"/>
            <a:ext cx="23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Topological insulators</a:t>
            </a:r>
            <a:endParaRPr lang="en-US" dirty="0"/>
          </a:p>
        </p:txBody>
      </p:sp>
      <p:pic>
        <p:nvPicPr>
          <p:cNvPr id="10" name="Picture 9" descr="nnano_2012_21-f1.jpg"/>
          <p:cNvPicPr>
            <a:picLocks noChangeAspect="1"/>
          </p:cNvPicPr>
          <p:nvPr/>
        </p:nvPicPr>
        <p:blipFill>
          <a:blip r:embed="rId2"/>
          <a:srcRect l="57675" b="55464"/>
          <a:stretch>
            <a:fillRect/>
          </a:stretch>
        </p:blipFill>
        <p:spPr>
          <a:xfrm>
            <a:off x="381000" y="1219200"/>
            <a:ext cx="2068992" cy="2057400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 t="3125"/>
          <a:stretch>
            <a:fillRect/>
          </a:stretch>
        </p:blipFill>
        <p:spPr bwMode="auto">
          <a:xfrm>
            <a:off x="7239000" y="1066800"/>
            <a:ext cx="142186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629400" y="34290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dirty="0" smtClean="0"/>
              <a:t>Nature Physics </a:t>
            </a:r>
            <a:r>
              <a:rPr lang="en-US" sz="1400" b="1" dirty="0" smtClean="0"/>
              <a:t>6</a:t>
            </a:r>
            <a:r>
              <a:rPr lang="en-US" sz="1400" dirty="0" smtClean="0"/>
              <a:t>, 584 (2010)</a:t>
            </a:r>
          </a:p>
        </p:txBody>
      </p:sp>
      <p:pic>
        <p:nvPicPr>
          <p:cNvPr id="12" name="Picture 11" descr="BTBT_IV_cur_no_anim3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25" t="1105" r="1351" b="50292"/>
          <a:stretch>
            <a:fillRect/>
          </a:stretch>
        </p:blipFill>
        <p:spPr bwMode="auto">
          <a:xfrm>
            <a:off x="3505200" y="685800"/>
            <a:ext cx="2286000" cy="279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89442" y="762000"/>
            <a:ext cx="25827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Band-to-band tunneling</a:t>
            </a:r>
            <a:endParaRPr lang="en-US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276600" y="3429000"/>
            <a:ext cx="3200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dirty="0" smtClean="0"/>
              <a:t>IEEE Elec. Dev.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</a:t>
            </a:r>
            <a:r>
              <a:rPr lang="en-US" sz="1400" b="1" dirty="0" smtClean="0"/>
              <a:t>30, </a:t>
            </a:r>
            <a:r>
              <a:rPr lang="en-US" sz="1400" dirty="0" smtClean="0"/>
              <a:t>602</a:t>
            </a:r>
            <a:r>
              <a:rPr lang="en-US" sz="1400" b="1" dirty="0" smtClean="0"/>
              <a:t> </a:t>
            </a:r>
            <a:r>
              <a:rPr lang="en-US" sz="1400" dirty="0" smtClean="0"/>
              <a:t>(2009)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Today’s simulation requirements: research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6019800"/>
            <a:ext cx="880241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Academic and industrial </a:t>
            </a:r>
            <a:r>
              <a:rPr lang="en-US" dirty="0" err="1" smtClean="0"/>
              <a:t>research&amp;development</a:t>
            </a:r>
            <a:r>
              <a:rPr lang="en-US" dirty="0" smtClean="0"/>
              <a:t> is and has been the driver of NEMO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0555" y="3733800"/>
            <a:ext cx="5856845" cy="512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 &amp; Python: Python solver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030069"/>
            <a:ext cx="8001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NEMO5 solvers have a common API (to set up, to solve, to communicate, …)</a:t>
            </a:r>
          </a:p>
          <a:p>
            <a:r>
              <a:rPr lang="en-US" dirty="0" smtClean="0"/>
              <a:t>Your own new solvers have to stick to this API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0476355"/>
              </p:ext>
            </p:extLst>
          </p:nvPr>
        </p:nvGraphicFramePr>
        <p:xfrm>
          <a:off x="225091" y="1828800"/>
          <a:ext cx="8614109" cy="3305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76"/>
                <a:gridCol w="3429533"/>
              </a:tblGrid>
              <a:tr h="42756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C++ Solver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Python Solver</a:t>
                      </a:r>
                      <a:endParaRPr lang="en-US" sz="1600" dirty="0"/>
                    </a:p>
                  </a:txBody>
                  <a:tcPr/>
                </a:tc>
              </a:tr>
              <a:tr h="43652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void </a:t>
                      </a:r>
                      <a:r>
                        <a:rPr lang="en-US" sz="1600" dirty="0" err="1" smtClean="0"/>
                        <a:t>MyNewSolver</a:t>
                      </a:r>
                      <a:r>
                        <a:rPr lang="en-US" sz="1600" dirty="0" smtClean="0"/>
                        <a:t>::</a:t>
                      </a:r>
                      <a:r>
                        <a:rPr lang="en-US" sz="1600" dirty="0" err="1" smtClean="0"/>
                        <a:t>do_solve</a:t>
                      </a:r>
                      <a:r>
                        <a:rPr lang="en-US" sz="1600" dirty="0" smtClean="0"/>
                        <a:t>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def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do_solve</a:t>
                      </a:r>
                      <a:r>
                        <a:rPr lang="en-US" sz="1600" dirty="0" smtClean="0"/>
                        <a:t>( self ):</a:t>
                      </a:r>
                      <a:endParaRPr lang="en-US" sz="1600" dirty="0"/>
                    </a:p>
                  </a:txBody>
                  <a:tcPr/>
                </a:tc>
              </a:tr>
              <a:tr h="42756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void </a:t>
                      </a:r>
                      <a:r>
                        <a:rPr lang="en-US" sz="1600" dirty="0" err="1" smtClean="0"/>
                        <a:t>MyNewSolver</a:t>
                      </a:r>
                      <a:r>
                        <a:rPr lang="en-US" sz="1600" dirty="0" smtClean="0"/>
                        <a:t>::</a:t>
                      </a:r>
                      <a:r>
                        <a:rPr lang="en-US" sz="1600" dirty="0" err="1" smtClean="0"/>
                        <a:t>do_init</a:t>
                      </a:r>
                      <a:r>
                        <a:rPr lang="en-US" sz="1600" dirty="0" smtClean="0"/>
                        <a:t>(){}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def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do_init</a:t>
                      </a:r>
                      <a:r>
                        <a:rPr lang="en-US" sz="1600" dirty="0" smtClean="0"/>
                        <a:t> ( self ):</a:t>
                      </a:r>
                    </a:p>
                  </a:txBody>
                  <a:tcPr/>
                </a:tc>
              </a:tr>
              <a:tr h="42756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void </a:t>
                      </a:r>
                      <a:r>
                        <a:rPr lang="en-US" sz="1600" dirty="0" err="1" smtClean="0"/>
                        <a:t>MyNewSolver</a:t>
                      </a:r>
                      <a:r>
                        <a:rPr lang="en-US" sz="1600" dirty="0" smtClean="0"/>
                        <a:t>::</a:t>
                      </a:r>
                      <a:r>
                        <a:rPr lang="en-US" sz="1600" dirty="0" err="1" smtClean="0"/>
                        <a:t>do_reinit</a:t>
                      </a:r>
                      <a:r>
                        <a:rPr lang="en-US" sz="1600" dirty="0" smtClean="0"/>
                        <a:t>(){}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def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do_reinit</a:t>
                      </a:r>
                      <a:r>
                        <a:rPr lang="en-US" sz="1600" dirty="0" smtClean="0"/>
                        <a:t> ( self ):</a:t>
                      </a:r>
                    </a:p>
                  </a:txBody>
                  <a:tcPr/>
                </a:tc>
              </a:tr>
              <a:tr h="42756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void Simulation::</a:t>
                      </a:r>
                      <a:r>
                        <a:rPr lang="en-US" sz="1600" dirty="0" err="1" smtClean="0"/>
                        <a:t>do_output</a:t>
                      </a:r>
                      <a:r>
                        <a:rPr lang="en-US" sz="1600" dirty="0" smtClean="0"/>
                        <a:t>(){}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def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do_output</a:t>
                      </a:r>
                      <a:r>
                        <a:rPr lang="en-US" sz="1600" dirty="0" smtClean="0"/>
                        <a:t> ( self ):</a:t>
                      </a:r>
                    </a:p>
                  </a:txBody>
                  <a:tcPr/>
                </a:tc>
              </a:tr>
              <a:tr h="42756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void </a:t>
                      </a:r>
                      <a:r>
                        <a:rPr lang="en-US" sz="1600" dirty="0" err="1" smtClean="0"/>
                        <a:t>MyNewSolver</a:t>
                      </a:r>
                      <a:r>
                        <a:rPr lang="en-US" sz="1600" dirty="0" smtClean="0"/>
                        <a:t>::</a:t>
                      </a:r>
                      <a:r>
                        <a:rPr lang="en-US" sz="1600" dirty="0" err="1" smtClean="0"/>
                        <a:t>get_data</a:t>
                      </a:r>
                      <a:r>
                        <a:rPr lang="en-US" sz="1600" dirty="0" smtClean="0"/>
                        <a:t>( string v,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type</a:t>
                      </a:r>
                      <a:r>
                        <a:rPr lang="en-US" sz="1600" dirty="0" smtClean="0"/>
                        <a:t>&amp; )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      </a:t>
                      </a:r>
                      <a:r>
                        <a:rPr lang="en-US" sz="1600" dirty="0" err="1" smtClean="0"/>
                        <a:t>get_data</a:t>
                      </a:r>
                      <a:r>
                        <a:rPr lang="en-US" sz="1600" dirty="0" smtClean="0"/>
                        <a:t>(vector&lt;complex&lt;double&gt; &gt;)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def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get_data_</a:t>
                      </a:r>
                      <a:r>
                        <a:rPr lang="en-US" sz="1600" dirty="0" err="1" smtClean="0">
                          <a:solidFill>
                            <a:srgbClr val="C00000"/>
                          </a:solidFill>
                        </a:rPr>
                        <a:t>type</a:t>
                      </a:r>
                      <a:r>
                        <a:rPr lang="en-US" sz="1600" dirty="0" smtClean="0"/>
                        <a:t>( v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      </a:t>
                      </a:r>
                      <a:r>
                        <a:rPr lang="en-US" sz="1600" dirty="0" err="1" smtClean="0"/>
                        <a:t>get_data_list_complex</a:t>
                      </a:r>
                      <a:r>
                        <a:rPr lang="en-US" sz="1600" dirty="0" smtClean="0"/>
                        <a:t>()</a:t>
                      </a:r>
                    </a:p>
                  </a:txBody>
                  <a:tcPr/>
                </a:tc>
              </a:tr>
              <a:tr h="42756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void </a:t>
                      </a:r>
                      <a:r>
                        <a:rPr lang="en-US" sz="1600" dirty="0" err="1" smtClean="0"/>
                        <a:t>MyNewSolver</a:t>
                      </a:r>
                      <a:r>
                        <a:rPr lang="en-US" sz="1600" dirty="0" smtClean="0"/>
                        <a:t>::</a:t>
                      </a:r>
                      <a:r>
                        <a:rPr lang="en-US" sz="1600" dirty="0" err="1" smtClean="0"/>
                        <a:t>get_data</a:t>
                      </a:r>
                      <a:r>
                        <a:rPr lang="en-US" sz="1600" dirty="0" smtClean="0"/>
                        <a:t>(string v,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type1</a:t>
                      </a:r>
                      <a:r>
                        <a:rPr lang="en-US" sz="1600" dirty="0" smtClean="0"/>
                        <a:t>, 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type2</a:t>
                      </a:r>
                      <a:r>
                        <a:rPr lang="en-US" sz="1600" dirty="0" smtClean="0"/>
                        <a:t>&amp;,</a:t>
                      </a:r>
                      <a:r>
                        <a:rPr lang="en-US" sz="1600" baseline="0" dirty="0" smtClean="0"/>
                        <a:t> .</a:t>
                      </a:r>
                      <a:r>
                        <a:rPr lang="en-US" sz="1600" dirty="0" smtClean="0"/>
                        <a:t> )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      </a:t>
                      </a:r>
                      <a:r>
                        <a:rPr lang="en-US" sz="1600" dirty="0" err="1" smtClean="0"/>
                        <a:t>get_data</a:t>
                      </a:r>
                      <a:r>
                        <a:rPr lang="en-US" sz="1600" dirty="0" smtClean="0"/>
                        <a:t>(unsigned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int</a:t>
                      </a:r>
                      <a:r>
                        <a:rPr lang="en-US" sz="1600" baseline="0" dirty="0" smtClean="0"/>
                        <a:t>, </a:t>
                      </a:r>
                      <a:r>
                        <a:rPr lang="en-US" sz="1600" dirty="0" smtClean="0"/>
                        <a:t>vector&lt;double&gt;, 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def</a:t>
                      </a:r>
                      <a:r>
                        <a:rPr lang="en-US" sz="1600" dirty="0" smtClean="0"/>
                        <a:t> get_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type1</a:t>
                      </a:r>
                      <a:r>
                        <a:rPr lang="en-US" sz="1600" dirty="0" smtClean="0"/>
                        <a:t>_data_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type2</a:t>
                      </a:r>
                      <a:r>
                        <a:rPr lang="en-US" sz="1600" dirty="0" smtClean="0"/>
                        <a:t>_.( v)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      </a:t>
                      </a:r>
                      <a:r>
                        <a:rPr lang="en-US" sz="1600" dirty="0" err="1" smtClean="0"/>
                        <a:t>get_uint_data_list_double</a:t>
                      </a:r>
                      <a:r>
                        <a:rPr lang="en-US" sz="1600" dirty="0" smtClean="0"/>
                        <a:t> ( v )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 &amp; Python: </a:t>
            </a:r>
            <a:r>
              <a:rPr lang="en-US" dirty="0" err="1" smtClean="0">
                <a:solidFill>
                  <a:schemeClr val="bg1"/>
                </a:solidFill>
              </a:rPr>
              <a:t>Metasolver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 l="1667" t="34815" r="77083" b="11852"/>
          <a:stretch>
            <a:fillRect/>
          </a:stretch>
        </p:blipFill>
        <p:spPr bwMode="auto">
          <a:xfrm>
            <a:off x="228600" y="914400"/>
            <a:ext cx="3886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7" t="24444" r="72084" b="31111"/>
          <a:stretch>
            <a:fillRect/>
          </a:stretch>
        </p:blipFill>
        <p:spPr bwMode="auto">
          <a:xfrm>
            <a:off x="4343400" y="914400"/>
            <a:ext cx="4800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1" y="3124200"/>
            <a:ext cx="396240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Standard NEMO5 situation:</a:t>
            </a:r>
          </a:p>
          <a:p>
            <a:r>
              <a:rPr lang="en-US" dirty="0" smtClean="0"/>
              <a:t>Several solvers are defined</a:t>
            </a:r>
          </a:p>
          <a:p>
            <a:r>
              <a:rPr lang="en-US" dirty="0" smtClean="0"/>
              <a:t>Some options are task specific </a:t>
            </a:r>
          </a:p>
          <a:p>
            <a:r>
              <a:rPr lang="en-US" dirty="0" smtClean="0"/>
              <a:t>(obsolete for specific tasks)</a:t>
            </a:r>
          </a:p>
          <a:p>
            <a:r>
              <a:rPr lang="en-US" dirty="0" smtClean="0"/>
              <a:t>Some option names are “developer style”</a:t>
            </a:r>
          </a:p>
          <a:p>
            <a:endParaRPr lang="en-US" dirty="0" smtClean="0"/>
          </a:p>
          <a:p>
            <a:r>
              <a:rPr lang="en-US" dirty="0" smtClean="0"/>
              <a:t>Long and complex </a:t>
            </a:r>
            <a:r>
              <a:rPr lang="en-US" dirty="0" err="1" smtClean="0"/>
              <a:t>inputdeck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4648201" y="3124200"/>
            <a:ext cx="434340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Solution: </a:t>
            </a:r>
            <a:r>
              <a:rPr lang="en-US" b="1" dirty="0" err="1" smtClean="0"/>
              <a:t>Metasolver</a:t>
            </a:r>
            <a:endParaRPr lang="en-US" b="1" dirty="0" smtClean="0"/>
          </a:p>
          <a:p>
            <a:r>
              <a:rPr lang="en-US" dirty="0" smtClean="0"/>
              <a:t>Store frequently used solver settings in “external” python file</a:t>
            </a:r>
          </a:p>
          <a:p>
            <a:r>
              <a:rPr lang="en-US" dirty="0" smtClean="0"/>
              <a:t>NEMO5 </a:t>
            </a:r>
            <a:r>
              <a:rPr lang="en-US" dirty="0" err="1" smtClean="0"/>
              <a:t>inputdeck</a:t>
            </a:r>
            <a:r>
              <a:rPr lang="en-US" dirty="0" smtClean="0"/>
              <a:t>: only relevant options are visible</a:t>
            </a:r>
          </a:p>
          <a:p>
            <a:r>
              <a:rPr lang="en-US" dirty="0" smtClean="0"/>
              <a:t>Option names are convertible</a:t>
            </a:r>
          </a:p>
          <a:p>
            <a:endParaRPr lang="en-US" dirty="0" smtClean="0"/>
          </a:p>
          <a:p>
            <a:r>
              <a:rPr lang="en-US" dirty="0" smtClean="0"/>
              <a:t>Short </a:t>
            </a:r>
            <a:r>
              <a:rPr lang="en-US" dirty="0" err="1" smtClean="0"/>
              <a:t>inputdeck</a:t>
            </a:r>
            <a:r>
              <a:rPr lang="en-US" dirty="0" smtClean="0"/>
              <a:t> (1 Solver only)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2251" y="3429000"/>
            <a:ext cx="599394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Tutorial </a:t>
            </a:r>
            <a:r>
              <a:rPr lang="en-US" dirty="0" smtClean="0"/>
              <a:t>4D </a:t>
            </a:r>
            <a:r>
              <a:rPr lang="en-US" dirty="0" smtClean="0"/>
              <a:t>Python &amp; NEMO5</a:t>
            </a:r>
          </a:p>
          <a:p>
            <a:r>
              <a:rPr lang="en-US" dirty="0" smtClean="0"/>
              <a:t>Learn how to prototype in Python and use NEMO5 with 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NEMO5 lecture – overview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066800"/>
            <a:ext cx="6045245" cy="4923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dirty="0" smtClean="0"/>
              <a:t>NEMO5 origins + history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and atomic representations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solvers + physics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expandability + flexibility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on supercomputers (scalability and compatibility)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support (for output and users)</a:t>
            </a:r>
            <a:endParaRPr lang="en-US" dirty="0"/>
          </a:p>
        </p:txBody>
      </p:sp>
      <p:grpSp>
        <p:nvGrpSpPr>
          <p:cNvPr id="6" name="Group 23"/>
          <p:cNvGrpSpPr/>
          <p:nvPr/>
        </p:nvGrpSpPr>
        <p:grpSpPr>
          <a:xfrm>
            <a:off x="4724400" y="1066800"/>
            <a:ext cx="3343656" cy="715012"/>
            <a:chOff x="1304544" y="5105400"/>
            <a:chExt cx="7839456" cy="16764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19048" t="6382" r="57576" b="18724"/>
            <a:stretch>
              <a:fillRect/>
            </a:stretch>
          </p:blipFill>
          <p:spPr bwMode="auto">
            <a:xfrm>
              <a:off x="2599944" y="5257800"/>
              <a:ext cx="17145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Grafik 93" descr="Collage_OMEN_GA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493" y="5257800"/>
              <a:ext cx="2067107" cy="1169602"/>
            </a:xfrm>
            <a:prstGeom prst="rect">
              <a:avLst/>
            </a:prstGeom>
          </p:spPr>
        </p:pic>
        <p:grpSp>
          <p:nvGrpSpPr>
            <p:cNvPr id="24" name="Group 22"/>
            <p:cNvGrpSpPr/>
            <p:nvPr/>
          </p:nvGrpSpPr>
          <p:grpSpPr>
            <a:xfrm>
              <a:off x="1304544" y="5105400"/>
              <a:ext cx="1038578" cy="990600"/>
              <a:chOff x="1047750" y="4505325"/>
              <a:chExt cx="1752600" cy="1906588"/>
            </a:xfrm>
          </p:grpSpPr>
          <p:cxnSp>
            <p:nvCxnSpPr>
              <p:cNvPr id="7" name="Straight Connector 4"/>
              <p:cNvCxnSpPr/>
              <p:nvPr/>
            </p:nvCxnSpPr>
            <p:spPr>
              <a:xfrm>
                <a:off x="1047750" y="5724525"/>
                <a:ext cx="533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5"/>
              <p:cNvCxnSpPr/>
              <p:nvPr/>
            </p:nvCxnSpPr>
            <p:spPr>
              <a:xfrm rot="5400000">
                <a:off x="971550" y="5114925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6"/>
              <p:cNvCxnSpPr/>
              <p:nvPr/>
            </p:nvCxnSpPr>
            <p:spPr>
              <a:xfrm rot="16200000" flipH="1">
                <a:off x="1581150" y="45053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7"/>
              <p:cNvCxnSpPr/>
              <p:nvPr/>
            </p:nvCxnSpPr>
            <p:spPr>
              <a:xfrm rot="5400000">
                <a:off x="1199356" y="53427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8"/>
              <p:cNvCxnSpPr/>
              <p:nvPr/>
            </p:nvCxnSpPr>
            <p:spPr>
              <a:xfrm rot="16200000" flipH="1">
                <a:off x="1809750" y="59531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9"/>
              <p:cNvCxnSpPr/>
              <p:nvPr/>
            </p:nvCxnSpPr>
            <p:spPr>
              <a:xfrm rot="5400000">
                <a:off x="1427956" y="55713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0"/>
              <p:cNvCxnSpPr/>
              <p:nvPr/>
            </p:nvCxnSpPr>
            <p:spPr>
              <a:xfrm rot="16200000" flipH="1">
                <a:off x="2038350" y="49625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1"/>
              <p:cNvCxnSpPr/>
              <p:nvPr/>
            </p:nvCxnSpPr>
            <p:spPr>
              <a:xfrm rot="5400000">
                <a:off x="1658144" y="57999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2"/>
              <p:cNvCxnSpPr/>
              <p:nvPr/>
            </p:nvCxnSpPr>
            <p:spPr>
              <a:xfrm>
                <a:off x="2266950" y="6410325"/>
                <a:ext cx="533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3"/>
              <p:cNvCxnSpPr/>
              <p:nvPr/>
            </p:nvCxnSpPr>
            <p:spPr>
              <a:xfrm>
                <a:off x="1847850" y="5638800"/>
                <a:ext cx="152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4"/>
              <p:cNvSpPr/>
              <p:nvPr/>
            </p:nvSpPr>
            <p:spPr>
              <a:xfrm>
                <a:off x="2286000" y="6096000"/>
                <a:ext cx="514350" cy="304800"/>
              </a:xfrm>
              <a:prstGeom prst="rect">
                <a:avLst/>
              </a:prstGeom>
              <a:solidFill>
                <a:schemeClr val="accent2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400" dirty="0">
                  <a:solidFill>
                    <a:schemeClr val="tx1"/>
                  </a:solidFill>
                  <a:latin typeface="Lucida Console" pitchFamily="49" charset="0"/>
                </a:endParaRPr>
              </a:p>
            </p:txBody>
          </p:sp>
          <p:sp>
            <p:nvSpPr>
              <p:cNvPr id="18" name="Rectangle 15"/>
              <p:cNvSpPr/>
              <p:nvPr/>
            </p:nvSpPr>
            <p:spPr>
              <a:xfrm>
                <a:off x="1047750" y="5410200"/>
                <a:ext cx="514350" cy="304800"/>
              </a:xfrm>
              <a:prstGeom prst="rect">
                <a:avLst/>
              </a:prstGeom>
              <a:solidFill>
                <a:schemeClr val="accent2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400" dirty="0">
                  <a:solidFill>
                    <a:schemeClr val="tx1"/>
                  </a:solidFill>
                  <a:latin typeface="Lucida Console" pitchFamily="49" charset="0"/>
                </a:endParaRPr>
              </a:p>
            </p:txBody>
          </p:sp>
          <p:sp>
            <p:nvSpPr>
              <p:cNvPr id="19" name="Oval 16"/>
              <p:cNvSpPr/>
              <p:nvPr/>
            </p:nvSpPr>
            <p:spPr>
              <a:xfrm>
                <a:off x="1276350" y="549592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7"/>
              <p:cNvSpPr/>
              <p:nvPr/>
            </p:nvSpPr>
            <p:spPr>
              <a:xfrm>
                <a:off x="2495550" y="549592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18"/>
              <p:cNvCxnSpPr>
                <a:stCxn id="19" idx="6"/>
                <a:endCxn id="20" idx="2"/>
              </p:cNvCxnSpPr>
              <p:nvPr/>
            </p:nvCxnSpPr>
            <p:spPr>
              <a:xfrm>
                <a:off x="1428750" y="5572125"/>
                <a:ext cx="10668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5105400"/>
              <a:ext cx="1331295" cy="838200"/>
            </a:xfrm>
            <a:prstGeom prst="rect">
              <a:avLst/>
            </a:prstGeom>
          </p:spPr>
        </p:pic>
        <p:pic>
          <p:nvPicPr>
            <p:cNvPr id="23" name="Picture 5" descr="wurtzite.png"/>
            <p:cNvPicPr>
              <a:picLocks noChangeAspect="1"/>
            </p:cNvPicPr>
            <p:nvPr/>
          </p:nvPicPr>
          <p:blipFill>
            <a:blip r:embed="rId5"/>
            <a:srcRect l="35141" r="35742" b="65753"/>
            <a:stretch>
              <a:fillRect/>
            </a:stretch>
          </p:blipFill>
          <p:spPr>
            <a:xfrm>
              <a:off x="7552944" y="5181600"/>
              <a:ext cx="1591056" cy="1371600"/>
            </a:xfrm>
            <a:prstGeom prst="rect">
              <a:avLst/>
            </a:prstGeom>
          </p:spPr>
        </p:pic>
      </p:grpSp>
      <p:cxnSp>
        <p:nvCxnSpPr>
          <p:cNvPr id="26" name="Straight Arrow Connector 25"/>
          <p:cNvCxnSpPr/>
          <p:nvPr/>
        </p:nvCxnSpPr>
        <p:spPr>
          <a:xfrm>
            <a:off x="4267200" y="1828800"/>
            <a:ext cx="3657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1905000"/>
            <a:ext cx="1795968" cy="119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30" r="6901" b="14389"/>
          <a:stretch/>
        </p:blipFill>
        <p:spPr>
          <a:xfrm>
            <a:off x="4495800" y="2743200"/>
            <a:ext cx="2226253" cy="1184658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938688" cy="82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78389" y="4495801"/>
            <a:ext cx="215129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" descr="omen_nemo_tool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97" t="10435" r="4065"/>
          <a:stretch>
            <a:fillRect/>
          </a:stretch>
        </p:blipFill>
        <p:spPr bwMode="auto">
          <a:xfrm>
            <a:off x="5029200" y="5476212"/>
            <a:ext cx="2057400" cy="13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ight Arrow 30"/>
          <p:cNvSpPr/>
          <p:nvPr/>
        </p:nvSpPr>
        <p:spPr>
          <a:xfrm>
            <a:off x="0" y="4696968"/>
            <a:ext cx="68580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MPI parallelization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2743200"/>
            <a:ext cx="7696200" cy="2133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US" sz="1800" dirty="0" smtClean="0"/>
              <a:t>NEMO5 is MPI parallelized:</a:t>
            </a:r>
          </a:p>
          <a:p>
            <a:r>
              <a:rPr lang="en-US" sz="1800" b="1" dirty="0" smtClean="0"/>
              <a:t>k</a:t>
            </a:r>
            <a:r>
              <a:rPr lang="en-US" sz="1800" dirty="0" smtClean="0"/>
              <a:t>-space and </a:t>
            </a:r>
            <a:r>
              <a:rPr lang="en-US" sz="1800" b="1" dirty="0" smtClean="0"/>
              <a:t>x</a:t>
            </a:r>
            <a:r>
              <a:rPr lang="en-US" sz="1800" dirty="0" smtClean="0"/>
              <a:t>-space parallelization</a:t>
            </a:r>
            <a:br>
              <a:rPr lang="en-US" sz="1800" dirty="0" smtClean="0"/>
            </a:br>
            <a:r>
              <a:rPr lang="en-US" sz="1800" dirty="0" smtClean="0"/>
              <a:t>for Schr</a:t>
            </a:r>
            <a:r>
              <a:rPr lang="en-US" sz="1800" dirty="0" smtClean="0">
                <a:latin typeface="Arial"/>
                <a:cs typeface="Arial"/>
              </a:rPr>
              <a:t>ö</a:t>
            </a:r>
            <a:r>
              <a:rPr lang="en-US" sz="1800" dirty="0" smtClean="0"/>
              <a:t>dinger-Poisson</a:t>
            </a:r>
          </a:p>
          <a:p>
            <a:r>
              <a:rPr lang="en-US" sz="1800" b="1" dirty="0" smtClean="0"/>
              <a:t>x</a:t>
            </a:r>
            <a:r>
              <a:rPr lang="en-US" sz="1800" dirty="0" smtClean="0"/>
              <a:t>-space parallelization for Strain</a:t>
            </a:r>
          </a:p>
          <a:p>
            <a:r>
              <a:rPr lang="en-US" sz="1800" b="1" dirty="0" smtClean="0"/>
              <a:t>V</a:t>
            </a:r>
            <a:r>
              <a:rPr lang="en-US" sz="1800" dirty="0" smtClean="0"/>
              <a:t>,</a:t>
            </a:r>
            <a:r>
              <a:rPr lang="en-US" sz="1800" b="1" dirty="0" smtClean="0"/>
              <a:t> k</a:t>
            </a:r>
            <a:r>
              <a:rPr lang="en-US" sz="1800" dirty="0" smtClean="0"/>
              <a:t>, </a:t>
            </a:r>
            <a:r>
              <a:rPr lang="en-US" sz="1800" b="1" dirty="0" smtClean="0"/>
              <a:t>E</a:t>
            </a:r>
            <a:r>
              <a:rPr lang="en-US" sz="1800" dirty="0" smtClean="0"/>
              <a:t> and </a:t>
            </a:r>
            <a:r>
              <a:rPr lang="en-US" sz="1800" b="1" dirty="0" smtClean="0"/>
              <a:t>slab</a:t>
            </a:r>
            <a:r>
              <a:rPr lang="en-US" sz="1800" dirty="0" smtClean="0"/>
              <a:t> parallelization</a:t>
            </a:r>
            <a:br>
              <a:rPr lang="en-US" sz="1800" dirty="0" smtClean="0"/>
            </a:br>
            <a:r>
              <a:rPr lang="en-US" sz="1800" dirty="0" smtClean="0"/>
              <a:t>for NEGF-Poisson and WF-Poisson</a:t>
            </a:r>
            <a:endParaRPr lang="en-US" dirty="0" smtClean="0"/>
          </a:p>
        </p:txBody>
      </p:sp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429000"/>
            <a:ext cx="1752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46"/>
          <p:cNvGrpSpPr/>
          <p:nvPr/>
        </p:nvGrpSpPr>
        <p:grpSpPr>
          <a:xfrm>
            <a:off x="6324600" y="2971800"/>
            <a:ext cx="2362200" cy="2125084"/>
            <a:chOff x="5715000" y="2800115"/>
            <a:chExt cx="2362200" cy="2125084"/>
          </a:xfrm>
        </p:grpSpPr>
        <p:sp>
          <p:nvSpPr>
            <p:cNvPr id="10" name="Cube 5"/>
            <p:cNvSpPr/>
            <p:nvPr/>
          </p:nvSpPr>
          <p:spPr>
            <a:xfrm>
              <a:off x="5715000" y="2819400"/>
              <a:ext cx="2362200" cy="205740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1"/>
            <p:cNvCxnSpPr/>
            <p:nvPr/>
          </p:nvCxnSpPr>
          <p:spPr>
            <a:xfrm>
              <a:off x="5715000" y="4572000"/>
              <a:ext cx="18288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2"/>
            <p:cNvCxnSpPr/>
            <p:nvPr/>
          </p:nvCxnSpPr>
          <p:spPr>
            <a:xfrm>
              <a:off x="5715000" y="4267200"/>
              <a:ext cx="18288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3"/>
            <p:cNvCxnSpPr/>
            <p:nvPr/>
          </p:nvCxnSpPr>
          <p:spPr>
            <a:xfrm>
              <a:off x="5715000" y="3581400"/>
              <a:ext cx="18288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5"/>
            <p:cNvCxnSpPr/>
            <p:nvPr/>
          </p:nvCxnSpPr>
          <p:spPr>
            <a:xfrm rot="5400000" flipH="1" flipV="1">
              <a:off x="7543800" y="3048000"/>
              <a:ext cx="533400" cy="5334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6"/>
            <p:cNvCxnSpPr/>
            <p:nvPr/>
          </p:nvCxnSpPr>
          <p:spPr>
            <a:xfrm rot="5400000" flipH="1" flipV="1">
              <a:off x="7543800" y="3733800"/>
              <a:ext cx="533400" cy="5334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7"/>
            <p:cNvCxnSpPr/>
            <p:nvPr/>
          </p:nvCxnSpPr>
          <p:spPr>
            <a:xfrm rot="5400000" flipH="1" flipV="1">
              <a:off x="7543800" y="4038600"/>
              <a:ext cx="533400" cy="5334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9"/>
            <p:cNvCxnSpPr>
              <a:stCxn id="10" idx="1"/>
              <a:endCxn id="10" idx="3"/>
            </p:cNvCxnSpPr>
            <p:nvPr/>
          </p:nvCxnSpPr>
          <p:spPr>
            <a:xfrm rot="16200000" flipH="1">
              <a:off x="5867400" y="4105275"/>
              <a:ext cx="154305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21"/>
            <p:cNvCxnSpPr>
              <a:stCxn id="10" idx="1"/>
              <a:endCxn id="10" idx="0"/>
            </p:cNvCxnSpPr>
            <p:nvPr/>
          </p:nvCxnSpPr>
          <p:spPr>
            <a:xfrm rot="5400000" flipH="1" flipV="1">
              <a:off x="6638924" y="2819401"/>
              <a:ext cx="514350" cy="51434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23"/>
            <p:cNvCxnSpPr/>
            <p:nvPr/>
          </p:nvCxnSpPr>
          <p:spPr>
            <a:xfrm>
              <a:off x="5943600" y="3124200"/>
              <a:ext cx="18288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26"/>
            <p:cNvCxnSpPr/>
            <p:nvPr/>
          </p:nvCxnSpPr>
          <p:spPr>
            <a:xfrm rot="5400000">
              <a:off x="7010400" y="3886200"/>
              <a:ext cx="15240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35"/>
            <p:cNvSpPr txBox="1"/>
            <p:nvPr/>
          </p:nvSpPr>
          <p:spPr>
            <a:xfrm>
              <a:off x="6781800" y="3733800"/>
              <a:ext cx="636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CPU 6</a:t>
              </a:r>
              <a:endParaRPr lang="en-US" sz="1200" dirty="0"/>
            </a:p>
          </p:txBody>
        </p:sp>
        <p:sp>
          <p:nvSpPr>
            <p:cNvPr id="22" name="TextBox 37"/>
            <p:cNvSpPr txBox="1"/>
            <p:nvPr/>
          </p:nvSpPr>
          <p:spPr>
            <a:xfrm>
              <a:off x="6830887" y="4599801"/>
              <a:ext cx="636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CPU 2</a:t>
              </a:r>
              <a:endParaRPr lang="en-US" sz="1200" dirty="0"/>
            </a:p>
          </p:txBody>
        </p:sp>
        <p:sp>
          <p:nvSpPr>
            <p:cNvPr id="23" name="TextBox 38"/>
            <p:cNvSpPr txBox="1"/>
            <p:nvPr/>
          </p:nvSpPr>
          <p:spPr>
            <a:xfrm>
              <a:off x="5867400" y="4648200"/>
              <a:ext cx="636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CPU 1</a:t>
              </a:r>
              <a:endParaRPr lang="en-US" sz="1200" dirty="0"/>
            </a:p>
          </p:txBody>
        </p:sp>
        <p:sp>
          <p:nvSpPr>
            <p:cNvPr id="24" name="TextBox 39"/>
            <p:cNvSpPr txBox="1"/>
            <p:nvPr/>
          </p:nvSpPr>
          <p:spPr>
            <a:xfrm>
              <a:off x="6781800" y="4267200"/>
              <a:ext cx="636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CPU 4</a:t>
              </a:r>
              <a:endParaRPr lang="en-US" sz="1200" dirty="0"/>
            </a:p>
          </p:txBody>
        </p:sp>
        <p:sp>
          <p:nvSpPr>
            <p:cNvPr id="25" name="TextBox 40"/>
            <p:cNvSpPr txBox="1"/>
            <p:nvPr/>
          </p:nvSpPr>
          <p:spPr>
            <a:xfrm>
              <a:off x="5791200" y="3733800"/>
              <a:ext cx="723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  CPU 5</a:t>
              </a:r>
              <a:endParaRPr lang="en-US" sz="1200" dirty="0"/>
            </a:p>
          </p:txBody>
        </p:sp>
        <p:sp>
          <p:nvSpPr>
            <p:cNvPr id="26" name="TextBox 41"/>
            <p:cNvSpPr txBox="1"/>
            <p:nvPr/>
          </p:nvSpPr>
          <p:spPr>
            <a:xfrm>
              <a:off x="5867400" y="4267200"/>
              <a:ext cx="636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CPU 3</a:t>
              </a:r>
              <a:endParaRPr lang="en-US" sz="1200" dirty="0"/>
            </a:p>
          </p:txBody>
        </p:sp>
        <p:sp>
          <p:nvSpPr>
            <p:cNvPr id="27" name="TextBox 42"/>
            <p:cNvSpPr txBox="1"/>
            <p:nvPr/>
          </p:nvSpPr>
          <p:spPr>
            <a:xfrm>
              <a:off x="5867400" y="3276600"/>
              <a:ext cx="636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CPU 7</a:t>
              </a:r>
              <a:endParaRPr lang="en-US" sz="1200" dirty="0"/>
            </a:p>
          </p:txBody>
        </p:sp>
        <p:sp>
          <p:nvSpPr>
            <p:cNvPr id="28" name="TextBox 43"/>
            <p:cNvSpPr txBox="1"/>
            <p:nvPr/>
          </p:nvSpPr>
          <p:spPr>
            <a:xfrm>
              <a:off x="6781800" y="3276600"/>
              <a:ext cx="636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CPU 8</a:t>
              </a:r>
              <a:endParaRPr lang="en-US" sz="1200" dirty="0"/>
            </a:p>
          </p:txBody>
        </p:sp>
        <p:sp>
          <p:nvSpPr>
            <p:cNvPr id="29" name="TextBox 44"/>
            <p:cNvSpPr txBox="1"/>
            <p:nvPr/>
          </p:nvSpPr>
          <p:spPr>
            <a:xfrm>
              <a:off x="6248400" y="2800115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CPU15</a:t>
              </a:r>
              <a:endParaRPr lang="en-US" sz="1200" dirty="0"/>
            </a:p>
          </p:txBody>
        </p:sp>
        <p:sp>
          <p:nvSpPr>
            <p:cNvPr id="30" name="TextBox 45"/>
            <p:cNvSpPr txBox="1"/>
            <p:nvPr/>
          </p:nvSpPr>
          <p:spPr>
            <a:xfrm>
              <a:off x="7162800" y="2819400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CPU16</a:t>
              </a:r>
              <a:endParaRPr lang="en-US" sz="1200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84713" y="1134070"/>
            <a:ext cx="7135287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Device calculations are typically very time consuming:</a:t>
            </a:r>
          </a:p>
          <a:p>
            <a:r>
              <a:rPr lang="en-US" dirty="0" smtClean="0"/>
              <a:t>10x10x10 nm Si gives ~ 64k atoms ~ 1.3 million degrees of freedom</a:t>
            </a:r>
          </a:p>
          <a:p>
            <a:r>
              <a:rPr lang="en-US" dirty="0" smtClean="0"/>
              <a:t>Many matrix operations scale like N</a:t>
            </a:r>
            <a:r>
              <a:rPr lang="en-US" baseline="30000" dirty="0" smtClean="0"/>
              <a:t>2 </a:t>
            </a:r>
            <a:r>
              <a:rPr lang="en-US" dirty="0" smtClean="0"/>
              <a:t>– N</a:t>
            </a:r>
            <a:r>
              <a:rPr lang="en-US" baseline="30000" dirty="0" smtClean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within NEMO5: Linear Solvers and </a:t>
            </a:r>
            <a:r>
              <a:rPr lang="en-US" dirty="0" err="1" smtClean="0">
                <a:solidFill>
                  <a:schemeClr val="bg1"/>
                </a:solidFill>
              </a:rPr>
              <a:t>Eigensolvers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847164"/>
            <a:ext cx="4648200" cy="5401235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Ins="0"/>
          <a:lstStyle/>
          <a:p>
            <a:pPr>
              <a:buNone/>
            </a:pPr>
            <a:r>
              <a:rPr lang="en-US" dirty="0" smtClean="0"/>
              <a:t>Linear and Newton solvers: </a:t>
            </a:r>
            <a:r>
              <a:rPr lang="en-US" b="1" dirty="0" err="1" smtClean="0"/>
              <a:t>PETSc</a:t>
            </a:r>
            <a:endParaRPr lang="en-US" b="1" dirty="0" smtClean="0"/>
          </a:p>
          <a:p>
            <a:pPr marL="403225" lvl="1" indent="-290513">
              <a:buFont typeface="Wingdings" pitchFamily="2" charset="2"/>
              <a:buChar char="Ø"/>
            </a:pPr>
            <a:r>
              <a:rPr lang="en-US" sz="1800" dirty="0" smtClean="0"/>
              <a:t>lots of parallel direct &amp; iterative solvers</a:t>
            </a:r>
          </a:p>
          <a:p>
            <a:pPr marL="403225" lvl="1" indent="-290513">
              <a:buFont typeface="Wingdings" pitchFamily="2" charset="2"/>
              <a:buChar char="Ø"/>
            </a:pPr>
            <a:r>
              <a:rPr lang="en-US" sz="1800" dirty="0" smtClean="0"/>
              <a:t>interface to LAPACK, MUMPS, </a:t>
            </a:r>
            <a:r>
              <a:rPr lang="en-US" sz="1800" dirty="0" err="1" smtClean="0"/>
              <a:t>SuperLU</a:t>
            </a:r>
            <a:r>
              <a:rPr lang="en-US" sz="1800" dirty="0" smtClean="0"/>
              <a:t>, HYPRE</a:t>
            </a:r>
            <a:endParaRPr lang="en-US" sz="18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876800" y="838200"/>
            <a:ext cx="3962400" cy="5410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Eigensolvers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: </a:t>
            </a:r>
            <a:r>
              <a:rPr kumimoji="0" 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SLEPc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1313" lvl="1" indent="-227013">
              <a:spcBef>
                <a:spcPts val="528"/>
              </a:spcBef>
              <a:buFont typeface="Wingdings" pitchFamily="2" charset="2"/>
              <a:buChar char="Ø"/>
            </a:pPr>
            <a:r>
              <a:rPr lang="en-US" dirty="0" smtClean="0"/>
              <a:t>Uses </a:t>
            </a:r>
            <a:r>
              <a:rPr lang="en-US" dirty="0" err="1" smtClean="0"/>
              <a:t>PETSc</a:t>
            </a:r>
            <a:r>
              <a:rPr lang="en-US" dirty="0" smtClean="0"/>
              <a:t> for linear solvers, parallelism</a:t>
            </a:r>
          </a:p>
          <a:p>
            <a:pPr marL="341313" lvl="1" indent="-227013">
              <a:spcBef>
                <a:spcPts val="528"/>
              </a:spcBef>
              <a:buFont typeface="Wingdings" pitchFamily="2" charset="2"/>
              <a:buChar char="Ø"/>
            </a:pPr>
            <a:r>
              <a:rPr lang="en-US" dirty="0" smtClean="0"/>
              <a:t>interface to PARPACK</a:t>
            </a:r>
            <a:br>
              <a:rPr lang="en-US" dirty="0" smtClean="0"/>
            </a:br>
            <a:r>
              <a:rPr lang="en-US" dirty="0" smtClean="0"/>
              <a:t>(problem in RCAC installation)</a:t>
            </a:r>
            <a:endParaRPr lang="en-US" dirty="0"/>
          </a:p>
        </p:txBody>
      </p:sp>
      <p:pic>
        <p:nvPicPr>
          <p:cNvPr id="318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590" y="2438400"/>
            <a:ext cx="3780010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8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6235" y="3352800"/>
            <a:ext cx="365056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5029200" y="4495800"/>
            <a:ext cx="2133600" cy="685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24500" y="5467350"/>
            <a:ext cx="10668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85800" y="2667000"/>
            <a:ext cx="609600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5800" y="3429000"/>
            <a:ext cx="533400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81200" y="4191000"/>
            <a:ext cx="990600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352800" y="4114800"/>
            <a:ext cx="533400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363" y="838200"/>
            <a:ext cx="8839200" cy="5486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 smtClean="0"/>
              <a:t>MPI status in NEMO5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Helvetica" charset="0"/>
              </a:rPr>
              <a:t>Massively parallel numerical solvers implemented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Helvetica" charset="0"/>
              </a:rPr>
              <a:t>Externally developed libraries </a:t>
            </a:r>
            <a:r>
              <a:rPr lang="en-US" dirty="0" err="1" smtClean="0">
                <a:latin typeface="Helvetica" charset="0"/>
              </a:rPr>
              <a:t>SLEPc</a:t>
            </a:r>
            <a:r>
              <a:rPr lang="en-US" dirty="0" smtClean="0">
                <a:latin typeface="Helvetica" charset="0"/>
              </a:rPr>
              <a:t>, </a:t>
            </a:r>
            <a:r>
              <a:rPr lang="en-US" dirty="0" err="1" smtClean="0">
                <a:latin typeface="Helvetica" charset="0"/>
              </a:rPr>
              <a:t>PETSc</a:t>
            </a:r>
            <a:r>
              <a:rPr lang="en-US" dirty="0" smtClean="0">
                <a:latin typeface="Helvetica" charset="0"/>
              </a:rPr>
              <a:t> and </a:t>
            </a:r>
            <a:r>
              <a:rPr lang="en-US" dirty="0" err="1" smtClean="0">
                <a:latin typeface="Helvetica" charset="0"/>
              </a:rPr>
              <a:t>Libmesh</a:t>
            </a:r>
            <a:endParaRPr lang="en-US" dirty="0" smtClean="0">
              <a:latin typeface="Helvetic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Helvetica" charset="0"/>
              </a:rPr>
              <a:t>Scaling reached up to 100k CPUs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Helvetica" charset="0"/>
              </a:rPr>
              <a:t>Efficient parallel writing of data to disk implemented in NEMO5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Helvetica" charset="0"/>
              </a:rPr>
              <a:t>Fast initialization for NEMO5 on up to 100k CPUs</a:t>
            </a:r>
          </a:p>
        </p:txBody>
      </p:sp>
      <p:pic>
        <p:nvPicPr>
          <p:cNvPr id="1026" name="Picture 2" descr="Z:\app-nemo\SRC\Scaling_NEMO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920774"/>
            <a:ext cx="4724400" cy="3937226"/>
          </a:xfrm>
          <a:prstGeom prst="rect">
            <a:avLst/>
          </a:prstGeom>
          <a:noFill/>
        </p:spPr>
      </p:pic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6200"/>
            <a:ext cx="7239001" cy="609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MPI scalability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91200" y="334387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NEMO5:</a:t>
            </a:r>
          </a:p>
          <a:p>
            <a:r>
              <a:rPr lang="en-US" dirty="0" smtClean="0"/>
              <a:t>Very good scaling shown up to 100k CPUs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77493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platform compatibility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57200" y="1828800"/>
            <a:ext cx="7772400" cy="2895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Architectures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where NEMO5 can be compiled and run:</a:t>
            </a: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RCAC machines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coates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,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steele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,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rossmann</a:t>
            </a:r>
            <a:r>
              <a:rPr lang="en-US" kern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kern="0" dirty="0" err="1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hansen</a:t>
            </a:r>
            <a:r>
              <a:rPr lang="en-US" kern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, …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(GCC &amp; Intel)</a:t>
            </a: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Ubuntu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(GCC)</a:t>
            </a: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nanoHUB.org workspace 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(Intel)</a:t>
            </a: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jaguar.ccs.ornl.gov (GCC)</a:t>
            </a: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latin typeface="+mn-lt"/>
                <a:cs typeface="ＭＳ Ｐゴシック" charset="-128"/>
              </a:rPr>
              <a:t>ranger.tacc.utexas.edu (GCC)</a:t>
            </a: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k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raken.ccs.ornl.gov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(GCC)</a:t>
            </a: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Your Linux system…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NEMO5 lecture – overview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066800"/>
            <a:ext cx="6045245" cy="4923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dirty="0" smtClean="0"/>
              <a:t>NEMO5 origins + history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and atomic representations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solvers + physics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expandability + flexibility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on supercomputers (scalability and compatibility)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support (for output and users)</a:t>
            </a:r>
            <a:endParaRPr lang="en-US" dirty="0"/>
          </a:p>
        </p:txBody>
      </p:sp>
      <p:grpSp>
        <p:nvGrpSpPr>
          <p:cNvPr id="6" name="Group 23"/>
          <p:cNvGrpSpPr/>
          <p:nvPr/>
        </p:nvGrpSpPr>
        <p:grpSpPr>
          <a:xfrm>
            <a:off x="4724400" y="1066800"/>
            <a:ext cx="3343656" cy="715012"/>
            <a:chOff x="1304544" y="5105400"/>
            <a:chExt cx="7839456" cy="16764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19048" t="6382" r="57576" b="18724"/>
            <a:stretch>
              <a:fillRect/>
            </a:stretch>
          </p:blipFill>
          <p:spPr bwMode="auto">
            <a:xfrm>
              <a:off x="2599944" y="5257800"/>
              <a:ext cx="17145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Grafik 93" descr="Collage_OMEN_GA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493" y="5257800"/>
              <a:ext cx="2067107" cy="1169602"/>
            </a:xfrm>
            <a:prstGeom prst="rect">
              <a:avLst/>
            </a:prstGeom>
          </p:spPr>
        </p:pic>
        <p:grpSp>
          <p:nvGrpSpPr>
            <p:cNvPr id="24" name="Group 22"/>
            <p:cNvGrpSpPr/>
            <p:nvPr/>
          </p:nvGrpSpPr>
          <p:grpSpPr>
            <a:xfrm>
              <a:off x="1304544" y="5105400"/>
              <a:ext cx="1038578" cy="990600"/>
              <a:chOff x="1047750" y="4505325"/>
              <a:chExt cx="1752600" cy="1906588"/>
            </a:xfrm>
          </p:grpSpPr>
          <p:cxnSp>
            <p:nvCxnSpPr>
              <p:cNvPr id="7" name="Straight Connector 4"/>
              <p:cNvCxnSpPr/>
              <p:nvPr/>
            </p:nvCxnSpPr>
            <p:spPr>
              <a:xfrm>
                <a:off x="1047750" y="5724525"/>
                <a:ext cx="533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5"/>
              <p:cNvCxnSpPr/>
              <p:nvPr/>
            </p:nvCxnSpPr>
            <p:spPr>
              <a:xfrm rot="5400000">
                <a:off x="971550" y="5114925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6"/>
              <p:cNvCxnSpPr/>
              <p:nvPr/>
            </p:nvCxnSpPr>
            <p:spPr>
              <a:xfrm rot="16200000" flipH="1">
                <a:off x="1581150" y="45053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7"/>
              <p:cNvCxnSpPr/>
              <p:nvPr/>
            </p:nvCxnSpPr>
            <p:spPr>
              <a:xfrm rot="5400000">
                <a:off x="1199356" y="53427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8"/>
              <p:cNvCxnSpPr/>
              <p:nvPr/>
            </p:nvCxnSpPr>
            <p:spPr>
              <a:xfrm rot="16200000" flipH="1">
                <a:off x="1809750" y="59531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9"/>
              <p:cNvCxnSpPr/>
              <p:nvPr/>
            </p:nvCxnSpPr>
            <p:spPr>
              <a:xfrm rot="5400000">
                <a:off x="1427956" y="55713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0"/>
              <p:cNvCxnSpPr/>
              <p:nvPr/>
            </p:nvCxnSpPr>
            <p:spPr>
              <a:xfrm rot="16200000" flipH="1">
                <a:off x="2038350" y="49625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1"/>
              <p:cNvCxnSpPr/>
              <p:nvPr/>
            </p:nvCxnSpPr>
            <p:spPr>
              <a:xfrm rot="5400000">
                <a:off x="1658144" y="57999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2"/>
              <p:cNvCxnSpPr/>
              <p:nvPr/>
            </p:nvCxnSpPr>
            <p:spPr>
              <a:xfrm>
                <a:off x="2266950" y="6410325"/>
                <a:ext cx="533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3"/>
              <p:cNvCxnSpPr/>
              <p:nvPr/>
            </p:nvCxnSpPr>
            <p:spPr>
              <a:xfrm>
                <a:off x="1847850" y="5638800"/>
                <a:ext cx="152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4"/>
              <p:cNvSpPr/>
              <p:nvPr/>
            </p:nvSpPr>
            <p:spPr>
              <a:xfrm>
                <a:off x="2286000" y="6096000"/>
                <a:ext cx="514350" cy="304800"/>
              </a:xfrm>
              <a:prstGeom prst="rect">
                <a:avLst/>
              </a:prstGeom>
              <a:solidFill>
                <a:schemeClr val="accent2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400" dirty="0">
                  <a:solidFill>
                    <a:schemeClr val="tx1"/>
                  </a:solidFill>
                  <a:latin typeface="Lucida Console" pitchFamily="49" charset="0"/>
                </a:endParaRPr>
              </a:p>
            </p:txBody>
          </p:sp>
          <p:sp>
            <p:nvSpPr>
              <p:cNvPr id="18" name="Rectangle 15"/>
              <p:cNvSpPr/>
              <p:nvPr/>
            </p:nvSpPr>
            <p:spPr>
              <a:xfrm>
                <a:off x="1047750" y="5410200"/>
                <a:ext cx="514350" cy="304800"/>
              </a:xfrm>
              <a:prstGeom prst="rect">
                <a:avLst/>
              </a:prstGeom>
              <a:solidFill>
                <a:schemeClr val="accent2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400" dirty="0">
                  <a:solidFill>
                    <a:schemeClr val="tx1"/>
                  </a:solidFill>
                  <a:latin typeface="Lucida Console" pitchFamily="49" charset="0"/>
                </a:endParaRPr>
              </a:p>
            </p:txBody>
          </p:sp>
          <p:sp>
            <p:nvSpPr>
              <p:cNvPr id="19" name="Oval 16"/>
              <p:cNvSpPr/>
              <p:nvPr/>
            </p:nvSpPr>
            <p:spPr>
              <a:xfrm>
                <a:off x="1276350" y="549592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7"/>
              <p:cNvSpPr/>
              <p:nvPr/>
            </p:nvSpPr>
            <p:spPr>
              <a:xfrm>
                <a:off x="2495550" y="549592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18"/>
              <p:cNvCxnSpPr>
                <a:stCxn id="19" idx="6"/>
                <a:endCxn id="20" idx="2"/>
              </p:cNvCxnSpPr>
              <p:nvPr/>
            </p:nvCxnSpPr>
            <p:spPr>
              <a:xfrm>
                <a:off x="1428750" y="5572125"/>
                <a:ext cx="10668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5105400"/>
              <a:ext cx="1331295" cy="838200"/>
            </a:xfrm>
            <a:prstGeom prst="rect">
              <a:avLst/>
            </a:prstGeom>
          </p:spPr>
        </p:pic>
        <p:pic>
          <p:nvPicPr>
            <p:cNvPr id="23" name="Picture 5" descr="wurtzite.png"/>
            <p:cNvPicPr>
              <a:picLocks noChangeAspect="1"/>
            </p:cNvPicPr>
            <p:nvPr/>
          </p:nvPicPr>
          <p:blipFill>
            <a:blip r:embed="rId5"/>
            <a:srcRect l="35141" r="35742" b="65753"/>
            <a:stretch>
              <a:fillRect/>
            </a:stretch>
          </p:blipFill>
          <p:spPr>
            <a:xfrm>
              <a:off x="7552944" y="5181600"/>
              <a:ext cx="1591056" cy="1371600"/>
            </a:xfrm>
            <a:prstGeom prst="rect">
              <a:avLst/>
            </a:prstGeom>
          </p:spPr>
        </p:pic>
      </p:grpSp>
      <p:cxnSp>
        <p:nvCxnSpPr>
          <p:cNvPr id="26" name="Straight Arrow Connector 25"/>
          <p:cNvCxnSpPr/>
          <p:nvPr/>
        </p:nvCxnSpPr>
        <p:spPr>
          <a:xfrm>
            <a:off x="4267200" y="1828800"/>
            <a:ext cx="3657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1905000"/>
            <a:ext cx="1795968" cy="119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30" r="6901" b="14389"/>
          <a:stretch/>
        </p:blipFill>
        <p:spPr>
          <a:xfrm>
            <a:off x="4495800" y="2743200"/>
            <a:ext cx="2226253" cy="1184658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938688" cy="82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78389" y="4495801"/>
            <a:ext cx="215129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" descr="omen_nemo_tool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97" t="10435" r="4065"/>
          <a:stretch>
            <a:fillRect/>
          </a:stretch>
        </p:blipFill>
        <p:spPr bwMode="auto">
          <a:xfrm>
            <a:off x="5029200" y="5476212"/>
            <a:ext cx="2057400" cy="13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ight Arrow 30"/>
          <p:cNvSpPr/>
          <p:nvPr/>
        </p:nvSpPr>
        <p:spPr>
          <a:xfrm>
            <a:off x="0" y="5535168"/>
            <a:ext cx="68580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and Output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1752600" y="1600200"/>
            <a:ext cx="5257800" cy="495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1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NEMO5 supported formats:</a:t>
            </a:r>
          </a:p>
          <a:p>
            <a:pPr marL="285750" lvl="1" indent="-171450" eaLnBrk="0" hangingPunct="0">
              <a:spcBef>
                <a:spcPct val="20000"/>
              </a:spcBef>
              <a:buFontTx/>
              <a:buChar char="•"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285750" lvl="1" indent="-171450" eaLnBrk="0" hangingPunct="0">
              <a:spcBef>
                <a:spcPct val="20000"/>
              </a:spcBef>
              <a:buFontTx/>
              <a:buChar char="•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VTK</a:t>
            </a:r>
            <a:endParaRPr lang="en-US" sz="2200" kern="0" dirty="0" smtClean="0">
              <a:cs typeface="ＭＳ Ｐゴシック" charset="-128"/>
            </a:endParaRPr>
          </a:p>
          <a:p>
            <a:pPr marL="285750" lvl="1" indent="-171450" eaLnBrk="0" hangingPunct="0">
              <a:spcBef>
                <a:spcPct val="20000"/>
              </a:spcBef>
              <a:buFontTx/>
              <a:buChar char="•"/>
            </a:pPr>
            <a:endParaRPr lang="en-US" sz="2200" kern="0" dirty="0" smtClean="0">
              <a:cs typeface="ＭＳ Ｐゴシック" charset="-128"/>
            </a:endParaRPr>
          </a:p>
          <a:p>
            <a:pPr marL="285750" lvl="1" indent="-171450" eaLnBrk="0" hangingPunct="0">
              <a:spcBef>
                <a:spcPct val="20000"/>
              </a:spcBef>
              <a:buFontTx/>
              <a:buChar char="•"/>
            </a:pPr>
            <a:endParaRPr lang="en-US" sz="2200" kern="0" dirty="0" smtClean="0">
              <a:cs typeface="ＭＳ Ｐゴシック" charset="-128"/>
            </a:endParaRPr>
          </a:p>
          <a:p>
            <a:pPr marL="285750" lvl="1" indent="-171450" eaLnBrk="0" hangingPunct="0">
              <a:spcBef>
                <a:spcPct val="20000"/>
              </a:spcBef>
              <a:buFontTx/>
              <a:buChar char="•"/>
            </a:pPr>
            <a:endParaRPr lang="en-US" sz="2200" kern="0" dirty="0" smtClean="0">
              <a:cs typeface="ＭＳ Ｐゴシック" charset="-128"/>
            </a:endParaRPr>
          </a:p>
          <a:p>
            <a:pPr marL="285750" lvl="1" indent="-171450" eaLnBrk="0" hangingPunct="0">
              <a:spcBef>
                <a:spcPct val="20000"/>
              </a:spcBef>
              <a:buFontTx/>
              <a:buChar char="•"/>
            </a:pPr>
            <a:r>
              <a:rPr lang="en-US" sz="2200" kern="0" dirty="0" smtClean="0">
                <a:cs typeface="ＭＳ Ｐゴシック" charset="-128"/>
              </a:rPr>
              <a:t>DX </a:t>
            </a:r>
            <a:br>
              <a:rPr lang="en-US" sz="2200" kern="0" dirty="0" smtClean="0">
                <a:cs typeface="ＭＳ Ｐゴシック" charset="-128"/>
              </a:rPr>
            </a:br>
            <a:r>
              <a:rPr lang="en-US" kern="0" dirty="0" smtClean="0">
                <a:cs typeface="ＭＳ Ｐゴシック" charset="-128"/>
              </a:rPr>
              <a:t>(simple-cubic)</a:t>
            </a:r>
          </a:p>
          <a:p>
            <a:pPr marL="285750" lvl="1" indent="-171450" eaLnBrk="0" hangingPunct="0">
              <a:spcBef>
                <a:spcPct val="20000"/>
              </a:spcBef>
              <a:buFontTx/>
              <a:buChar char="•"/>
            </a:pPr>
            <a:endParaRPr lang="en-US" kern="0" dirty="0" smtClean="0">
              <a:cs typeface="ＭＳ Ｐゴシック" charset="-128"/>
            </a:endParaRPr>
          </a:p>
          <a:p>
            <a:pPr marL="285750" lvl="1" indent="-171450" eaLnBrk="0" hangingPunct="0">
              <a:spcBef>
                <a:spcPct val="20000"/>
              </a:spcBef>
              <a:buFontTx/>
              <a:buChar char="•"/>
            </a:pPr>
            <a:r>
              <a:rPr lang="en-US" sz="2200" kern="0" dirty="0" smtClean="0">
                <a:latin typeface="+mn-lt"/>
                <a:cs typeface="ＭＳ Ｐゴシック" charset="-128"/>
              </a:rPr>
              <a:t>XYZ</a:t>
            </a:r>
            <a:endParaRPr lang="en-US" kern="0" dirty="0" smtClean="0">
              <a:latin typeface="+mn-lt"/>
              <a:cs typeface="ＭＳ Ｐゴシック" charset="-128"/>
            </a:endParaRPr>
          </a:p>
          <a:p>
            <a:pPr marL="285750" lvl="1" indent="-171450" eaLnBrk="0" hangingPunct="0">
              <a:spcBef>
                <a:spcPct val="20000"/>
              </a:spcBef>
              <a:buFontTx/>
              <a:buChar char="•"/>
            </a:pPr>
            <a:endParaRPr lang="en-US" kern="0" dirty="0" smtClean="0">
              <a:latin typeface="+mn-lt"/>
              <a:cs typeface="ＭＳ Ｐゴシック" charset="-128"/>
            </a:endParaRPr>
          </a:p>
          <a:p>
            <a:pPr marL="285750" lvl="1" indent="-171450" eaLnBrk="0" hangingPunct="0">
              <a:spcBef>
                <a:spcPct val="20000"/>
              </a:spcBef>
              <a:buFontTx/>
              <a:buChar char="•"/>
            </a:pPr>
            <a:r>
              <a:rPr lang="en-US" sz="2200" kern="0" dirty="0" smtClean="0">
                <a:latin typeface="+mn-lt"/>
                <a:cs typeface="ＭＳ Ｐゴシック" charset="-128"/>
              </a:rPr>
              <a:t>PDB </a:t>
            </a:r>
            <a:r>
              <a:rPr lang="en-US" kern="0" dirty="0" smtClean="0">
                <a:latin typeface="+mn-lt"/>
                <a:cs typeface="ＭＳ Ｐゴシック" charset="-128"/>
              </a:rPr>
              <a:t>(</a:t>
            </a:r>
            <a:r>
              <a:rPr lang="en-US" kern="0" dirty="0" err="1" smtClean="0">
                <a:latin typeface="+mn-lt"/>
                <a:cs typeface="ＭＳ Ｐゴシック" charset="-128"/>
              </a:rPr>
              <a:t>zincblende</a:t>
            </a:r>
            <a:r>
              <a:rPr lang="en-US" kern="0" dirty="0" smtClean="0">
                <a:latin typeface="+mn-lt"/>
                <a:cs typeface="ＭＳ Ｐゴシック" charset="-128"/>
              </a:rPr>
              <a:t> </a:t>
            </a:r>
            <a:r>
              <a:rPr lang="en-US" kern="0" dirty="0" err="1" smtClean="0">
                <a:latin typeface="+mn-lt"/>
                <a:cs typeface="ＭＳ Ｐゴシック" charset="-128"/>
              </a:rPr>
              <a:t>struct</a:t>
            </a:r>
            <a:r>
              <a:rPr lang="en-US" kern="0" dirty="0" smtClean="0">
                <a:latin typeface="+mn-lt"/>
                <a:cs typeface="ＭＳ Ｐゴシック" charset="-128"/>
              </a:rPr>
              <a:t>. only)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endParaRPr lang="en-US" kern="0" dirty="0" smtClean="0">
              <a:cs typeface="ＭＳ Ｐゴシック" charset="-128"/>
            </a:endParaRPr>
          </a:p>
          <a:p>
            <a:pPr marL="285750" lvl="1" indent="-171450" eaLnBrk="0" hangingPunct="0">
              <a:spcBef>
                <a:spcPct val="20000"/>
              </a:spcBef>
              <a:buFontTx/>
              <a:buChar char="•"/>
            </a:pPr>
            <a:r>
              <a:rPr lang="en-US" sz="2200" kern="0" dirty="0" smtClean="0">
                <a:cs typeface="ＭＳ Ｐゴシック" charset="-128"/>
              </a:rPr>
              <a:t>Text files </a:t>
            </a:r>
            <a:r>
              <a:rPr lang="en-US" kern="0" dirty="0" smtClean="0">
                <a:cs typeface="ＭＳ Ｐゴシック" charset="-128"/>
              </a:rPr>
              <a:t>(</a:t>
            </a:r>
            <a:r>
              <a:rPr lang="en-US" kern="0" dirty="0" err="1" smtClean="0">
                <a:cs typeface="ＭＳ Ｐゴシック" charset="-128"/>
              </a:rPr>
              <a:t>eigenvalues</a:t>
            </a:r>
            <a:r>
              <a:rPr lang="en-US" kern="0" dirty="0" smtClean="0">
                <a:cs typeface="ＭＳ Ｐゴシック" charset="-128"/>
              </a:rPr>
              <a:t>, 1D graphs)</a:t>
            </a:r>
          </a:p>
          <a:p>
            <a:pPr marL="285750" lvl="1" indent="-171450" eaLnBrk="0" hangingPunct="0">
              <a:spcBef>
                <a:spcPct val="20000"/>
              </a:spcBef>
              <a:buFontTx/>
              <a:buChar char="•"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169863" indent="-169863" eaLnBrk="0" hangingPunct="0">
              <a:spcBef>
                <a:spcPct val="20000"/>
              </a:spcBef>
              <a:buFontTx/>
              <a:buChar char="•"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 descr="Visit_Coates_BZ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05400" y="1981200"/>
            <a:ext cx="1844040" cy="1524000"/>
          </a:xfrm>
          <a:prstGeom prst="rect">
            <a:avLst/>
          </a:prstGeom>
        </p:spPr>
      </p:pic>
      <p:pic>
        <p:nvPicPr>
          <p:cNvPr id="7" name="Picture 6" descr="Visit_NEMO5_Structur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905760" y="2209800"/>
            <a:ext cx="2123440" cy="1295400"/>
          </a:xfrm>
          <a:prstGeom prst="rect">
            <a:avLst/>
          </a:prstGeom>
        </p:spPr>
      </p:pic>
      <p:pic>
        <p:nvPicPr>
          <p:cNvPr id="9" name="Chart Placeholder 4" descr="qdot_spheroid_state5.png"/>
          <p:cNvPicPr>
            <a:picLocks noGrp="1" noChangeAspect="1"/>
          </p:cNvPicPr>
          <p:nvPr>
            <p:ph type="chart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657600" y="3733800"/>
            <a:ext cx="1839685" cy="1262530"/>
          </a:xfrm>
        </p:spPr>
      </p:pic>
      <p:pic>
        <p:nvPicPr>
          <p:cNvPr id="10" name="Picture 9" descr="dot_PDB_jmol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334000" y="5181600"/>
            <a:ext cx="1524000" cy="1016000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/>
        </p:nvSpPr>
        <p:spPr bwMode="auto">
          <a:xfrm>
            <a:off x="2057400" y="2819400"/>
            <a:ext cx="1600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69863" marR="0" lvl="0" indent="-1698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VisIt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or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ParaView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 bwMode="auto">
          <a:xfrm>
            <a:off x="6400800" y="4876800"/>
            <a:ext cx="609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69863" marR="0" lvl="0" indent="-1698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jmol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 bwMode="auto">
          <a:xfrm>
            <a:off x="5410200" y="4038600"/>
            <a:ext cx="1219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69863" marR="0" lvl="0" indent="-1698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NanoViz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1066800"/>
            <a:ext cx="780662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Different purposes and visualization software require different output format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20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95799" y="4419600"/>
            <a:ext cx="4648201" cy="2598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on </a:t>
            </a:r>
            <a:r>
              <a:rPr lang="en-US" dirty="0" err="1" smtClean="0"/>
              <a:t>nanoHUB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hart Placeholder 4" descr="qdot_spheroid_state5.png"/>
          <p:cNvPicPr>
            <a:picLocks noGrp="1" noChangeAspect="1"/>
          </p:cNvPicPr>
          <p:nvPr>
            <p:ph type="chart"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19600" y="1447800"/>
            <a:ext cx="3048000" cy="2906321"/>
          </a:xfrm>
        </p:spPr>
      </p:pic>
      <p:sp>
        <p:nvSpPr>
          <p:cNvPr id="7" name="TextBox 6"/>
          <p:cNvSpPr txBox="1"/>
          <p:nvPr/>
        </p:nvSpPr>
        <p:spPr>
          <a:xfrm>
            <a:off x="152400" y="914400"/>
            <a:ext cx="590418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Specific purposes typically require a small set of options</a:t>
            </a:r>
          </a:p>
          <a:p>
            <a:r>
              <a:rPr lang="en-US" dirty="0" smtClean="0"/>
              <a:t>Full flexibility of NEMO5 burdens the fast user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981200"/>
            <a:ext cx="4343400" cy="2362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US" sz="1800" i="1" dirty="0" smtClean="0"/>
              <a:t>nanoHUB.org</a:t>
            </a:r>
            <a:r>
              <a:rPr lang="en-US" sz="1800" dirty="0" smtClean="0"/>
              <a:t> offers GUI controlled tools powered by NEMO5:</a:t>
            </a:r>
            <a:endParaRPr lang="en-US" sz="1800" i="1" dirty="0" smtClean="0"/>
          </a:p>
          <a:p>
            <a:r>
              <a:rPr lang="en-US" sz="1800" dirty="0" smtClean="0"/>
              <a:t>Quantum Dot Lab</a:t>
            </a:r>
          </a:p>
          <a:p>
            <a:r>
              <a:rPr lang="en-US" sz="1800" dirty="0" smtClean="0"/>
              <a:t>1d </a:t>
            </a:r>
            <a:r>
              <a:rPr lang="en-US" sz="1800" dirty="0" err="1" smtClean="0"/>
              <a:t>Heterostructure</a:t>
            </a:r>
            <a:r>
              <a:rPr lang="en-US" sz="1800" dirty="0" smtClean="0"/>
              <a:t> Design Tool</a:t>
            </a:r>
          </a:p>
          <a:p>
            <a:r>
              <a:rPr lang="en-US" sz="1800" dirty="0" smtClean="0"/>
              <a:t>Crystal Viewer</a:t>
            </a:r>
          </a:p>
          <a:p>
            <a:r>
              <a:rPr lang="en-US" sz="1800" dirty="0" smtClean="0"/>
              <a:t>RTD Simulation with NEGF</a:t>
            </a:r>
          </a:p>
          <a:p>
            <a:r>
              <a:rPr lang="en-US" sz="1800" dirty="0" err="1" smtClean="0"/>
              <a:t>Brillouin</a:t>
            </a:r>
            <a:r>
              <a:rPr lang="en-US" sz="1800" dirty="0" smtClean="0"/>
              <a:t> Zone Viewer</a:t>
            </a:r>
            <a:endParaRPr lang="en-US" sz="1800" i="1" dirty="0"/>
          </a:p>
        </p:txBody>
      </p:sp>
      <p:pic>
        <p:nvPicPr>
          <p:cNvPr id="2052" name="Picture 4" descr="Z:\app-nemo\Summer_school\RTD_scree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76800"/>
            <a:ext cx="2553480" cy="3503612"/>
          </a:xfrm>
          <a:prstGeom prst="rect">
            <a:avLst/>
          </a:prstGeom>
          <a:noFill/>
        </p:spPr>
      </p:pic>
      <p:pic>
        <p:nvPicPr>
          <p:cNvPr id="2053" name="Picture 5" descr="Z:\app-nemo\Summer_school\BrillScreenshotHex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4734477"/>
            <a:ext cx="2786062" cy="2123523"/>
          </a:xfrm>
          <a:prstGeom prst="rect">
            <a:avLst/>
          </a:prstGeom>
          <a:noFill/>
        </p:spPr>
      </p:pic>
      <p:pic>
        <p:nvPicPr>
          <p:cNvPr id="2050" name="Picture 2" descr="Z:\app-nemo\Summer_school\CNT_nanohub_fullsho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762000"/>
            <a:ext cx="3264745" cy="4306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NEMO5 lecture – overview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066800"/>
            <a:ext cx="6045245" cy="4923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dirty="0" smtClean="0"/>
              <a:t>NEMO5 origins + history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and atomic representations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solvers + physics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expandability + flexibility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on supercomputers (scalability and compatibility)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NEMO5 support (for output and users)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724400" y="1066800"/>
            <a:ext cx="3343656" cy="715012"/>
            <a:chOff x="1304544" y="5105400"/>
            <a:chExt cx="7839456" cy="16764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19048" t="6382" r="57576" b="18724"/>
            <a:stretch>
              <a:fillRect/>
            </a:stretch>
          </p:blipFill>
          <p:spPr bwMode="auto">
            <a:xfrm>
              <a:off x="2599944" y="5257800"/>
              <a:ext cx="17145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Grafik 93" descr="Collage_OMEN_GA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493" y="5257800"/>
              <a:ext cx="2067107" cy="1169602"/>
            </a:xfrm>
            <a:prstGeom prst="rect">
              <a:avLst/>
            </a:prstGeom>
          </p:spPr>
        </p:pic>
        <p:grpSp>
          <p:nvGrpSpPr>
            <p:cNvPr id="6" name="Group 22"/>
            <p:cNvGrpSpPr/>
            <p:nvPr/>
          </p:nvGrpSpPr>
          <p:grpSpPr>
            <a:xfrm>
              <a:off x="1304544" y="5105400"/>
              <a:ext cx="1038578" cy="990600"/>
              <a:chOff x="1047750" y="4505325"/>
              <a:chExt cx="1752600" cy="1906588"/>
            </a:xfrm>
          </p:grpSpPr>
          <p:cxnSp>
            <p:nvCxnSpPr>
              <p:cNvPr id="7" name="Straight Connector 4"/>
              <p:cNvCxnSpPr/>
              <p:nvPr/>
            </p:nvCxnSpPr>
            <p:spPr>
              <a:xfrm>
                <a:off x="1047750" y="5724525"/>
                <a:ext cx="533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5"/>
              <p:cNvCxnSpPr/>
              <p:nvPr/>
            </p:nvCxnSpPr>
            <p:spPr>
              <a:xfrm rot="5400000">
                <a:off x="971550" y="5114925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6"/>
              <p:cNvCxnSpPr/>
              <p:nvPr/>
            </p:nvCxnSpPr>
            <p:spPr>
              <a:xfrm rot="16200000" flipH="1">
                <a:off x="1581150" y="45053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7"/>
              <p:cNvCxnSpPr/>
              <p:nvPr/>
            </p:nvCxnSpPr>
            <p:spPr>
              <a:xfrm rot="5400000">
                <a:off x="1199356" y="53427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8"/>
              <p:cNvCxnSpPr/>
              <p:nvPr/>
            </p:nvCxnSpPr>
            <p:spPr>
              <a:xfrm rot="16200000" flipH="1">
                <a:off x="1809750" y="59531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9"/>
              <p:cNvCxnSpPr/>
              <p:nvPr/>
            </p:nvCxnSpPr>
            <p:spPr>
              <a:xfrm rot="5400000">
                <a:off x="1427956" y="55713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0"/>
              <p:cNvCxnSpPr/>
              <p:nvPr/>
            </p:nvCxnSpPr>
            <p:spPr>
              <a:xfrm rot="16200000" flipH="1">
                <a:off x="2038350" y="4962525"/>
                <a:ext cx="2286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1"/>
              <p:cNvCxnSpPr/>
              <p:nvPr/>
            </p:nvCxnSpPr>
            <p:spPr>
              <a:xfrm rot="5400000">
                <a:off x="1658144" y="5799931"/>
                <a:ext cx="12192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2"/>
              <p:cNvCxnSpPr/>
              <p:nvPr/>
            </p:nvCxnSpPr>
            <p:spPr>
              <a:xfrm>
                <a:off x="2266950" y="6410325"/>
                <a:ext cx="533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3"/>
              <p:cNvCxnSpPr/>
              <p:nvPr/>
            </p:nvCxnSpPr>
            <p:spPr>
              <a:xfrm>
                <a:off x="1847850" y="5638800"/>
                <a:ext cx="152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4"/>
              <p:cNvSpPr/>
              <p:nvPr/>
            </p:nvSpPr>
            <p:spPr>
              <a:xfrm>
                <a:off x="2286000" y="6096000"/>
                <a:ext cx="514350" cy="304800"/>
              </a:xfrm>
              <a:prstGeom prst="rect">
                <a:avLst/>
              </a:prstGeom>
              <a:solidFill>
                <a:schemeClr val="accent2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400" dirty="0">
                  <a:solidFill>
                    <a:schemeClr val="tx1"/>
                  </a:solidFill>
                  <a:latin typeface="Lucida Console" pitchFamily="49" charset="0"/>
                </a:endParaRPr>
              </a:p>
            </p:txBody>
          </p:sp>
          <p:sp>
            <p:nvSpPr>
              <p:cNvPr id="18" name="Rectangle 15"/>
              <p:cNvSpPr/>
              <p:nvPr/>
            </p:nvSpPr>
            <p:spPr>
              <a:xfrm>
                <a:off x="1047750" y="5410200"/>
                <a:ext cx="514350" cy="304800"/>
              </a:xfrm>
              <a:prstGeom prst="rect">
                <a:avLst/>
              </a:prstGeom>
              <a:solidFill>
                <a:schemeClr val="accent2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400" dirty="0">
                  <a:solidFill>
                    <a:schemeClr val="tx1"/>
                  </a:solidFill>
                  <a:latin typeface="Lucida Console" pitchFamily="49" charset="0"/>
                </a:endParaRPr>
              </a:p>
            </p:txBody>
          </p:sp>
          <p:sp>
            <p:nvSpPr>
              <p:cNvPr id="19" name="Oval 16"/>
              <p:cNvSpPr/>
              <p:nvPr/>
            </p:nvSpPr>
            <p:spPr>
              <a:xfrm>
                <a:off x="1276350" y="549592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7"/>
              <p:cNvSpPr/>
              <p:nvPr/>
            </p:nvSpPr>
            <p:spPr>
              <a:xfrm>
                <a:off x="2495550" y="549592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18"/>
              <p:cNvCxnSpPr>
                <a:stCxn id="19" idx="6"/>
                <a:endCxn id="20" idx="2"/>
              </p:cNvCxnSpPr>
              <p:nvPr/>
            </p:nvCxnSpPr>
            <p:spPr>
              <a:xfrm>
                <a:off x="1428750" y="5572125"/>
                <a:ext cx="10668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5105400"/>
              <a:ext cx="1331295" cy="838200"/>
            </a:xfrm>
            <a:prstGeom prst="rect">
              <a:avLst/>
            </a:prstGeom>
          </p:spPr>
        </p:pic>
        <p:pic>
          <p:nvPicPr>
            <p:cNvPr id="23" name="Picture 5" descr="wurtzite.png"/>
            <p:cNvPicPr>
              <a:picLocks noChangeAspect="1"/>
            </p:cNvPicPr>
            <p:nvPr/>
          </p:nvPicPr>
          <p:blipFill>
            <a:blip r:embed="rId5"/>
            <a:srcRect l="35141" r="35742" b="65753"/>
            <a:stretch>
              <a:fillRect/>
            </a:stretch>
          </p:blipFill>
          <p:spPr>
            <a:xfrm>
              <a:off x="7552944" y="5181600"/>
              <a:ext cx="1591056" cy="1371600"/>
            </a:xfrm>
            <a:prstGeom prst="rect">
              <a:avLst/>
            </a:prstGeom>
          </p:spPr>
        </p:pic>
      </p:grpSp>
      <p:cxnSp>
        <p:nvCxnSpPr>
          <p:cNvPr id="26" name="Straight Arrow Connector 25"/>
          <p:cNvCxnSpPr/>
          <p:nvPr/>
        </p:nvCxnSpPr>
        <p:spPr>
          <a:xfrm>
            <a:off x="4267200" y="1828800"/>
            <a:ext cx="3657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1905000"/>
            <a:ext cx="1795968" cy="119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30" r="6901" b="14389"/>
          <a:stretch/>
        </p:blipFill>
        <p:spPr>
          <a:xfrm>
            <a:off x="4495800" y="2743200"/>
            <a:ext cx="2226253" cy="1184658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938688" cy="82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78389" y="4495801"/>
            <a:ext cx="215129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" descr="omen_nemo_tool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97" t="10435" r="4065"/>
          <a:stretch>
            <a:fillRect/>
          </a:stretch>
        </p:blipFill>
        <p:spPr bwMode="auto">
          <a:xfrm>
            <a:off x="5029200" y="5476212"/>
            <a:ext cx="2057400" cy="13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ight Arrow 38"/>
          <p:cNvSpPr/>
          <p:nvPr/>
        </p:nvSpPr>
        <p:spPr>
          <a:xfrm>
            <a:off x="0" y="1420368"/>
            <a:ext cx="68580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76200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68600" y="0"/>
            <a:ext cx="6223000" cy="685800"/>
          </a:xfrm>
        </p:spPr>
        <p:txBody>
          <a:bodyPr/>
          <a:lstStyle/>
          <a:p>
            <a:pPr eaLnBrk="1" hangingPunct="1"/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Global Impact of NEMO Software Stack</a:t>
            </a:r>
            <a:endParaRPr lang="en-US" sz="360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3907" name="Picture 1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18275"/>
            <a:ext cx="1020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1" descr="omen_nemo_tool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97" t="10435" r="4065"/>
          <a:stretch>
            <a:fillRect/>
          </a:stretch>
        </p:blipFill>
        <p:spPr bwMode="auto">
          <a:xfrm>
            <a:off x="-46038" y="685800"/>
            <a:ext cx="91900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153"/>
          <p:cNvSpPr>
            <a:spLocks noChangeArrowheads="1"/>
          </p:cNvSpPr>
          <p:nvPr/>
        </p:nvSpPr>
        <p:spPr bwMode="auto">
          <a:xfrm>
            <a:off x="76200" y="3733800"/>
            <a:ext cx="6096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1125" indent="-111125">
              <a:spcBef>
                <a:spcPct val="20000"/>
              </a:spcBef>
              <a:defRPr/>
            </a:pPr>
            <a:r>
              <a:rPr lang="en-US" b="1" dirty="0">
                <a:solidFill>
                  <a:schemeClr val="bg1"/>
                </a:solidFill>
              </a:rPr>
              <a:t>8 NEMO/OMEN based codes Impact:</a:t>
            </a:r>
          </a:p>
          <a:p>
            <a:pPr marL="171450" indent="-171450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solidFill>
                  <a:schemeClr val="bg1"/>
                </a:solidFill>
              </a:rPr>
              <a:t>Last 12 months:</a:t>
            </a:r>
          </a:p>
          <a:p>
            <a:pPr marL="628650" lvl="1" indent="-171450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solidFill>
                  <a:schemeClr val="bg1"/>
                </a:solidFill>
              </a:rPr>
              <a:t>3,645    	Users </a:t>
            </a:r>
          </a:p>
          <a:p>
            <a:pPr marL="628650" lvl="1" indent="-171450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solidFill>
                  <a:schemeClr val="bg1"/>
                </a:solidFill>
              </a:rPr>
              <a:t>47,295	Simulation Runs</a:t>
            </a:r>
          </a:p>
          <a:p>
            <a:pPr marL="171450" indent="-171450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solidFill>
                  <a:schemeClr val="bg1"/>
                </a:solidFill>
              </a:rPr>
              <a:t>Overall:</a:t>
            </a:r>
          </a:p>
          <a:p>
            <a:pPr marL="628650" lvl="1" indent="-171450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solidFill>
                  <a:schemeClr val="bg1"/>
                </a:solidFill>
              </a:rPr>
              <a:t>10,837    Users </a:t>
            </a:r>
          </a:p>
          <a:p>
            <a:pPr marL="628650" lvl="1" indent="-171450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solidFill>
                  <a:schemeClr val="bg1"/>
                </a:solidFill>
              </a:rPr>
              <a:t>166,793	 Simulation Runs</a:t>
            </a:r>
          </a:p>
        </p:txBody>
      </p:sp>
      <p:sp>
        <p:nvSpPr>
          <p:cNvPr id="7" name="Rectangle 153"/>
          <p:cNvSpPr>
            <a:spLocks noChangeArrowheads="1"/>
          </p:cNvSpPr>
          <p:nvPr/>
        </p:nvSpPr>
        <p:spPr bwMode="auto">
          <a:xfrm>
            <a:off x="-14288" y="0"/>
            <a:ext cx="4891088" cy="1676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1125" indent="-111125">
              <a:spcBef>
                <a:spcPct val="20000"/>
              </a:spcBef>
              <a:defRPr/>
            </a:pPr>
            <a:r>
              <a:rPr lang="en-US" sz="2800" b="1" dirty="0">
                <a:solidFill>
                  <a:schemeClr val="bg1"/>
                </a:solidFill>
              </a:rPr>
              <a:t>35 Klimeck tools:</a:t>
            </a:r>
          </a:p>
          <a:p>
            <a:pPr marL="342900" indent="-342900">
              <a:spcBef>
                <a:spcPct val="20000"/>
              </a:spcBef>
              <a:buFontTx/>
              <a:buChar char="-"/>
              <a:defRPr/>
            </a:pPr>
            <a:r>
              <a:rPr lang="en-US" sz="2800" b="1" dirty="0">
                <a:solidFill>
                  <a:schemeClr val="bg1"/>
                </a:solidFill>
              </a:rPr>
              <a:t>22,000 users</a:t>
            </a:r>
          </a:p>
          <a:p>
            <a:pPr marL="342900" indent="-342900">
              <a:spcBef>
                <a:spcPct val="20000"/>
              </a:spcBef>
              <a:buFontTx/>
              <a:buChar char="-"/>
              <a:defRPr/>
            </a:pPr>
            <a:r>
              <a:rPr lang="en-US" sz="2800" b="1" dirty="0">
                <a:solidFill>
                  <a:schemeClr val="bg1"/>
                </a:solidFill>
              </a:rPr>
              <a:t>&gt;820,000 simulations</a:t>
            </a:r>
          </a:p>
        </p:txBody>
      </p:sp>
      <p:sp>
        <p:nvSpPr>
          <p:cNvPr id="8" name="Rectangle 153"/>
          <p:cNvSpPr>
            <a:spLocks noChangeArrowheads="1"/>
          </p:cNvSpPr>
          <p:nvPr/>
        </p:nvSpPr>
        <p:spPr bwMode="auto">
          <a:xfrm>
            <a:off x="4038600" y="23813"/>
            <a:ext cx="5195888" cy="16525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chemeClr val="accent2"/>
                </a:solidFill>
              </a:rPr>
              <a:t>Systemic Education: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chemeClr val="accent2"/>
                </a:solidFill>
              </a:rPr>
              <a:t>&gt;5,700 students, 461 courses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chemeClr val="accent2"/>
                </a:solidFill>
              </a:rPr>
              <a:t>&gt;60 universities</a:t>
            </a:r>
          </a:p>
        </p:txBody>
      </p:sp>
    </p:spTree>
    <p:extLst>
      <p:ext uri="{BB962C8B-B14F-4D97-AF65-F5344CB8AC3E}">
        <p14:creationId xmlns:p14="http://schemas.microsoft.com/office/powerpoint/2010/main" xmlns="" val="257830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NEMO5: support and discussion forum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7917" t="12593" r="23333" b="8148"/>
          <a:stretch>
            <a:fillRect/>
          </a:stretch>
        </p:blipFill>
        <p:spPr bwMode="auto">
          <a:xfrm>
            <a:off x="1219200" y="1595877"/>
            <a:ext cx="6934200" cy="5262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47800" y="1078468"/>
            <a:ext cx="584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NEMO5 distribution and support group on </a:t>
            </a:r>
            <a:r>
              <a:rPr lang="en-US" b="1" dirty="0" err="1" smtClean="0"/>
              <a:t>nanohub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95600" y="2819400"/>
            <a:ext cx="5638800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Post questions and look for answers in the NEMO5 discussion forum</a:t>
            </a:r>
          </a:p>
          <a:p>
            <a:endParaRPr lang="en-US" sz="2000" dirty="0" smtClean="0"/>
          </a:p>
          <a:p>
            <a:r>
              <a:rPr lang="en-US" sz="2000" dirty="0" smtClean="0"/>
              <a:t>Any feedback/suggestions are very welcome</a:t>
            </a:r>
          </a:p>
          <a:p>
            <a:endParaRPr lang="en-US" sz="2000" dirty="0" smtClean="0"/>
          </a:p>
          <a:p>
            <a:r>
              <a:rPr lang="en-US" sz="2000" dirty="0" smtClean="0"/>
              <a:t>You can contribute to the code, too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for the NEMO5 tutorial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425" y="2057400"/>
            <a:ext cx="685777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Device Modeling with NEMO5</a:t>
            </a:r>
            <a:endParaRPr lang="en-US" dirty="0" smtClean="0"/>
          </a:p>
          <a:p>
            <a:r>
              <a:rPr lang="en-US" dirty="0" smtClean="0"/>
              <a:t>10:00 Break</a:t>
            </a:r>
          </a:p>
          <a:p>
            <a:r>
              <a:rPr lang="en-US" dirty="0" smtClean="0"/>
              <a:t>10:30 Lecture 14 (NEMO5 Team): “NEMO5 Introduction”</a:t>
            </a:r>
          </a:p>
          <a:p>
            <a:r>
              <a:rPr lang="en-US" dirty="0" smtClean="0"/>
              <a:t>12:00 LUNCH</a:t>
            </a:r>
          </a:p>
          <a:p>
            <a:r>
              <a:rPr lang="en-US" dirty="0" smtClean="0"/>
              <a:t>1:30 Tutorial 1 (NEMO5 Team): “NEMO5 Technical Overview”</a:t>
            </a:r>
          </a:p>
          <a:p>
            <a:r>
              <a:rPr lang="en-US" dirty="0" smtClean="0"/>
              <a:t>3:00 Break</a:t>
            </a:r>
          </a:p>
          <a:p>
            <a:r>
              <a:rPr lang="en-US" dirty="0" smtClean="0"/>
              <a:t>3:30 Tutorial 2 (NEMO5 Team): “NEMO5 Input and Visualization” </a:t>
            </a:r>
          </a:p>
          <a:p>
            <a:r>
              <a:rPr lang="en-US" dirty="0" smtClean="0"/>
              <a:t>4:30 Tutorial 3 first part (NEMO5 Team): “Models”</a:t>
            </a:r>
          </a:p>
          <a:p>
            <a:r>
              <a:rPr lang="en-US" dirty="0" smtClean="0"/>
              <a:t>5:00 Adjourn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for the NEMO5 tutorial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11869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Friday, July 20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8:00 Coffee and rolls</a:t>
            </a:r>
          </a:p>
          <a:p>
            <a:r>
              <a:rPr lang="en-US" dirty="0" smtClean="0"/>
              <a:t>8:30 Tutorial 3 second part (NEMO5 Team): “NEMO5 Models”</a:t>
            </a:r>
          </a:p>
          <a:p>
            <a:r>
              <a:rPr lang="en-US" dirty="0" smtClean="0"/>
              <a:t>9:00 Tutorial 4 first part (NEMO5 Team): “Device Simulation – </a:t>
            </a:r>
            <a:r>
              <a:rPr lang="en-US" dirty="0" err="1" smtClean="0"/>
              <a:t>Graphene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10:00 Break</a:t>
            </a:r>
          </a:p>
          <a:p>
            <a:r>
              <a:rPr lang="en-US" dirty="0" smtClean="0"/>
              <a:t>10:30 Tutorial 4 second part (NEMO5 Team): “Device Simulation – </a:t>
            </a:r>
            <a:r>
              <a:rPr lang="en-US" dirty="0" err="1" smtClean="0"/>
              <a:t>Graphene</a:t>
            </a:r>
            <a:r>
              <a:rPr lang="en-US" dirty="0" smtClean="0"/>
              <a:t>”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12:00 LUNCH</a:t>
            </a:r>
          </a:p>
          <a:p>
            <a:r>
              <a:rPr lang="en-US" dirty="0" smtClean="0"/>
              <a:t>1:30 Tutorial 5 (NEMO5 Team): “Device Simulation – Quantum Dots”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3:00 Break</a:t>
            </a:r>
          </a:p>
          <a:p>
            <a:r>
              <a:rPr lang="en-US" dirty="0" smtClean="0"/>
              <a:t>3:30 Tutorial 6 (NEMO5 Team) : “Device Simulation – Transistor”</a:t>
            </a:r>
          </a:p>
          <a:p>
            <a:endParaRPr lang="en-US" dirty="0" smtClean="0"/>
          </a:p>
          <a:p>
            <a:r>
              <a:rPr lang="en-US" dirty="0" smtClean="0"/>
              <a:t>5:00 2012 Summer School Adjourns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6248400"/>
            <a:ext cx="70104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This time schedule is flexible adjusting to your needs and interests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89033" y="2533471"/>
            <a:ext cx="2732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4A Topological Insulators</a:t>
            </a:r>
          </a:p>
          <a:p>
            <a:r>
              <a:rPr lang="en-US" dirty="0" smtClean="0"/>
              <a:t>4B Metals</a:t>
            </a:r>
          </a:p>
          <a:p>
            <a:r>
              <a:rPr lang="en-US" dirty="0" smtClean="0"/>
              <a:t>4C </a:t>
            </a:r>
            <a:r>
              <a:rPr lang="en-US" dirty="0" err="1" smtClean="0"/>
              <a:t>Graphene</a:t>
            </a:r>
            <a:endParaRPr lang="en-US" dirty="0" smtClean="0"/>
          </a:p>
          <a:p>
            <a:r>
              <a:rPr lang="en-US" dirty="0" smtClean="0"/>
              <a:t>4D Python+NEMO5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9033" y="4191000"/>
            <a:ext cx="335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5A Quantum Dots Introduction</a:t>
            </a:r>
          </a:p>
          <a:p>
            <a:r>
              <a:rPr lang="en-US" dirty="0" smtClean="0"/>
              <a:t>5B Strain</a:t>
            </a:r>
          </a:p>
          <a:p>
            <a:r>
              <a:rPr lang="en-US" dirty="0" smtClean="0"/>
              <a:t>5C Quantum Dots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89033" y="5562600"/>
            <a:ext cx="32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6A Transport (DG MOSFETs)</a:t>
            </a:r>
          </a:p>
          <a:p>
            <a:r>
              <a:rPr lang="en-US" dirty="0" smtClean="0"/>
              <a:t>6B Transport (BTBT)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864275"/>
            <a:ext cx="7340471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NEMO5:</a:t>
            </a:r>
          </a:p>
          <a:p>
            <a:r>
              <a:rPr lang="en-US" dirty="0" smtClean="0"/>
              <a:t>Multipurpose, </a:t>
            </a:r>
            <a:r>
              <a:rPr lang="en-US" dirty="0" err="1" smtClean="0"/>
              <a:t>multiscale</a:t>
            </a:r>
            <a:r>
              <a:rPr lang="en-US" dirty="0" smtClean="0"/>
              <a:t> highly parallelized </a:t>
            </a:r>
            <a:r>
              <a:rPr lang="en-US" dirty="0" err="1" smtClean="0"/>
              <a:t>nanodevice</a:t>
            </a:r>
            <a:r>
              <a:rPr lang="en-US" dirty="0" smtClean="0"/>
              <a:t> simulation tool</a:t>
            </a:r>
          </a:p>
          <a:p>
            <a:r>
              <a:rPr lang="en-US" dirty="0" smtClean="0"/>
              <a:t>Compatible with many external software (both for output and input)</a:t>
            </a:r>
          </a:p>
          <a:p>
            <a:r>
              <a:rPr lang="en-US" dirty="0" smtClean="0"/>
              <a:t>Can be used as a tool or as a library</a:t>
            </a:r>
          </a:p>
          <a:p>
            <a:endParaRPr lang="en-US" dirty="0" smtClean="0"/>
          </a:p>
          <a:p>
            <a:r>
              <a:rPr lang="en-US" dirty="0" smtClean="0"/>
              <a:t>NEMO5 is under constant development</a:t>
            </a:r>
          </a:p>
          <a:p>
            <a:r>
              <a:rPr lang="en-US" dirty="0" smtClean="0"/>
              <a:t>	Your feedback is very valuable to us!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3662254"/>
            <a:ext cx="6629400" cy="319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34000" y="3048000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Thank you!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Sponsors:</a:t>
            </a:r>
          </a:p>
          <a:p>
            <a:r>
              <a:rPr lang="en-US" dirty="0" smtClean="0"/>
              <a:t>SRC, GRC, NSF, DARPA, NRI, nanohub.org,</a:t>
            </a:r>
          </a:p>
          <a:p>
            <a:r>
              <a:rPr lang="en-US" dirty="0" smtClean="0"/>
              <a:t>Intel, Samsung, Global foundries, IBM, Lockheed Martin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1304544" y="5105400"/>
            <a:ext cx="1038578" cy="990600"/>
            <a:chOff x="1047750" y="4505325"/>
            <a:chExt cx="1752600" cy="1906588"/>
          </a:xfrm>
        </p:grpSpPr>
        <p:cxnSp>
          <p:nvCxnSpPr>
            <p:cNvPr id="74" name="Straight Connector 4"/>
            <p:cNvCxnSpPr/>
            <p:nvPr/>
          </p:nvCxnSpPr>
          <p:spPr>
            <a:xfrm>
              <a:off x="1047750" y="5724525"/>
              <a:ext cx="533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5"/>
            <p:cNvCxnSpPr/>
            <p:nvPr/>
          </p:nvCxnSpPr>
          <p:spPr>
            <a:xfrm rot="5400000">
              <a:off x="971550" y="5114925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6"/>
            <p:cNvCxnSpPr/>
            <p:nvPr/>
          </p:nvCxnSpPr>
          <p:spPr>
            <a:xfrm rot="16200000" flipH="1">
              <a:off x="1581150" y="4505325"/>
              <a:ext cx="228600" cy="228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"/>
            <p:cNvCxnSpPr/>
            <p:nvPr/>
          </p:nvCxnSpPr>
          <p:spPr>
            <a:xfrm rot="5400000">
              <a:off x="1199356" y="5342731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"/>
            <p:cNvCxnSpPr/>
            <p:nvPr/>
          </p:nvCxnSpPr>
          <p:spPr>
            <a:xfrm rot="16200000" flipH="1">
              <a:off x="1809750" y="5953125"/>
              <a:ext cx="228600" cy="228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9"/>
            <p:cNvCxnSpPr/>
            <p:nvPr/>
          </p:nvCxnSpPr>
          <p:spPr>
            <a:xfrm rot="5400000">
              <a:off x="1427956" y="5571331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0"/>
            <p:cNvCxnSpPr/>
            <p:nvPr/>
          </p:nvCxnSpPr>
          <p:spPr>
            <a:xfrm rot="16200000" flipH="1">
              <a:off x="2038350" y="4962525"/>
              <a:ext cx="228600" cy="228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11"/>
            <p:cNvCxnSpPr/>
            <p:nvPr/>
          </p:nvCxnSpPr>
          <p:spPr>
            <a:xfrm rot="5400000">
              <a:off x="1658144" y="5799931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12"/>
            <p:cNvCxnSpPr/>
            <p:nvPr/>
          </p:nvCxnSpPr>
          <p:spPr>
            <a:xfrm>
              <a:off x="2266950" y="6410325"/>
              <a:ext cx="533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3"/>
            <p:cNvCxnSpPr/>
            <p:nvPr/>
          </p:nvCxnSpPr>
          <p:spPr>
            <a:xfrm>
              <a:off x="1847850" y="5638800"/>
              <a:ext cx="152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14"/>
            <p:cNvSpPr/>
            <p:nvPr/>
          </p:nvSpPr>
          <p:spPr>
            <a:xfrm>
              <a:off x="2286000" y="6096000"/>
              <a:ext cx="514350" cy="304800"/>
            </a:xfrm>
            <a:prstGeom prst="rect">
              <a:avLst/>
            </a:pr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400" dirty="0">
                <a:solidFill>
                  <a:schemeClr val="tx1"/>
                </a:solidFill>
                <a:latin typeface="Lucida Console" pitchFamily="49" charset="0"/>
              </a:endParaRPr>
            </a:p>
          </p:txBody>
        </p:sp>
        <p:sp>
          <p:nvSpPr>
            <p:cNvPr id="85" name="Rectangle 15"/>
            <p:cNvSpPr/>
            <p:nvPr/>
          </p:nvSpPr>
          <p:spPr>
            <a:xfrm>
              <a:off x="1047750" y="5410200"/>
              <a:ext cx="514350" cy="304800"/>
            </a:xfrm>
            <a:prstGeom prst="rect">
              <a:avLst/>
            </a:pr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400" dirty="0">
                <a:solidFill>
                  <a:schemeClr val="tx1"/>
                </a:solidFill>
                <a:latin typeface="Lucida Console" pitchFamily="49" charset="0"/>
              </a:endParaRPr>
            </a:p>
          </p:txBody>
        </p:sp>
        <p:sp>
          <p:nvSpPr>
            <p:cNvPr id="86" name="Oval 16"/>
            <p:cNvSpPr/>
            <p:nvPr/>
          </p:nvSpPr>
          <p:spPr>
            <a:xfrm>
              <a:off x="1276350" y="5495925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17"/>
            <p:cNvSpPr/>
            <p:nvPr/>
          </p:nvSpPr>
          <p:spPr>
            <a:xfrm>
              <a:off x="2495550" y="5495925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18"/>
            <p:cNvCxnSpPr>
              <a:stCxn id="86" idx="6"/>
              <a:endCxn id="87" idx="2"/>
            </p:cNvCxnSpPr>
            <p:nvPr/>
          </p:nvCxnSpPr>
          <p:spPr>
            <a:xfrm>
              <a:off x="1428750" y="5572125"/>
              <a:ext cx="1066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39338395"/>
              </p:ext>
            </p:extLst>
          </p:nvPr>
        </p:nvGraphicFramePr>
        <p:xfrm>
          <a:off x="0" y="838200"/>
          <a:ext cx="9107714" cy="4183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600200"/>
                <a:gridCol w="1371600"/>
                <a:gridCol w="1676400"/>
                <a:gridCol w="1447800"/>
                <a:gridCol w="1792514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NEMO-1D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NEMO-3D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NEMO3Dpeta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OMEN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NEMO5</a:t>
                      </a:r>
                      <a:endParaRPr lang="en-US" b="0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Transport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Dim.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Atoms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 Million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r>
                        <a:rPr lang="en-US" baseline="0" dirty="0" smtClean="0"/>
                        <a:t> Million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~140,000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Million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Crystal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[100]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Cubic, ZB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[100]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Cubic, ZB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[100],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err="1" smtClean="0"/>
                        <a:t>Cubic,ZB</a:t>
                      </a:r>
                      <a:r>
                        <a:rPr lang="en-US" baseline="0" dirty="0" smtClean="0"/>
                        <a:t>, WU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</a:p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</a:p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Strain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MVFF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Multi-physics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Spin,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Classical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Parallel</a:t>
                      </a:r>
                    </a:p>
                    <a:p>
                      <a:r>
                        <a:rPr lang="en-US" dirty="0" smtClean="0"/>
                        <a:t>Comp.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23,000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level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80</a:t>
                      </a:r>
                      <a:r>
                        <a:rPr lang="en-US" baseline="0" dirty="0" smtClean="0"/>
                        <a:t>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30,000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220,000 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100,000 cores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2819400" y="1676400"/>
            <a:ext cx="1371600" cy="5334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19400" y="2133600"/>
            <a:ext cx="1371600" cy="5334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19400" y="3276600"/>
            <a:ext cx="13716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91000" y="4419600"/>
            <a:ext cx="1676400" cy="6096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67400" y="2667000"/>
            <a:ext cx="1447800" cy="5334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67400" y="1295400"/>
            <a:ext cx="14478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67400" y="4419600"/>
            <a:ext cx="1447800" cy="6096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315200" y="3733800"/>
            <a:ext cx="1447800" cy="6096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315200" y="2209800"/>
            <a:ext cx="14478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315200" y="3276600"/>
            <a:ext cx="14478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19400" y="762000"/>
            <a:ext cx="63246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2133600" y="152400"/>
            <a:ext cx="67452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Evolution of </a:t>
            </a:r>
            <a:r>
              <a:rPr kumimoji="0" lang="en-US" altLang="ko-K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Nanoelectronics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Tools</a:t>
            </a:r>
            <a:b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NEMO and OMEN</a:t>
            </a:r>
          </a:p>
        </p:txBody>
      </p:sp>
    </p:spTree>
    <p:extLst>
      <p:ext uri="{BB962C8B-B14F-4D97-AF65-F5344CB8AC3E}">
        <p14:creationId xmlns="" xmlns:p14="http://schemas.microsoft.com/office/powerpoint/2010/main" val="395782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1304544" y="5105400"/>
            <a:ext cx="1038578" cy="990600"/>
            <a:chOff x="1047750" y="4505325"/>
            <a:chExt cx="1752600" cy="1906588"/>
          </a:xfrm>
        </p:grpSpPr>
        <p:cxnSp>
          <p:nvCxnSpPr>
            <p:cNvPr id="74" name="Straight Connector 4"/>
            <p:cNvCxnSpPr/>
            <p:nvPr/>
          </p:nvCxnSpPr>
          <p:spPr>
            <a:xfrm>
              <a:off x="1047750" y="5724525"/>
              <a:ext cx="533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5"/>
            <p:cNvCxnSpPr/>
            <p:nvPr/>
          </p:nvCxnSpPr>
          <p:spPr>
            <a:xfrm rot="5400000">
              <a:off x="971550" y="5114925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6"/>
            <p:cNvCxnSpPr/>
            <p:nvPr/>
          </p:nvCxnSpPr>
          <p:spPr>
            <a:xfrm rot="16200000" flipH="1">
              <a:off x="1581150" y="4505325"/>
              <a:ext cx="228600" cy="228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"/>
            <p:cNvCxnSpPr/>
            <p:nvPr/>
          </p:nvCxnSpPr>
          <p:spPr>
            <a:xfrm rot="5400000">
              <a:off x="1199356" y="5342731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"/>
            <p:cNvCxnSpPr/>
            <p:nvPr/>
          </p:nvCxnSpPr>
          <p:spPr>
            <a:xfrm rot="16200000" flipH="1">
              <a:off x="1809750" y="5953125"/>
              <a:ext cx="228600" cy="228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9"/>
            <p:cNvCxnSpPr/>
            <p:nvPr/>
          </p:nvCxnSpPr>
          <p:spPr>
            <a:xfrm rot="5400000">
              <a:off x="1427956" y="5571331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0"/>
            <p:cNvCxnSpPr/>
            <p:nvPr/>
          </p:nvCxnSpPr>
          <p:spPr>
            <a:xfrm rot="16200000" flipH="1">
              <a:off x="2038350" y="4962525"/>
              <a:ext cx="228600" cy="228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11"/>
            <p:cNvCxnSpPr/>
            <p:nvPr/>
          </p:nvCxnSpPr>
          <p:spPr>
            <a:xfrm rot="5400000">
              <a:off x="1658144" y="5799931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12"/>
            <p:cNvCxnSpPr/>
            <p:nvPr/>
          </p:nvCxnSpPr>
          <p:spPr>
            <a:xfrm>
              <a:off x="2266950" y="6410325"/>
              <a:ext cx="533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3"/>
            <p:cNvCxnSpPr/>
            <p:nvPr/>
          </p:nvCxnSpPr>
          <p:spPr>
            <a:xfrm>
              <a:off x="1847850" y="5638800"/>
              <a:ext cx="152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14"/>
            <p:cNvSpPr/>
            <p:nvPr/>
          </p:nvSpPr>
          <p:spPr>
            <a:xfrm>
              <a:off x="2286000" y="6096000"/>
              <a:ext cx="514350" cy="304800"/>
            </a:xfrm>
            <a:prstGeom prst="rect">
              <a:avLst/>
            </a:pr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400" dirty="0">
                <a:solidFill>
                  <a:schemeClr val="tx1"/>
                </a:solidFill>
                <a:latin typeface="Lucida Console" pitchFamily="49" charset="0"/>
              </a:endParaRPr>
            </a:p>
          </p:txBody>
        </p:sp>
        <p:sp>
          <p:nvSpPr>
            <p:cNvPr id="85" name="Rectangle 15"/>
            <p:cNvSpPr/>
            <p:nvPr/>
          </p:nvSpPr>
          <p:spPr>
            <a:xfrm>
              <a:off x="1047750" y="5410200"/>
              <a:ext cx="514350" cy="304800"/>
            </a:xfrm>
            <a:prstGeom prst="rect">
              <a:avLst/>
            </a:pr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400" dirty="0">
                <a:solidFill>
                  <a:schemeClr val="tx1"/>
                </a:solidFill>
                <a:latin typeface="Lucida Console" pitchFamily="49" charset="0"/>
              </a:endParaRPr>
            </a:p>
          </p:txBody>
        </p:sp>
        <p:sp>
          <p:nvSpPr>
            <p:cNvPr id="86" name="Oval 16"/>
            <p:cNvSpPr/>
            <p:nvPr/>
          </p:nvSpPr>
          <p:spPr>
            <a:xfrm>
              <a:off x="1276350" y="5495925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17"/>
            <p:cNvSpPr/>
            <p:nvPr/>
          </p:nvSpPr>
          <p:spPr>
            <a:xfrm>
              <a:off x="2495550" y="5495925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18"/>
            <p:cNvCxnSpPr>
              <a:stCxn id="86" idx="6"/>
              <a:endCxn id="87" idx="2"/>
            </p:cNvCxnSpPr>
            <p:nvPr/>
          </p:nvCxnSpPr>
          <p:spPr>
            <a:xfrm>
              <a:off x="1428750" y="5572125"/>
              <a:ext cx="1066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00569897"/>
              </p:ext>
            </p:extLst>
          </p:nvPr>
        </p:nvGraphicFramePr>
        <p:xfrm>
          <a:off x="0" y="838200"/>
          <a:ext cx="9107714" cy="4183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600200"/>
                <a:gridCol w="1371600"/>
                <a:gridCol w="1676400"/>
                <a:gridCol w="1447800"/>
                <a:gridCol w="1792514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NEMO-1D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NEMO-3D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NEMO3Dpeta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OMEN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NEMO5</a:t>
                      </a:r>
                      <a:endParaRPr lang="en-US" b="0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Transport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Dim.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Atoms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 Million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r>
                        <a:rPr lang="en-US" baseline="0" dirty="0" smtClean="0"/>
                        <a:t> Million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~140,000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Million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Crystal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[100]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Cubic, ZB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[100]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Cubic, ZB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[100],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err="1" smtClean="0"/>
                        <a:t>Cubic,ZB</a:t>
                      </a:r>
                      <a:r>
                        <a:rPr lang="en-US" baseline="0" dirty="0" smtClean="0"/>
                        <a:t>, WU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</a:p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</a:p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Strain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MVFF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Multi-physics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Spin,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Classical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Parallel</a:t>
                      </a:r>
                    </a:p>
                    <a:p>
                      <a:r>
                        <a:rPr lang="en-US" dirty="0" smtClean="0"/>
                        <a:t>Comp.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23,000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level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80</a:t>
                      </a:r>
                      <a:r>
                        <a:rPr lang="en-US" baseline="0" dirty="0" smtClean="0"/>
                        <a:t>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30,000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220,000 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100,000 cores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2819400" y="1676400"/>
            <a:ext cx="1371600" cy="5334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19400" y="2133600"/>
            <a:ext cx="1371600" cy="5334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19400" y="3276600"/>
            <a:ext cx="13716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67400" y="2667000"/>
            <a:ext cx="1447800" cy="5334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67400" y="1295400"/>
            <a:ext cx="14478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315200" y="3733800"/>
            <a:ext cx="1447800" cy="6096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315200" y="2209800"/>
            <a:ext cx="14478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315200" y="3276600"/>
            <a:ext cx="14478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91000" y="762000"/>
            <a:ext cx="49530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2"/>
          <a:srcRect l="19048" t="6382" r="57576" b="18724"/>
          <a:stretch>
            <a:fillRect/>
          </a:stretch>
        </p:blipFill>
        <p:spPr bwMode="auto">
          <a:xfrm>
            <a:off x="2599944" y="5257800"/>
            <a:ext cx="1714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2133600" y="152400"/>
            <a:ext cx="67452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Evolution of </a:t>
            </a:r>
            <a:r>
              <a:rPr kumimoji="0" lang="en-US" altLang="ko-K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Nanoelectronics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Tools</a:t>
            </a:r>
            <a:b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NEMO and OMEN</a:t>
            </a:r>
          </a:p>
        </p:txBody>
      </p:sp>
    </p:spTree>
    <p:extLst>
      <p:ext uri="{BB962C8B-B14F-4D97-AF65-F5344CB8AC3E}">
        <p14:creationId xmlns="" xmlns:p14="http://schemas.microsoft.com/office/powerpoint/2010/main" val="353234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2"/>
          <a:srcRect l="19048" t="6382" r="57576" b="18724"/>
          <a:stretch>
            <a:fillRect/>
          </a:stretch>
        </p:blipFill>
        <p:spPr bwMode="auto">
          <a:xfrm>
            <a:off x="2599944" y="5257800"/>
            <a:ext cx="1714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2"/>
          <p:cNvGrpSpPr/>
          <p:nvPr/>
        </p:nvGrpSpPr>
        <p:grpSpPr>
          <a:xfrm>
            <a:off x="1304544" y="5105400"/>
            <a:ext cx="1038578" cy="990600"/>
            <a:chOff x="1047750" y="4505325"/>
            <a:chExt cx="1752600" cy="1906588"/>
          </a:xfrm>
        </p:grpSpPr>
        <p:cxnSp>
          <p:nvCxnSpPr>
            <p:cNvPr id="74" name="Straight Connector 4"/>
            <p:cNvCxnSpPr/>
            <p:nvPr/>
          </p:nvCxnSpPr>
          <p:spPr>
            <a:xfrm>
              <a:off x="1047750" y="5724525"/>
              <a:ext cx="533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5"/>
            <p:cNvCxnSpPr/>
            <p:nvPr/>
          </p:nvCxnSpPr>
          <p:spPr>
            <a:xfrm rot="5400000">
              <a:off x="971550" y="5114925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6"/>
            <p:cNvCxnSpPr/>
            <p:nvPr/>
          </p:nvCxnSpPr>
          <p:spPr>
            <a:xfrm rot="16200000" flipH="1">
              <a:off x="1581150" y="4505325"/>
              <a:ext cx="228600" cy="228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"/>
            <p:cNvCxnSpPr/>
            <p:nvPr/>
          </p:nvCxnSpPr>
          <p:spPr>
            <a:xfrm rot="5400000">
              <a:off x="1199356" y="5342731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"/>
            <p:cNvCxnSpPr/>
            <p:nvPr/>
          </p:nvCxnSpPr>
          <p:spPr>
            <a:xfrm rot="16200000" flipH="1">
              <a:off x="1809750" y="5953125"/>
              <a:ext cx="228600" cy="228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9"/>
            <p:cNvCxnSpPr/>
            <p:nvPr/>
          </p:nvCxnSpPr>
          <p:spPr>
            <a:xfrm rot="5400000">
              <a:off x="1427956" y="5571331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0"/>
            <p:cNvCxnSpPr/>
            <p:nvPr/>
          </p:nvCxnSpPr>
          <p:spPr>
            <a:xfrm rot="16200000" flipH="1">
              <a:off x="2038350" y="4962525"/>
              <a:ext cx="228600" cy="228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11"/>
            <p:cNvCxnSpPr/>
            <p:nvPr/>
          </p:nvCxnSpPr>
          <p:spPr>
            <a:xfrm rot="5400000">
              <a:off x="1658144" y="5799931"/>
              <a:ext cx="1219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12"/>
            <p:cNvCxnSpPr/>
            <p:nvPr/>
          </p:nvCxnSpPr>
          <p:spPr>
            <a:xfrm>
              <a:off x="2266950" y="6410325"/>
              <a:ext cx="533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3"/>
            <p:cNvCxnSpPr/>
            <p:nvPr/>
          </p:nvCxnSpPr>
          <p:spPr>
            <a:xfrm>
              <a:off x="1847850" y="5638800"/>
              <a:ext cx="152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14"/>
            <p:cNvSpPr/>
            <p:nvPr/>
          </p:nvSpPr>
          <p:spPr>
            <a:xfrm>
              <a:off x="2286000" y="6096000"/>
              <a:ext cx="514350" cy="304800"/>
            </a:xfrm>
            <a:prstGeom prst="rect">
              <a:avLst/>
            </a:pr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400" dirty="0">
                <a:solidFill>
                  <a:schemeClr val="tx1"/>
                </a:solidFill>
                <a:latin typeface="Lucida Console" pitchFamily="49" charset="0"/>
              </a:endParaRPr>
            </a:p>
          </p:txBody>
        </p:sp>
        <p:sp>
          <p:nvSpPr>
            <p:cNvPr id="85" name="Rectangle 15"/>
            <p:cNvSpPr/>
            <p:nvPr/>
          </p:nvSpPr>
          <p:spPr>
            <a:xfrm>
              <a:off x="1047750" y="5410200"/>
              <a:ext cx="514350" cy="304800"/>
            </a:xfrm>
            <a:prstGeom prst="rect">
              <a:avLst/>
            </a:pr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400" dirty="0">
                <a:solidFill>
                  <a:schemeClr val="tx1"/>
                </a:solidFill>
                <a:latin typeface="Lucida Console" pitchFamily="49" charset="0"/>
              </a:endParaRPr>
            </a:p>
          </p:txBody>
        </p:sp>
        <p:sp>
          <p:nvSpPr>
            <p:cNvPr id="86" name="Oval 16"/>
            <p:cNvSpPr/>
            <p:nvPr/>
          </p:nvSpPr>
          <p:spPr>
            <a:xfrm>
              <a:off x="1276350" y="5495925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17"/>
            <p:cNvSpPr/>
            <p:nvPr/>
          </p:nvSpPr>
          <p:spPr>
            <a:xfrm>
              <a:off x="2495550" y="5495925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18"/>
            <p:cNvCxnSpPr>
              <a:stCxn id="86" idx="6"/>
              <a:endCxn id="87" idx="2"/>
            </p:cNvCxnSpPr>
            <p:nvPr/>
          </p:nvCxnSpPr>
          <p:spPr>
            <a:xfrm>
              <a:off x="1428750" y="5572125"/>
              <a:ext cx="1066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105400"/>
            <a:ext cx="1331295" cy="838200"/>
          </a:xfrm>
          <a:prstGeom prst="rect">
            <a:avLst/>
          </a:prstGeom>
        </p:spPr>
      </p:pic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00569897"/>
              </p:ext>
            </p:extLst>
          </p:nvPr>
        </p:nvGraphicFramePr>
        <p:xfrm>
          <a:off x="0" y="838200"/>
          <a:ext cx="9107714" cy="4183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600200"/>
                <a:gridCol w="1371600"/>
                <a:gridCol w="1676400"/>
                <a:gridCol w="1447800"/>
                <a:gridCol w="1792514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NEMO-1D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NEMO-3D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NEMO3Dpeta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OMEN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NEMO5</a:t>
                      </a:r>
                      <a:endParaRPr lang="en-US" b="0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Transport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Dim.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Atoms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 Million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r>
                        <a:rPr lang="en-US" baseline="0" dirty="0" smtClean="0"/>
                        <a:t> Million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~140,000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Million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Crystal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[100]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Cubic, ZB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[100]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Cubic, ZB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[100],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err="1" smtClean="0"/>
                        <a:t>Cubic,ZB</a:t>
                      </a:r>
                      <a:r>
                        <a:rPr lang="en-US" baseline="0" dirty="0" smtClean="0"/>
                        <a:t>, WU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</a:p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</a:p>
                    <a:p>
                      <a:r>
                        <a:rPr lang="en-US" dirty="0" smtClean="0"/>
                        <a:t>Any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Strain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MVFF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Multi-physics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Spin,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Classical</a:t>
                      </a:r>
                      <a:endParaRPr lang="en-US" dirty="0"/>
                    </a:p>
                  </a:txBody>
                  <a:tcPr/>
                </a:tc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/>
                        <a:t>Parallel</a:t>
                      </a:r>
                    </a:p>
                    <a:p>
                      <a:r>
                        <a:rPr lang="en-US" dirty="0" smtClean="0"/>
                        <a:t>Comp.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23,000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level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80</a:t>
                      </a:r>
                      <a:r>
                        <a:rPr lang="en-US" baseline="0" dirty="0" smtClean="0"/>
                        <a:t>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30,000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220,000 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levels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100,000 cores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2819400" y="1676400"/>
            <a:ext cx="1371600" cy="5334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19400" y="2133600"/>
            <a:ext cx="1371600" cy="5334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19400" y="3276600"/>
            <a:ext cx="13716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91000" y="4419600"/>
            <a:ext cx="1676400" cy="6096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67400" y="2667000"/>
            <a:ext cx="1447800" cy="5334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67400" y="1295400"/>
            <a:ext cx="14478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315200" y="3733800"/>
            <a:ext cx="1447800" cy="6096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315200" y="2209800"/>
            <a:ext cx="14478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315200" y="3276600"/>
            <a:ext cx="1447800" cy="4572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67400" y="762000"/>
            <a:ext cx="32766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2133600" y="152400"/>
            <a:ext cx="67452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Evolution of </a:t>
            </a:r>
            <a:r>
              <a:rPr kumimoji="0" lang="en-US" altLang="ko-K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Nanoelectronics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Tools</a:t>
            </a:r>
            <a:b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NEMO and OMEN</a:t>
            </a:r>
          </a:p>
        </p:txBody>
      </p:sp>
    </p:spTree>
    <p:extLst>
      <p:ext uri="{BB962C8B-B14F-4D97-AF65-F5344CB8AC3E}">
        <p14:creationId xmlns="" xmlns:p14="http://schemas.microsoft.com/office/powerpoint/2010/main" val="353234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nanoHUB-v2">
  <a:themeElements>
    <a:clrScheme name="Custom 1">
      <a:dk1>
        <a:srgbClr val="000000"/>
      </a:dk1>
      <a:lt1>
        <a:srgbClr val="FFFFFF"/>
      </a:lt1>
      <a:dk2>
        <a:srgbClr val="C00000"/>
      </a:dk2>
      <a:lt2>
        <a:srgbClr val="92D050"/>
      </a:lt2>
      <a:accent1>
        <a:srgbClr val="5C90A7"/>
      </a:accent1>
      <a:accent2>
        <a:srgbClr val="FFCC66"/>
      </a:accent2>
      <a:accent3>
        <a:srgbClr val="D175A3"/>
      </a:accent3>
      <a:accent4>
        <a:srgbClr val="FFCC00"/>
      </a:accent4>
      <a:accent5>
        <a:srgbClr val="FF5050"/>
      </a:accent5>
      <a:accent6>
        <a:srgbClr val="92D050"/>
      </a:accent6>
      <a:hlink>
        <a:srgbClr val="2A5063"/>
      </a:hlink>
      <a:folHlink>
        <a:srgbClr val="78BCDA"/>
      </a:folHlink>
    </a:clrScheme>
    <a:fontScheme name="nanoHUB-v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noHUB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C90A7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E7B95C"/>
        </a:accent6>
        <a:hlink>
          <a:srgbClr val="2A5063"/>
        </a:hlink>
        <a:folHlink>
          <a:srgbClr val="78BC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</TotalTime>
  <Words>3627</Words>
  <Application>Microsoft Office PowerPoint</Application>
  <PresentationFormat>On-screen Show (4:3)</PresentationFormat>
  <Paragraphs>955</Paragraphs>
  <Slides>64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1_nanoHUB-v2</vt:lpstr>
      <vt:lpstr>Lecture 14: NEMO5 Introduction</vt:lpstr>
      <vt:lpstr>This lecture is about</vt:lpstr>
      <vt:lpstr>A change in the view of the world</vt:lpstr>
      <vt:lpstr>Today’s simulation requirements: industry</vt:lpstr>
      <vt:lpstr>Today’s simulation requirements: research</vt:lpstr>
      <vt:lpstr>NEMO5 lecture – overview </vt:lpstr>
      <vt:lpstr>Slide 7</vt:lpstr>
      <vt:lpstr>Slide 8</vt:lpstr>
      <vt:lpstr>Slide 9</vt:lpstr>
      <vt:lpstr>Slide 10</vt:lpstr>
      <vt:lpstr>Slide 11</vt:lpstr>
      <vt:lpstr>Core Code / Theory Development</vt:lpstr>
      <vt:lpstr>NEMO5 lecture – overview </vt:lpstr>
      <vt:lpstr>Challenge: large variety of materials</vt:lpstr>
      <vt:lpstr>NEMO5 sets up atomistic structures</vt:lpstr>
      <vt:lpstr>Zincblende, Wurtzite and Rhombohedral Crystals</vt:lpstr>
      <vt:lpstr>3 steps to add yet another cyrstal structure</vt:lpstr>
      <vt:lpstr>Example: 4 unit cell zincblende material quantum well, [001] growth  </vt:lpstr>
      <vt:lpstr>NEMO5: arbitrary geometries</vt:lpstr>
      <vt:lpstr>Realistic contact material: Metals in NEMO5</vt:lpstr>
      <vt:lpstr>NEMO5: how to do parameter fitting</vt:lpstr>
      <vt:lpstr>Realistic interfaces: NEMO5 and external solvers</vt:lpstr>
      <vt:lpstr>Many materials require a sophisticated database</vt:lpstr>
      <vt:lpstr>Many materials require a sophisticated database</vt:lpstr>
      <vt:lpstr>NEMO5: Database Rules</vt:lpstr>
      <vt:lpstr>NEMO5: Database Multiple Views</vt:lpstr>
      <vt:lpstr>NEMO5 lecture – overview </vt:lpstr>
      <vt:lpstr>Challenge: various physics involved</vt:lpstr>
      <vt:lpstr>NEMO5: strain in nanostructures</vt:lpstr>
      <vt:lpstr>NEMO5: phonon modes</vt:lpstr>
      <vt:lpstr>NEMO5: electronic band structures</vt:lpstr>
      <vt:lpstr>NEMO5: heterostructure band structures</vt:lpstr>
      <vt:lpstr>NEMO5: Passivation of surfaces</vt:lpstr>
      <vt:lpstr>NEMO5: Passivation of general surfaces</vt:lpstr>
      <vt:lpstr>NEMO5: wave functions in quantum dots</vt:lpstr>
      <vt:lpstr>NEMO5: strain corrections to tight-binding</vt:lpstr>
      <vt:lpstr>NEMO5: 2 different charge models</vt:lpstr>
      <vt:lpstr>NEMO5: Schrödinger-Poisson calculations</vt:lpstr>
      <vt:lpstr>Topological insulators in NEMO5</vt:lpstr>
      <vt:lpstr>Transport capabilities of NEMO5</vt:lpstr>
      <vt:lpstr>NEMO5: Transport in layered Structures</vt:lpstr>
      <vt:lpstr>NEMO5: Transport in Nonplanar Structures</vt:lpstr>
      <vt:lpstr>NEMO5: Multidimensional graphs</vt:lpstr>
      <vt:lpstr>NEMO5: tunneling field effect transistor</vt:lpstr>
      <vt:lpstr>NEMO5: features for transport</vt:lpstr>
      <vt:lpstr>NEMO5 lecture – overview </vt:lpstr>
      <vt:lpstr>NEMO5 – an expandable code library</vt:lpstr>
      <vt:lpstr>NEMO5: Automated documentation with Doxygen</vt:lpstr>
      <vt:lpstr>NEMO5: easy prototyping new code in Python</vt:lpstr>
      <vt:lpstr>NEMO5 &amp; Python: Python solver</vt:lpstr>
      <vt:lpstr>NEMO5 &amp; Python: Metasolver</vt:lpstr>
      <vt:lpstr>NEMO5 lecture – overview </vt:lpstr>
      <vt:lpstr>NEMO5: MPI parallelization</vt:lpstr>
      <vt:lpstr>within NEMO5: Linear Solvers and Eigensolvers</vt:lpstr>
      <vt:lpstr>NEMO5: MPI scalability</vt:lpstr>
      <vt:lpstr>NEMO5: platform compatibility</vt:lpstr>
      <vt:lpstr>NEMO5 lecture – overview </vt:lpstr>
      <vt:lpstr>Input and Output</vt:lpstr>
      <vt:lpstr>NEMO5: on nanoHUB</vt:lpstr>
      <vt:lpstr>Global Impact of NEMO Software Stack</vt:lpstr>
      <vt:lpstr>NEMO5: support and discussion forum</vt:lpstr>
      <vt:lpstr>Schedule for the NEMO5 tutorial</vt:lpstr>
      <vt:lpstr>Schedule for the NEMO5 tutorial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Mindy McCutchan</dc:creator>
  <cp:lastModifiedBy>tkubis</cp:lastModifiedBy>
  <cp:revision>580</cp:revision>
  <dcterms:created xsi:type="dcterms:W3CDTF">2009-05-22T23:54:03Z</dcterms:created>
  <dcterms:modified xsi:type="dcterms:W3CDTF">2012-07-18T23:59:14Z</dcterms:modified>
</cp:coreProperties>
</file>