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avi" ContentType="video/unknown"/>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58" r:id="rId3"/>
    <p:sldId id="277" r:id="rId4"/>
    <p:sldId id="273" r:id="rId5"/>
    <p:sldId id="274" r:id="rId6"/>
    <p:sldId id="271" r:id="rId7"/>
    <p:sldId id="268" r:id="rId8"/>
    <p:sldId id="259" r:id="rId9"/>
    <p:sldId id="269" r:id="rId10"/>
    <p:sldId id="257" r:id="rId11"/>
    <p:sldId id="267" r:id="rId12"/>
    <p:sldId id="276" r:id="rId13"/>
    <p:sldId id="260" r:id="rId14"/>
    <p:sldId id="265" r:id="rId15"/>
    <p:sldId id="263"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6" autoAdjust="0"/>
    <p:restoredTop sz="94660"/>
  </p:normalViewPr>
  <p:slideViewPr>
    <p:cSldViewPr>
      <p:cViewPr>
        <p:scale>
          <a:sx n="60" d="100"/>
          <a:sy n="60" d="100"/>
        </p:scale>
        <p:origin x="-1578" y="-258"/>
      </p:cViewPr>
      <p:guideLst>
        <p:guide orient="horz" pos="2160"/>
        <p:guide pos="2880"/>
      </p:guideLst>
    </p:cSldViewPr>
  </p:slideViewPr>
  <p:notesTextViewPr>
    <p:cViewPr>
      <p:scale>
        <a:sx n="75" d="100"/>
        <a:sy n="75"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9BE47B-6419-439A-8580-B21DBB9455E4}" type="datetimeFigureOut">
              <a:rPr lang="en-US" smtClean="0"/>
              <a:pPr/>
              <a:t>7/1/2013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19FE2D-6F01-44BB-9547-4FC4AE80BAD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Outline of talk</a:t>
            </a:r>
            <a:endParaRPr lang="en-US" dirty="0"/>
          </a:p>
        </p:txBody>
      </p:sp>
      <p:sp>
        <p:nvSpPr>
          <p:cNvPr id="4" name="Slide Number Placeholder 3"/>
          <p:cNvSpPr>
            <a:spLocks noGrp="1"/>
          </p:cNvSpPr>
          <p:nvPr>
            <p:ph type="sldNum" sz="quarter" idx="10"/>
          </p:nvPr>
        </p:nvSpPr>
        <p:spPr/>
        <p:txBody>
          <a:bodyPr/>
          <a:lstStyle/>
          <a:p>
            <a:fld id="{EE19FE2D-6F01-44BB-9547-4FC4AE80BAD1}"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Outline of talk</a:t>
            </a:r>
            <a:endParaRPr lang="en-US" dirty="0"/>
          </a:p>
        </p:txBody>
      </p:sp>
      <p:sp>
        <p:nvSpPr>
          <p:cNvPr id="4" name="Slide Number Placeholder 3"/>
          <p:cNvSpPr>
            <a:spLocks noGrp="1"/>
          </p:cNvSpPr>
          <p:nvPr>
            <p:ph type="sldNum" sz="quarter" idx="10"/>
          </p:nvPr>
        </p:nvSpPr>
        <p:spPr/>
        <p:txBody>
          <a:bodyPr/>
          <a:lstStyle/>
          <a:p>
            <a:fld id="{EE19FE2D-6F01-44BB-9547-4FC4AE80BAD1}"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Outline of talk</a:t>
            </a:r>
            <a:endParaRPr lang="en-US" dirty="0"/>
          </a:p>
        </p:txBody>
      </p:sp>
      <p:sp>
        <p:nvSpPr>
          <p:cNvPr id="4" name="Slide Number Placeholder 3"/>
          <p:cNvSpPr>
            <a:spLocks noGrp="1"/>
          </p:cNvSpPr>
          <p:nvPr>
            <p:ph type="sldNum" sz="quarter" idx="10"/>
          </p:nvPr>
        </p:nvSpPr>
        <p:spPr/>
        <p:txBody>
          <a:bodyPr/>
          <a:lstStyle/>
          <a:p>
            <a:fld id="{EE19FE2D-6F01-44BB-9547-4FC4AE80BAD1}"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Nisin</a:t>
            </a:r>
            <a:r>
              <a:rPr lang="en-US" baseline="0" dirty="0" smtClean="0"/>
              <a:t> diffusion tool was used in an engineering outreach exhibit by the biomedical engineering society here at the U of I. The exhibit was part of the Engineering Open House event – a 2 day event held in March during which thousands of science lovers converge on the engineering campus. This is a picture of the exhibit, and by our unofficial count at least 300 people visited our station. They saw an explanation of the biology behind genetic engineering and </a:t>
            </a:r>
            <a:r>
              <a:rPr lang="en-US" baseline="0" dirty="0" err="1" smtClean="0"/>
              <a:t>nisin</a:t>
            </a:r>
            <a:r>
              <a:rPr lang="en-US" baseline="0" dirty="0" smtClean="0"/>
              <a:t>-sensitivity, viewed the GFP expressing </a:t>
            </a:r>
            <a:r>
              <a:rPr lang="en-US" baseline="0" dirty="0" err="1" smtClean="0"/>
              <a:t>lac</a:t>
            </a:r>
            <a:r>
              <a:rPr lang="en-US" baseline="0" dirty="0" smtClean="0"/>
              <a:t>-bacteria, and finally viewed the </a:t>
            </a:r>
            <a:r>
              <a:rPr lang="en-US" baseline="0" dirty="0" err="1" smtClean="0"/>
              <a:t>nisin</a:t>
            </a:r>
            <a:r>
              <a:rPr lang="en-US" baseline="0" dirty="0" smtClean="0"/>
              <a:t> diffusion model. </a:t>
            </a:r>
            <a:endParaRPr lang="en-US" dirty="0"/>
          </a:p>
        </p:txBody>
      </p:sp>
      <p:sp>
        <p:nvSpPr>
          <p:cNvPr id="4" name="Slide Number Placeholder 3"/>
          <p:cNvSpPr>
            <a:spLocks noGrp="1"/>
          </p:cNvSpPr>
          <p:nvPr>
            <p:ph type="sldNum" sz="quarter" idx="10"/>
          </p:nvPr>
        </p:nvSpPr>
        <p:spPr/>
        <p:txBody>
          <a:bodyPr/>
          <a:lstStyle/>
          <a:p>
            <a:fld id="{EE19FE2D-6F01-44BB-9547-4FC4AE80BAD1}"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is exactly</a:t>
            </a:r>
            <a:r>
              <a:rPr lang="en-US" baseline="0" dirty="0" smtClean="0"/>
              <a:t> what visitors to the EOH </a:t>
            </a:r>
            <a:r>
              <a:rPr lang="en-US" baseline="0" dirty="0" err="1" smtClean="0"/>
              <a:t>nisin</a:t>
            </a:r>
            <a:r>
              <a:rPr lang="en-US" baseline="0" dirty="0" smtClean="0"/>
              <a:t> exhibit saw. All ages found the video easy to understand, and for many it clarified the experimental set-up. It also exposed many students and adults to the interdisciplinary nature of bioengineering – combining cell culture and programming into a cohesive and impactful project. </a:t>
            </a:r>
          </a:p>
          <a:p>
            <a:endParaRPr lang="en-US" dirty="0"/>
          </a:p>
        </p:txBody>
      </p:sp>
      <p:sp>
        <p:nvSpPr>
          <p:cNvPr id="4" name="Slide Number Placeholder 3"/>
          <p:cNvSpPr>
            <a:spLocks noGrp="1"/>
          </p:cNvSpPr>
          <p:nvPr>
            <p:ph type="sldNum" sz="quarter" idx="10"/>
          </p:nvPr>
        </p:nvSpPr>
        <p:spPr/>
        <p:txBody>
          <a:bodyPr/>
          <a:lstStyle/>
          <a:p>
            <a:fld id="{EE19FE2D-6F01-44BB-9547-4FC4AE80BAD1}"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19FE2D-6F01-44BB-9547-4FC4AE80BAD1}"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19FE2D-6F01-44BB-9547-4FC4AE80BAD1}"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Outline of talk</a:t>
            </a:r>
            <a:endParaRPr lang="en-US" dirty="0"/>
          </a:p>
        </p:txBody>
      </p:sp>
      <p:sp>
        <p:nvSpPr>
          <p:cNvPr id="4" name="Slide Number Placeholder 3"/>
          <p:cNvSpPr>
            <a:spLocks noGrp="1"/>
          </p:cNvSpPr>
          <p:nvPr>
            <p:ph type="sldNum" sz="quarter" idx="10"/>
          </p:nvPr>
        </p:nvSpPr>
        <p:spPr/>
        <p:txBody>
          <a:bodyPr/>
          <a:lstStyle/>
          <a:p>
            <a:fld id="{EE19FE2D-6F01-44BB-9547-4FC4AE80BAD1}"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Outline of talk</a:t>
            </a:r>
            <a:endParaRPr lang="en-US" dirty="0"/>
          </a:p>
        </p:txBody>
      </p:sp>
      <p:sp>
        <p:nvSpPr>
          <p:cNvPr id="4" name="Slide Number Placeholder 3"/>
          <p:cNvSpPr>
            <a:spLocks noGrp="1"/>
          </p:cNvSpPr>
          <p:nvPr>
            <p:ph type="sldNum" sz="quarter" idx="10"/>
          </p:nvPr>
        </p:nvSpPr>
        <p:spPr/>
        <p:txBody>
          <a:bodyPr/>
          <a:lstStyle/>
          <a:p>
            <a:fld id="{EE19FE2D-6F01-44BB-9547-4FC4AE80BAD1}"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Outline of talk</a:t>
            </a:r>
            <a:endParaRPr lang="en-US" dirty="0"/>
          </a:p>
        </p:txBody>
      </p:sp>
      <p:sp>
        <p:nvSpPr>
          <p:cNvPr id="4" name="Slide Number Placeholder 3"/>
          <p:cNvSpPr>
            <a:spLocks noGrp="1"/>
          </p:cNvSpPr>
          <p:nvPr>
            <p:ph type="sldNum" sz="quarter" idx="10"/>
          </p:nvPr>
        </p:nvSpPr>
        <p:spPr/>
        <p:txBody>
          <a:bodyPr/>
          <a:lstStyle/>
          <a:p>
            <a:fld id="{EE19FE2D-6F01-44BB-9547-4FC4AE80BAD1}"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Outline of talk</a:t>
            </a:r>
            <a:endParaRPr lang="en-US" dirty="0"/>
          </a:p>
        </p:txBody>
      </p:sp>
      <p:sp>
        <p:nvSpPr>
          <p:cNvPr id="4" name="Slide Number Placeholder 3"/>
          <p:cNvSpPr>
            <a:spLocks noGrp="1"/>
          </p:cNvSpPr>
          <p:nvPr>
            <p:ph type="sldNum" sz="quarter" idx="10"/>
          </p:nvPr>
        </p:nvSpPr>
        <p:spPr/>
        <p:txBody>
          <a:bodyPr/>
          <a:lstStyle/>
          <a:p>
            <a:fld id="{EE19FE2D-6F01-44BB-9547-4FC4AE80BAD1}"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Outline of talk</a:t>
            </a:r>
            <a:endParaRPr lang="en-US" dirty="0"/>
          </a:p>
        </p:txBody>
      </p:sp>
      <p:sp>
        <p:nvSpPr>
          <p:cNvPr id="4" name="Slide Number Placeholder 3"/>
          <p:cNvSpPr>
            <a:spLocks noGrp="1"/>
          </p:cNvSpPr>
          <p:nvPr>
            <p:ph type="sldNum" sz="quarter" idx="10"/>
          </p:nvPr>
        </p:nvSpPr>
        <p:spPr/>
        <p:txBody>
          <a:bodyPr/>
          <a:lstStyle/>
          <a:p>
            <a:fld id="{EE19FE2D-6F01-44BB-9547-4FC4AE80BAD1}"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Nisin</a:t>
            </a:r>
            <a:r>
              <a:rPr lang="en-US" dirty="0" smtClean="0"/>
              <a:t> experiment is a simple set-up. </a:t>
            </a:r>
            <a:r>
              <a:rPr lang="en-US" dirty="0" err="1" smtClean="0"/>
              <a:t>Nisin</a:t>
            </a:r>
            <a:r>
              <a:rPr lang="en-US" dirty="0" smtClean="0"/>
              <a:t> is a toxin</a:t>
            </a:r>
            <a:r>
              <a:rPr lang="en-US" baseline="0" dirty="0" smtClean="0"/>
              <a:t> that kills bacteria. However, there is a genetically engineering </a:t>
            </a:r>
            <a:r>
              <a:rPr lang="en-US" baseline="0" dirty="0" err="1" smtClean="0"/>
              <a:t>lac</a:t>
            </a:r>
            <a:r>
              <a:rPr lang="en-US" baseline="0" dirty="0" smtClean="0"/>
              <a:t> bacteria that is </a:t>
            </a:r>
            <a:r>
              <a:rPr lang="en-US" baseline="0" dirty="0" err="1" smtClean="0"/>
              <a:t>nisin</a:t>
            </a:r>
            <a:r>
              <a:rPr lang="en-US" baseline="0" dirty="0" smtClean="0"/>
              <a:t>-sensitive. High levels of </a:t>
            </a:r>
            <a:r>
              <a:rPr lang="en-US" baseline="0" dirty="0" err="1" smtClean="0"/>
              <a:t>nisin</a:t>
            </a:r>
            <a:r>
              <a:rPr lang="en-US" baseline="0" dirty="0" smtClean="0"/>
              <a:t> will still kill the bacteria, but moderate to low levels of </a:t>
            </a:r>
            <a:r>
              <a:rPr lang="en-US" baseline="0" dirty="0" err="1" smtClean="0"/>
              <a:t>nisin</a:t>
            </a:r>
            <a:r>
              <a:rPr lang="en-US" baseline="0" dirty="0" smtClean="0"/>
              <a:t> induce fluorescence in the bacteria. Here you see 2 examples of the experimental set-up. The shapes are made by pieces of filter paper soaked in a </a:t>
            </a:r>
            <a:r>
              <a:rPr lang="en-US" baseline="0" dirty="0" err="1" smtClean="0"/>
              <a:t>nisin</a:t>
            </a:r>
            <a:r>
              <a:rPr lang="en-US" baseline="0" dirty="0" smtClean="0"/>
              <a:t> solution, serving as a chemical mask. From this mask the </a:t>
            </a:r>
            <a:r>
              <a:rPr lang="en-US" baseline="0" dirty="0" err="1" smtClean="0"/>
              <a:t>nisin</a:t>
            </a:r>
            <a:r>
              <a:rPr lang="en-US" baseline="0" dirty="0" smtClean="0"/>
              <a:t> will diffuse into the agar, eventually coming into contact with the </a:t>
            </a:r>
            <a:r>
              <a:rPr lang="en-US" baseline="0" dirty="0" err="1" smtClean="0"/>
              <a:t>nisin</a:t>
            </a:r>
            <a:r>
              <a:rPr lang="en-US" baseline="0" dirty="0" smtClean="0"/>
              <a:t>-sensitive cells to induce GFP production.  ADD DETAILS ON WHY THE CELLS WOULD PRODUCE GFP ONLY IN A MODERATE CONCENTRATION OF NISIN, REVIEWERS ARE LOOKING FOR MULTISCALE SO INCLUDE CELL SIZE AND SCALE. </a:t>
            </a:r>
            <a:r>
              <a:rPr lang="en-US" baseline="0" smtClean="0"/>
              <a:t>DIFFERENTIAL EQUATIONS FOR MODEL ARE VERY GOOD. </a:t>
            </a:r>
            <a:endParaRPr lang="en-US" dirty="0"/>
          </a:p>
        </p:txBody>
      </p:sp>
      <p:sp>
        <p:nvSpPr>
          <p:cNvPr id="4" name="Slide Number Placeholder 3"/>
          <p:cNvSpPr>
            <a:spLocks noGrp="1"/>
          </p:cNvSpPr>
          <p:nvPr>
            <p:ph type="sldNum" sz="quarter" idx="10"/>
          </p:nvPr>
        </p:nvSpPr>
        <p:spPr/>
        <p:txBody>
          <a:bodyPr/>
          <a:lstStyle/>
          <a:p>
            <a:fld id="{EE19FE2D-6F01-44BB-9547-4FC4AE80BAD1}"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Outline of talk</a:t>
            </a:r>
            <a:endParaRPr lang="en-US" dirty="0"/>
          </a:p>
        </p:txBody>
      </p:sp>
      <p:sp>
        <p:nvSpPr>
          <p:cNvPr id="4" name="Slide Number Placeholder 3"/>
          <p:cNvSpPr>
            <a:spLocks noGrp="1"/>
          </p:cNvSpPr>
          <p:nvPr>
            <p:ph type="sldNum" sz="quarter" idx="10"/>
          </p:nvPr>
        </p:nvSpPr>
        <p:spPr/>
        <p:txBody>
          <a:bodyPr/>
          <a:lstStyle/>
          <a:p>
            <a:fld id="{EE19FE2D-6F01-44BB-9547-4FC4AE80BAD1}"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a:t>
            </a:r>
            <a:r>
              <a:rPr lang="en-US" dirty="0" err="1" smtClean="0"/>
              <a:t>nisin</a:t>
            </a:r>
            <a:r>
              <a:rPr lang="en-US" dirty="0" smtClean="0"/>
              <a:t>-diffusion</a:t>
            </a:r>
            <a:r>
              <a:rPr lang="en-US" baseline="0" dirty="0" smtClean="0"/>
              <a:t> tool available on Nanohub.org. The visual output of the model is very clear and informative, making it an ideal tool for engineering education and outreach. ADD MATHEMATICAL DETAILS ABOUT NISIN MODEL. </a:t>
            </a:r>
            <a:endParaRPr lang="en-US" dirty="0"/>
          </a:p>
        </p:txBody>
      </p:sp>
      <p:sp>
        <p:nvSpPr>
          <p:cNvPr id="4" name="Slide Number Placeholder 3"/>
          <p:cNvSpPr>
            <a:spLocks noGrp="1"/>
          </p:cNvSpPr>
          <p:nvPr>
            <p:ph type="sldNum" sz="quarter" idx="10"/>
          </p:nvPr>
        </p:nvSpPr>
        <p:spPr/>
        <p:txBody>
          <a:bodyPr/>
          <a:lstStyle/>
          <a:p>
            <a:fld id="{EE19FE2D-6F01-44BB-9547-4FC4AE80BAD1}"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ED0688-88CC-41F5-A0C0-7412648B6433}" type="datetime1">
              <a:rPr lang="en-US" smtClean="0"/>
              <a:pPr/>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415C8-EA0C-403F-93C8-7EA9A054FC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D10C17-D108-4382-A254-7E201ED6F538}" type="datetime1">
              <a:rPr lang="en-US" smtClean="0"/>
              <a:pPr/>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415C8-EA0C-403F-93C8-7EA9A054FC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029223-2A9E-425B-A4BA-DC8214BEA44B}" type="datetime1">
              <a:rPr lang="en-US" smtClean="0"/>
              <a:pPr/>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415C8-EA0C-403F-93C8-7EA9A054FC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D4BCC1-2FB4-4965-91A0-C84A281F227D}" type="datetime1">
              <a:rPr lang="en-US" smtClean="0"/>
              <a:pPr/>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415C8-EA0C-403F-93C8-7EA9A054FC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FE4B8A-0FAC-4C3A-8339-8D80CA31C16C}" type="datetime1">
              <a:rPr lang="en-US" smtClean="0"/>
              <a:pPr/>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415C8-EA0C-403F-93C8-7EA9A054FC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FF1454-D900-474E-B0BA-47B0A32E917C}" type="datetime1">
              <a:rPr lang="en-US" smtClean="0"/>
              <a:pPr/>
              <a:t>7/1/2013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415C8-EA0C-403F-93C8-7EA9A054FC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204386-5CDA-47B7-9A22-12E043DE2DED}" type="datetime1">
              <a:rPr lang="en-US" smtClean="0"/>
              <a:pPr/>
              <a:t>7/1/2013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7415C8-EA0C-403F-93C8-7EA9A054FC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851910-A249-47AF-886D-004C85BCE5F4}" type="datetime1">
              <a:rPr lang="en-US" smtClean="0"/>
              <a:pPr/>
              <a:t>7/1/2013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7415C8-EA0C-403F-93C8-7EA9A054FC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EFD83-E956-4FEF-B79C-89E29A5D1F32}" type="datetime1">
              <a:rPr lang="en-US" smtClean="0"/>
              <a:pPr/>
              <a:t>7/1/2013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7415C8-EA0C-403F-93C8-7EA9A054FC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E9ADB2-B137-445D-805B-7F766C54F25C}" type="datetime1">
              <a:rPr lang="en-US" smtClean="0"/>
              <a:pPr/>
              <a:t>7/1/2013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415C8-EA0C-403F-93C8-7EA9A054FC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A88FF-9C42-4DF6-A327-31618C24114B}" type="datetime1">
              <a:rPr lang="en-US" smtClean="0"/>
              <a:pPr/>
              <a:t>7/1/2013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415C8-EA0C-403F-93C8-7EA9A054FC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0CBAA-C637-42D3-8A42-B41A21A385AA}" type="datetime1">
              <a:rPr lang="en-US" smtClean="0"/>
              <a:pPr/>
              <a:t>7/1/2013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415C8-EA0C-403F-93C8-7EA9A054FC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jpeg"/><Relationship Id="rId7"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notesSlide" Target="../notesSlides/notesSlide13.xml"/><Relationship Id="rId7"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ideo" Target="../media/media1.avi"/><Relationship Id="rId6" Type="http://schemas.microsoft.com/office/2007/relationships/media" Target="../media/media1.avi"/><Relationship Id="rId5" Type="http://schemas.openxmlformats.org/officeDocument/2006/relationships/image" Target="../media/image44.emf"/><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9.jpe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8425"/>
            <a:ext cx="9144000" cy="1470025"/>
          </a:xfrm>
        </p:spPr>
        <p:txBody>
          <a:bodyPr>
            <a:normAutofit/>
          </a:bodyPr>
          <a:lstStyle/>
          <a:p>
            <a:pPr algn="l"/>
            <a:r>
              <a:rPr lang="en-US" sz="4000" b="1" dirty="0" smtClean="0"/>
              <a:t>Interactive Engineering Outreach </a:t>
            </a:r>
            <a:br>
              <a:rPr lang="en-US" sz="4000" b="1" dirty="0" smtClean="0"/>
            </a:br>
            <a:r>
              <a:rPr lang="en-US" sz="4000" b="1" dirty="0" smtClean="0"/>
              <a:t>with the </a:t>
            </a:r>
            <a:r>
              <a:rPr lang="en-US" sz="4000" b="1" dirty="0" err="1" smtClean="0"/>
              <a:t>NanoBIO</a:t>
            </a:r>
            <a:r>
              <a:rPr lang="en-US" sz="4000" b="1" dirty="0" smtClean="0"/>
              <a:t> </a:t>
            </a:r>
            <a:r>
              <a:rPr lang="en-US" sz="4000" b="1" dirty="0" err="1" smtClean="0"/>
              <a:t>Nisin</a:t>
            </a:r>
            <a:r>
              <a:rPr lang="en-US" sz="4000" b="1" dirty="0" smtClean="0"/>
              <a:t> Diffusion Model</a:t>
            </a:r>
            <a:endParaRPr lang="en-US" sz="4000" b="1" dirty="0"/>
          </a:p>
        </p:txBody>
      </p:sp>
      <p:sp>
        <p:nvSpPr>
          <p:cNvPr id="11266" name="AutoShape 2" descr="data:image/jpeg;base64,/9j/4AAQSkZJRgABAQAAAQABAAD/2wCEAAkGBggGDxQIBxETERQUDSEWExUWDRcTEhAWGxwhGRgUFxIcHyogGBkkGRIUHy8mLzMvLiw4ISA9NjQqNTI3LCkBCQoKDgwOGg8PGTIjHyQ1LDI0NSwsNTM0LS80NS4uLDQ1NCk1MCwsLC81LSwpLC8sLyoqLCwsLC8sKSwsLCksKf/AABEIAQAAxQMBIgACEQEDEQH/xAAcAAEBAAMBAQEBAAAAAAAAAAAABgEDBwUIBAL/xABPEAABAwAECAgLBAULBQAAAAAAAQIDBAUGEQcSITQ1UXOyFjFydbGzwtITFyJSVGGRlKKk4RVBgdMUU1VxlRgjMjNCQ4KSoaXjdIOTo8H/xAAZAQEBAQEBAQAAAAAAAAAAAAAABQQDAQL/xAAzEQABAgMDCQgCAwEAAAAAAAAAAQIDBBEVcsEFMjM1UVSBkfASFCExQVJzwhNxIlNh0f/aAAwDAQACEQMRAD8A5mAUtS2Yo1ZwNpMr5EVVVLkxbsiqn3p6ipNTcKVZ+SKtErQwSspEmn9iEnj5k0C04D0Tz5vh7o4D0Tz5vh7pNt+S9y8lKVgTmxOaEWC04D0Tz5vh7o4D0Tz5vh7ot+S9y8lFgTmxOaEWC04D0Tz5vh7o4D0Tz5vh7ot+S9y8lFgTmxOaEWC04D0Tz5vh7o4D0Tz5vh7ot+S9y8lFgTmxOaEWC04D0Tz5vh7o4D0Tz5vh7ot+S9y8lFgTmxOaEWC04D0Tz5vh7o4D0Tz5vh7ot+S9y8lFgTmxOaEWC04D0Tz5vh7o4D0Tz5vh7ot+S9y8lFgTmxOaEWC04D0Tz5vh7o4D0Tz5vh7ot+S9y8lFgTmxOaEWC04D0Tz5vh7o4D0Tz5vh7ot+S9y8lFgTmxOaEWC04D0Tz5vh7o4D0Tz5vh7ot+S9y8lFgTmxOaEWCzWw9DTjfL8PdJ6v6siqmZIIVc5PBo691196qupPUapXKktNP/HCWq+fkpmmslTEqz8kREp+zzQAUiYC2qHRy8iTtESW1Q6OXkSdoh5d0DL7cS9kLTvurgRKOdrX2mcZ2tfafyhkukKqmcZ2tfaMZ2tfaYAFVM4zta+0Yzta+0wAKqZxna19oxna19pgAVUzjO1r7RjO1r7TAAqpnGdrX2jGdrX2mABVTOM7WvtGM7WvtMACqmcZ2tfaMZ2tfaYAFVM4zta+0Yzta+0wAKqZxna19oxna19pgAVU9myTlWltv8x26pstnnKbBvS41WRztuzduqbbZ5ymwb0uITtbJ8f2UvJqlb+B4QALhABbVDo5eRJ2iJLaodHLyJO0Q8u6Bl9uJeyFp33VwIhDJhDJcIIAAAB+2p6lp9fzJQaqjWWRUvuTIjUTjc5y5GtS9Mq+r78h0ur8BTImeGr+nJH5yRMRGt/70nH/AJUOT4zGeanVkJz/ACOTg6/4o7HftOT3mi9weKOx37Tk95ovcOfemHTuzzkAOv8Aijsd+05PeaL3B4o7HftOT3mi9wd6hjuzzkAO00XAhZunIr6JTqRIiLcqsko7kReO69I+PKhu8QdSelUv2wflDvUMd2f/AIcQB2/xB1J6VS/bB+UPEHUnpVL9sH5Q71DHdn/4cQB2/wAQdSelUv2wflHNcIVlaNY6mpVtDfJI1aK2TGkxca9znoqeS1Eu/m0/1Ppkdj1oh8vgOYlVJoAHc4AAAHsWRztuzduqbbZ5ymwb0uNVkc7bs3bqm22ecpsG9LiG7WyfH9lL7dUrfwPCABcIALaodHLyJO0RJbVDo5eRJ2iHl3QMvtxL2QtO+6uBEIZMIZLhBAAAOzWakgwbWf8At1GNdSKS1r0v/tOk/qGL9+I1i46py9ZM1FYK0GE9FrquKTisc5UY+Riyq+5bl8HCitaxiKipku4lyfetJXVDltZZWiyVWivdR4o1cxqXucsLVhlaiJxqnlOu++7JxkZScI6zVJHZmKNWObitdMk1zHRtdjIiImW9bkaqcXH+4nMRy1VvnXkUXdlPBfKh+e2uDSsLFI2kTKyeFzsVJWMxcV33Nexb8W+5blvVF9S3IvsWRwNvtRQ2Vq+lMhSRVxWJRfCrio5W3udjtuW9q5Pu/fxU1apS6DZHwVfq7wro2o1JFVZExpkdC1b8uM1mJkXKly38REWGqa19eskjs1SXwRxv8q+myQx47stzWtRfKuyrkT7sp0SI9zF/lSi+Z8KxqP8ALzKr+T2np7f4f/zD+T2np7f4f/zH88A8J37Q/wB1n/LHAPCd+0P91n/LOf5H+9OuB99hvt65l7g/sUlhqPJQkmSfwlI8JjJD4LF8lrMXFxnX/wBXff6yoJbB9U9f1LR5IbTT+HkdSMZjv0h82KzFamLjORFTymuW71lSZHLVVqtTunkADkGELDBPR5H1VZhyJiKrZKRio7ykyK2JFyZFyK5b/vuT+0esYr1oh45yNSqnWaVTKPQWrNS3sjanG570a1P8S5D59wvVtQa5rP8ASKsljmYlCYxXRvR7cZHyKrcZMl6I5vtI+m0yk1m/9IrCR8z/ADpJFkd+CuvuNRQgy/YXtKpiix0enZRAADWZQAAD2LI523Zu3VNts85TYN6XGqyOdt2bt1TbbPOU2DelxDdrZPj+yl9uqVv4HhAAuEAFtUOjl5EnaIktqh0cvIk7RDy7oGX24l7IWnfdXAiEMmEMlwggAAFTYXCDTrEvcyNvhoHuvkiV2Lc7ix2Oy4rrkRF+5bk4uMukwpWEa/7SZV7v0i/Gxv0GBJcbX4bG4/XfeccBwfLsetTuyO5qUKe3Nv6fbeRvhmpFDGt8cSOxsq5Md7smM+5VTiRERVu41VfHqqv60qJXLVVIkgx7kdiPuR93Fei5FXKt335T8BVYK42yV1REeiL5b1ypflSGRUX96KiKfTmtYxfDwQ8a5z3p4n5fGFar0+kf5m90y631rWXK+nUlMZL23qiYya08nKnrPRwoxsWvZmXJcskN6XZHXsjvv13nQcOsMf2bE7FS9tOajVuytRWPRUTUmRP9Dh2mVb/FPE79l1Hfy8j9WBmu6xr2hTzVrM+ZzaarGueqKqN8HG67InFe5VOgHMsAeYUjnFeqjOmmKKiI9UQ0w1q1FJLChaOSzdWSTUZ2LLKqQxKnG1z773IutrGvcnrRD5uREbkQ6zh+rDGkolXtXiY+VyetVRjF9iSnJzfKtoyu0xzLquoAAajKAAAAAAexZHO27N26pttnnKbBvS41WRztuzduqbbZ5ymwb0uIbtbJ8f2Uvt1St/A8IAFwgAtqh0cvIk7REltUOjl5EnaIeXdAy+3EvZC077q4EQhkwhkuEEAAAAAAFZgo01ROVJ1MhJlZgo01ROVJ1Mhzi5inWFnofowoafl2kO5GdCw66Mj5wZuSHPcKGn5dpDuRnQsOujI+cGbkhi9YZr9HmnAHmFI5xXqozppzLAHmFI5xXqozppnjaRTtDzEOAYbqT4etvB/q6Exvtc9676ECV+Ft+PXVJTU2NP3fzTF7RIFSClIaE6Mv81AAOpyAAAAAAPYsjnbdm7dU22zzlNg3pcarI523Zu3VNts85TYN6XEN2tk+P7KX26pW/geEAC4QAW1Q6OXkSdoiS2qHRy8iTtEPLugZfbiXshad91cCIQyYQyXCCAAAAAACswUaaonKk6mQkyswUaaonKk6mQ5xcxTrCz0P0YUNPy7SHcjOhYddGR84M3JDnuFDT8u0h3IzoWHXRkfODNyQxesM1+jzTgDzCkc4r1UZ005lgDzCkc4r1UZ00zxtIp2h5iHzbhW03S+VH1EZKFXhW03S+VH1EZKFWFmJ+ibFz1AAOhzAAAAAAPYsjnbdm7dU22zzlNg3pcarI523Zu3VNts85TYN6XEN2tk+P7KX26pW/geEAC4QAW1Q6OXkSdoiS2qHRy8iTtEPLugZfbiXshad91cCIQyYQyXCCAAAAAACswUaaonKk6mQkyswUaaonKk6mQ5xcxTrCz0P0YUNPy7SHcjOhYddGR84M3JDnuFDT8u0h3IzoWHXRkfODNyQxesM1+jzTgDzCkc4r1UZ005lgDzCkc4r1UZ00zxtIp2h5iHzbhW03S+VH1EZKFXhW03S+VH1EZKFWFmJ+ibFz1AAOhzAAAAAAPYsjnbdm7dU22zzlNg3pcarI523Zu3VNts85TYN6XEN2tk+P7KX26pW/geEAC4QAW1Q6OXkSdoiS2qHRy8iTtEPLugZfbiXshad91cCIQyYQyXCCAAAAAACswUaaonKk6mQkyswUaaonKk6mQ5xcxTrCz0P0YUNPy7SHcjOhYddGR84M3JDnuFDT8u0h3IzoWHXRkfODNyQxesM1+jzTgDzCkc4r1UZ005lgDzCkc4r1UZ00zxtIp2h5iHzbhW03S+VH1EZKFXhW03S+VH1EZKFWFmJ+ibFz1AAOhzAAAAAAPYsjnbdm7dU22zzlNg3pcarI523Zu3VNts85TYN6XEN2tk+P7KX26pW/geEAC4QAW1Q6OXkSdoiS2qHRy8iTtEPLugZfbiXshad91cCIQyYQyXCCAAAAAACswUaaonKk6mQkyswUaaonKk6mQ5xcxTrCz0P0YUNPy7SHcjOhYddGR84M3JDnuFDT8u0h3IzoWHXRkfODNyQxesM1+jzTgDzCkc4r1UZ005lgDzCkc4r1UZ00zxtIp2h5iHzbhW03S+VH1EZKFZhXara6pV/3rGv/pjT/wCEmVYWYn6JsXPUAA6HMAAAAAA9iyOdt2bt1TbbPOU2Delxqsjnbdm7dU22zzlNg3pcQ3a2T4/spfbqlb+B4QALhABbVDo5eRJ2iJLaodHLyJO0Q8u6Bl9uJeyFp33VwIhDJhDJcIIAAAAAAKzBRpqicqTqZCTKzBRpqicqTqZDnFzFOsLPQ/RhQ0/LtIdyM6Fh10ZHzgzckOe4UNPy7SHcjOhYddGR84M3JDF6wzX6PNOAPMKRzivVRnTTmWAPMKRzivVRnTTPG0inaHmIfO+GOFYa5lct/lwRu+HEyf8AjIo6Rh3oqxVjDSbsklBRv71Y91/+krTm5TgLWGhPjpR6gAHY4gAAAAAHsWRztuzduqbbZ5ymwb0uNVkc7bs3bqm22ecpsG9LiG7WyfH9lL7dUrfwPCABcIALaodHLyJO0RJbVDo5eRJ2iHl3QMvtxL2QtO+6uBEIZMIZLhBAAAAAABWYKNNUTlSdTISZ7thq6o1nayo9Z07G8HG92PitxnIjo3MvxfvuV6Lr4+M5xUqxUQ6Qlo9D18KGn5dpDuRnQsOujI+cGbkhyu3FoKLX1aS1tQEcsayMVuM3Fc9I2tRVxV4r1Yt1/wCNxY4VcIFR2ooUVCqh7nvWkpK5FhexIkRrkucrkS9170yJfxLl4r8nYdWH4GvtJR/ie7gDzCkc4r1UZ005lgDzCkc4r1UZ00yxtIp3h5iHK8PdWrLRqNWLf7ukLG71Nkbff/mhan4nFj6ktjUKWmoE9WZEc+LyFXibI1caNV9WO1t/4ny49j4lWOVFa5rlRzVS5WuRblaqa0VFQ2yjqt7OwyTLfFHGAAbDIAAAAAAexZHO27N26pttnnKbBvS41WRztuzduqbbZ5ymwb0uIbtbJ8f2Uvt1St/A8IAFwgAtqh0cvIk7REltUOjl5EnaIeXdAy+3EvZC077q4EQhkwhkuEEAAAFRg/sQluJ5KM6dIEiiR63Mx3vvVUTFaqpkS7KvrbryeRUlnK2tG5YangfMrU8rFuRrL+LGe5Ual9y3JfeuU91mCu2kS48dEc1U4lSlwNVPxSW84xHpRU7VFO0Ni1qraoWviAo/p0nuze8PEBR/TpPdm94j/Ftb39RN/EYvzh4tre/qJv4jF+cZqu/sQ00b7Cw8QFH9Ok92b3h4gKP6dJ7s3vEf4tre/qJv4jF+cPFtb39RN/EYvzhV39iCjfYdlsJYyOxEElCjldN4SfwiuWNGKi4rWXXIq/q0KUh8E1RVzUFEmo9ftcx7qWrmI6dsq4ng2J/Sa513lNdkLgxPzl8amlvkDkeFbBlSKZI6vqgYr3Oy0iFqeU5U/vY2/e65PKbxrxpet9/XAeserFqh45qOSinyF6tS3L6l1LqUH05aCwFnrTKstY0dvhFT+tYqxy/i9t2N+N6HOLZYG6BUNEmrWgUma6GJX4kjGPxrvux2o1U/flKDJpq+C+BidLKnkpyoAGsygAAHsWRztuzduqbbZ5ymwb0uNVkc7bs3bqm22ecpsG9LiG7WyfH9lL7dUrfwPCABcIALaodHLyJO0RJbVDo5eRJ2iHl3QMvtxL2QtO+6uBEIZMIZLhBAAAPoLArBHFU7JGIiK+kyK5fOVHqxFX/CxqfgXZ8lQVlTqK3wdHnmY2/+iykSMal+VfJRyJxmz7arT0mke+S94wOlXOcq1NzZlqIiUPrEHyd9tVp6TSPfJe8PtqtPSaR75L3j57m7ae95bsPrEHyd9tVp6TSPfJe8PtqtPSaR75L3h3N20d5bsPrEHyd9tVp6TSPfJe8PtqtPSaR75L3h3N20d5bsPrEHyd9tVp6TSPfJe8PtqtPSaR75L3h3N20d5bsPrEmcJWh6b/0jj50+2q09JpHvkveP4lrWsJ2rHNSJ3NVLla6kyOa5NStV1yoepKORa1HeW7D8ygAoGAAAA9iyOdt2bt1TbbPOU2Delxqsjnbdm7dU22zzlNg3pcQ3a2T4/spfbqlb+B4QALhABbVDo5eRJ2iJLaodHLyJO0Q8u6Bl9uJeyFp33VwIhDJhDJcIIAAAAAAAAAAAAAAAAAAAAAAAAAAB7Fkc7bs3bqm22ecpsG9LjVZHO27N26pttnnKbBvS4hu1snx/ZS+3VK38DwgAXCAC4s0+B1DbFK5qX46KmOiLcqqnQpDmLkMM/JpOQkhq7s0VFr+q/wDShITvc4ixOzWqULjg3Uev5n6jg3Uev5n6kPcguQw2ZMb0/ribrVl92b1wLjg3Uev5n6jg3Uev5n6kPcguQWZMb0/riLVl92b1wLjg3Uev5n6jg3Uev5n6kPcguQWZMb0/riLVl92b1wLjg3Uev5n6jg3Uev5n6kPcguQWZMb0/riLVl92b1wLjg3Uev5n6jg3Uev5n6kPcguQWZMb0/riLVl92b1wLjg3Uev5n6jg3Uev5n6kPcguQWZMb0/riLVl92b1wLjg3Uev5n6jg3Uev5n6kPcguQWZMb0/riLVl92b1wLjg3Uev5n6jg3Uev5n6kPcguQWZMb0/riLVl92b1wLjg3Uev5n6jg3Uev5n6kPcguQWZMb0/riLVl92b1wLjg3Uev5n6jg3Uev5n6kPcguQWZMb0/riLVl92b1wL+hVRVVXvSkUZyI5EVMs6KmVLlyXk7bB7ZKSisVFTwKZUVFTjXUeFcgOsrkx0GP+d8VXrSnjs89pymsptjQPwMhIxK18DIAK5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data:image/jpeg;base64,/9j/4AAQSkZJRgABAQAAAQABAAD/2wCEAAkGBggGDxQIBxETERQUDSEWExUWDRcTEhAWGxwhGRgUFxIcHyogGBkkGRIUHy8mLzMvLiw4ISA9NjQqNTI3LCkBCQoKDgwOGg8PGTIjHyQ1LDI0NSwsNTM0LS80NS4uLDQ1NCk1MCwsLC81LSwpLC8sLyoqLCwsLC8sKSwsLCksKf/AABEIAQAAxQMBIgACEQEDEQH/xAAcAAEBAAMBAQEBAAAAAAAAAAAABgEDBwUIBAL/xABPEAABAwAECAgLBAULBQAAAAAAAQIDBAUGEQcSITQ1UXOyFjFydbGzwtITFyJSVGGRlKKk4RVBgdMUU1VxlRgjMjNCQ4KSoaXjdIOTo8H/xAAZAQEBAQEBAQAAAAAAAAAAAAAABQQDAQL/xAAzEQABAgMDCQgCAwEAAAAAAAAAAQIDBBEVcsEFMjM1UVSBkfASFCExQVJzwhNxIlNh0f/aAAwDAQACEQMRAD8A5mAUtS2Yo1ZwNpMr5EVVVLkxbsiqn3p6ipNTcKVZ+SKtErQwSspEmn9iEnj5k0C04D0Tz5vh7o4D0Tz5vh7pNt+S9y8lKVgTmxOaEWC04D0Tz5vh7o4D0Tz5vh7ot+S9y8lFgTmxOaEWC04D0Tz5vh7o4D0Tz5vh7ot+S9y8lFgTmxOaEWC04D0Tz5vh7o4D0Tz5vh7ot+S9y8lFgTmxOaEWC04D0Tz5vh7o4D0Tz5vh7ot+S9y8lFgTmxOaEWC04D0Tz5vh7o4D0Tz5vh7ot+S9y8lFgTmxOaEWC04D0Tz5vh7o4D0Tz5vh7ot+S9y8lFgTmxOaEWC04D0Tz5vh7o4D0Tz5vh7ot+S9y8lFgTmxOaEWC04D0Tz5vh7o4D0Tz5vh7ot+S9y8lFgTmxOaEWC04D0Tz5vh7o4D0Tz5vh7ot+S9y8lFgTmxOaEWCzWw9DTjfL8PdJ6v6siqmZIIVc5PBo691196qupPUapXKktNP/HCWq+fkpmmslTEqz8kREp+zzQAUiYC2qHRy8iTtESW1Q6OXkSdoh5d0DL7cS9kLTvurgRKOdrX2mcZ2tfafyhkukKqmcZ2tfaMZ2tfaYAFVM4zta+0Yzta+0wAKqZxna19oxna19pgAVUzjO1r7RjO1r7TAAqpnGdrX2jGdrX2mABVTOM7WvtGM7WvtMACqmcZ2tfaMZ2tfaYAFVM4zta+0Yzta+0wAKqZxna19oxna19pgAVU9myTlWltv8x26pstnnKbBvS41WRztuzduqbbZ5ymwb0uITtbJ8f2UvJqlb+B4QALhABbVDo5eRJ2iJLaodHLyJO0Q8u6Bl9uJeyFp33VwIhDJhDJcIIAAAB+2p6lp9fzJQaqjWWRUvuTIjUTjc5y5GtS9Mq+r78h0ur8BTImeGr+nJH5yRMRGt/70nH/AJUOT4zGeanVkJz/ACOTg6/4o7HftOT3mi9weKOx37Tk95ovcOfemHTuzzkAOv8Aijsd+05PeaL3B4o7HftOT3mi9wd6hjuzzkAO00XAhZunIr6JTqRIiLcqsko7kReO69I+PKhu8QdSelUv2wflDvUMd2f/AIcQB2/xB1J6VS/bB+UPEHUnpVL9sH5Q71DHdn/4cQB2/wAQdSelUv2wflHNcIVlaNY6mpVtDfJI1aK2TGkxca9znoqeS1Eu/m0/1Ppkdj1oh8vgOYlVJoAHc4AAAHsWRztuzduqbbZ5ymwb0uNVkc7bs3bqm22ecpsG9LiG7WyfH9lL7dUrfwPCABcIALaodHLyJO0RJbVDo5eRJ2iHl3QMvtxL2QtO+6uBEIZMIZLhBAAAOzWakgwbWf8At1GNdSKS1r0v/tOk/qGL9+I1i46py9ZM1FYK0GE9FrquKTisc5UY+Riyq+5bl8HCitaxiKipku4lyfetJXVDltZZWiyVWivdR4o1cxqXucsLVhlaiJxqnlOu++7JxkZScI6zVJHZmKNWObitdMk1zHRtdjIiImW9bkaqcXH+4nMRy1VvnXkUXdlPBfKh+e2uDSsLFI2kTKyeFzsVJWMxcV33Nexb8W+5blvVF9S3IvsWRwNvtRQ2Vq+lMhSRVxWJRfCrio5W3udjtuW9q5Pu/fxU1apS6DZHwVfq7wro2o1JFVZExpkdC1b8uM1mJkXKly38REWGqa19eskjs1SXwRxv8q+myQx47stzWtRfKuyrkT7sp0SI9zF/lSi+Z8KxqP8ALzKr+T2np7f4f/zD+T2np7f4f/zH88A8J37Q/wB1n/LHAPCd+0P91n/LOf5H+9OuB99hvt65l7g/sUlhqPJQkmSfwlI8JjJD4LF8lrMXFxnX/wBXff6yoJbB9U9f1LR5IbTT+HkdSMZjv0h82KzFamLjORFTymuW71lSZHLVVqtTunkADkGELDBPR5H1VZhyJiKrZKRio7ykyK2JFyZFyK5b/vuT+0esYr1oh45yNSqnWaVTKPQWrNS3sjanG570a1P8S5D59wvVtQa5rP8ASKsljmYlCYxXRvR7cZHyKrcZMl6I5vtI+m0yk1m/9IrCR8z/ADpJFkd+CuvuNRQgy/YXtKpiix0enZRAADWZQAAD2LI523Zu3VNts85TYN6XGqyOdt2bt1TbbPOU2DelxDdrZPj+yl9uqVv4HhAAuEAFtUOjl5EnaIktqh0cvIk7RDy7oGX24l7IWnfdXAiEMmEMlwggAAFTYXCDTrEvcyNvhoHuvkiV2Lc7ix2Oy4rrkRF+5bk4uMukwpWEa/7SZV7v0i/Gxv0GBJcbX4bG4/XfeccBwfLsetTuyO5qUKe3Nv6fbeRvhmpFDGt8cSOxsq5Md7smM+5VTiRERVu41VfHqqv60qJXLVVIkgx7kdiPuR93Fei5FXKt335T8BVYK42yV1REeiL5b1ypflSGRUX96KiKfTmtYxfDwQ8a5z3p4n5fGFar0+kf5m90y631rWXK+nUlMZL23qiYya08nKnrPRwoxsWvZmXJcskN6XZHXsjvv13nQcOsMf2bE7FS9tOajVuytRWPRUTUmRP9Dh2mVb/FPE79l1Hfy8j9WBmu6xr2hTzVrM+ZzaarGueqKqN8HG67InFe5VOgHMsAeYUjnFeqjOmmKKiI9UQ0w1q1FJLChaOSzdWSTUZ2LLKqQxKnG1z773IutrGvcnrRD5uREbkQ6zh+rDGkolXtXiY+VyetVRjF9iSnJzfKtoyu0xzLquoAAajKAAAAAAexZHO27N26pttnnKbBvS41WRztuzduqbbZ5ymwb0uIbtbJ8f2Uvt1St/A8IAFwgAtqh0cvIk7REltUOjl5EnaIeXdAy+3EvZC077q4EQhkwhkuEEAAAAAAFZgo01ROVJ1MhJlZgo01ROVJ1Mhzi5inWFnofowoafl2kO5GdCw66Mj5wZuSHPcKGn5dpDuRnQsOujI+cGbkhi9YZr9HmnAHmFI5xXqozppzLAHmFI5xXqozppnjaRTtDzEOAYbqT4etvB/q6Exvtc9676ECV+Ft+PXVJTU2NP3fzTF7RIFSClIaE6Mv81AAOpyAAAAAAPYsjnbdm7dU22zzlNg3pcarI523Zu3VNts85TYN6XEN2tk+P7KX26pW/geEAC4QAW1Q6OXkSdoiS2qHRy8iTtEPLugZfbiXshad91cCIQyYQyXCCAAAAAACswUaaonKk6mQkyswUaaonKk6mQ5xcxTrCz0P0YUNPy7SHcjOhYddGR84M3JDnuFDT8u0h3IzoWHXRkfODNyQxesM1+jzTgDzCkc4r1UZ005lgDzCkc4r1UZ00zxtIp2h5iHzbhW03S+VH1EZKFXhW03S+VH1EZKFWFmJ+ibFz1AAOhzAAAAAAPYsjnbdm7dU22zzlNg3pcarI523Zu3VNts85TYN6XEN2tk+P7KX26pW/geEAC4QAW1Q6OXkSdoiS2qHRy8iTtEPLugZfbiXshad91cCIQyYQyXCCAAAAAACswUaaonKk6mQkyswUaaonKk6mQ5xcxTrCz0P0YUNPy7SHcjOhYddGR84M3JDnuFDT8u0h3IzoWHXRkfODNyQxesM1+jzTgDzCkc4r1UZ005lgDzCkc4r1UZ00zxtIp2h5iHzbhW03S+VH1EZKFXhW03S+VH1EZKFWFmJ+ibFz1AAOhzAAAAAAPYsjnbdm7dU22zzlNg3pcarI523Zu3VNts85TYN6XEN2tk+P7KX26pW/geEAC4QAW1Q6OXkSdoiS2qHRy8iTtEPLugZfbiXshad91cCIQyYQyXCCAAAAAACswUaaonKk6mQkyswUaaonKk6mQ5xcxTrCz0P0YUNPy7SHcjOhYddGR84M3JDnuFDT8u0h3IzoWHXRkfODNyQxesM1+jzTgDzCkc4r1UZ005lgDzCkc4r1UZ00zxtIp2h5iHzbhW03S+VH1EZKFXhW03S+VH1EZKFWFmJ+ibFz1AAOhzAAAAAAPYsjnbdm7dU22zzlNg3pcarI523Zu3VNts85TYN6XEN2tk+P7KX26pW/geEAC4QAW1Q6OXkSdoiS2qHRy8iTtEPLugZfbiXshad91cCIQyYQyXCCAAAAAACswUaaonKk6mQkyswUaaonKk6mQ5xcxTrCz0P0YUNPy7SHcjOhYddGR84M3JDnuFDT8u0h3IzoWHXRkfODNyQxesM1+jzTgDzCkc4r1UZ005lgDzCkc4r1UZ00zxtIp2h5iHzbhW03S+VH1EZKFZhXara6pV/3rGv/pjT/wCEmVYWYn6JsXPUAA6HMAAAAAA9iyOdt2bt1TbbPOU2Delxqsjnbdm7dU22zzlNg3pcQ3a2T4/spfbqlb+B4QALhABbVDo5eRJ2iJLaodHLyJO0Q8u6Bl9uJeyFp33VwIhDJhDJcIIAAAAAAKzBRpqicqTqZCTKzBRpqicqTqZDnFzFOsLPQ/RhQ0/LtIdyM6Fh10ZHzgzckOe4UNPy7SHcjOhYddGR84M3JDF6wzX6PNOAPMKRzivVRnTTmWAPMKRzivVRnTTPG0inaHmIfO+GOFYa5lct/lwRu+HEyf8AjIo6Rh3oqxVjDSbsklBRv71Y91/+krTm5TgLWGhPjpR6gAHY4gAAAAAHsWRztuzduqbbZ5ymwb0uNVkc7bs3bqm22ecpsG9LiG7WyfH9lL7dUrfwPCABcIALaodHLyJO0RJbVDo5eRJ2iHl3QMvtxL2QtO+6uBEIZMIZLhBAAAAAABWYKNNUTlSdTISZ7thq6o1nayo9Z07G8HG92PitxnIjo3MvxfvuV6Lr4+M5xUqxUQ6Qlo9D18KGn5dpDuRnQsOujI+cGbkhyu3FoKLX1aS1tQEcsayMVuM3Fc9I2tRVxV4r1Yt1/wCNxY4VcIFR2ooUVCqh7nvWkpK5FhexIkRrkucrkS9170yJfxLl4r8nYdWH4GvtJR/ie7gDzCkc4r1UZ005lgDzCkc4r1UZ00yxtIp3h5iHK8PdWrLRqNWLf7ukLG71Nkbff/mhan4nFj6ktjUKWmoE9WZEc+LyFXibI1caNV9WO1t/4ny49j4lWOVFa5rlRzVS5WuRblaqa0VFQ2yjqt7OwyTLfFHGAAbDIAAAAAAexZHO27N26pttnnKbBvS41WRztuzduqbbZ5ymwb0uIbtbJ8f2Uvt1St/A8IAFwgAtqh0cvIk7REltUOjl5EnaIeXdAy+3EvZC077q4EQhkwhkuEEAAAFRg/sQluJ5KM6dIEiiR63Mx3vvVUTFaqpkS7KvrbryeRUlnK2tG5YangfMrU8rFuRrL+LGe5Ual9y3JfeuU91mCu2kS48dEc1U4lSlwNVPxSW84xHpRU7VFO0Ni1qraoWviAo/p0nuze8PEBR/TpPdm94j/Ftb39RN/EYvzh4tre/qJv4jF+cZqu/sQ00b7Cw8QFH9Ok92b3h4gKP6dJ7s3vEf4tre/qJv4jF+cPFtb39RN/EYvzhV39iCjfYdlsJYyOxEElCjldN4SfwiuWNGKi4rWXXIq/q0KUh8E1RVzUFEmo9ftcx7qWrmI6dsq4ng2J/Sa513lNdkLgxPzl8amlvkDkeFbBlSKZI6vqgYr3Oy0iFqeU5U/vY2/e65PKbxrxpet9/XAeserFqh45qOSinyF6tS3L6l1LqUH05aCwFnrTKstY0dvhFT+tYqxy/i9t2N+N6HOLZYG6BUNEmrWgUma6GJX4kjGPxrvux2o1U/flKDJpq+C+BidLKnkpyoAGsygAAHsWRztuzduqbbZ5ymwb0uNVkc7bs3bqm22ecpsG9LiG7WyfH9lL7dUrfwPCABcIALaodHLyJO0RJbVDo5eRJ2iHl3QMvtxL2QtO+6uBEIZMIZLhBAAAPoLArBHFU7JGIiK+kyK5fOVHqxFX/CxqfgXZ8lQVlTqK3wdHnmY2/+iykSMal+VfJRyJxmz7arT0mke+S94wOlXOcq1NzZlqIiUPrEHyd9tVp6TSPfJe8PtqtPSaR75L3j57m7ae95bsPrEHyd9tVp6TSPfJe8PtqtPSaR75L3h3N20d5bsPrEHyd9tVp6TSPfJe8PtqtPSaR75L3h3N20d5bsPrEHyd9tVp6TSPfJe8PtqtPSaR75L3h3N20d5bsPrEmcJWh6b/0jj50+2q09JpHvkveP4lrWsJ2rHNSJ3NVLla6kyOa5NStV1yoepKORa1HeW7D8ygAoGAAAA9iyOdt2bt1TbbPOU2Delxqsjnbdm7dU22zzlNg3pcQ3a2T4/spfbqlb+B4QALhABbVDo5eRJ2iJLaodHLyJO0Q8u6Bl9uJeyFp33VwIhDJhDJcIIAAAAAAAAAAAAAAAAAAAAAAAAAAB7Fkc7bs3bqm22ecpsG9LjVZHO27N26pttnnKbBvS4hu1snx/ZS+3VK38DwgAXCAC4s0+B1DbFK5qX46KmOiLcqqnQpDmLkMM/JpOQkhq7s0VFr+q/wDShITvc4ixOzWqULjg3Uev5n6jg3Uev5n6kPcguQw2ZMb0/ribrVl92b1wLjg3Uev5n6jg3Uev5n6kPcguQWZMb0/riLVl92b1wLjg3Uev5n6jg3Uev5n6kPcguQWZMb0/riLVl92b1wLjg3Uev5n6jg3Uev5n6kPcguQWZMb0/riLVl92b1wLjg3Uev5n6jg3Uev5n6kPcguQWZMb0/riLVl92b1wLjg3Uev5n6jg3Uev5n6kPcguQWZMb0/riLVl92b1wLjg3Uev5n6jg3Uev5n6kPcguQWZMb0/riLVl92b1wLjg3Uev5n6jg3Uev5n6kPcguQWZMb0/riLVl92b1wLjg3Uev5n6jg3Uev5n6kPcguQWZMb0/riLVl92b1wLjg3Uev5n6jg3Uev5n6kPcguQWZMb0/riLVl92b1wL+hVRVVXvSkUZyI5EVMs6KmVLlyXk7bB7ZKSisVFTwKZUVFTjXUeFcgOsrkx0GP+d8VXrSnjs89pymsptjQPwMhIxK18DIAK5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0" name="AutoShape 6" descr="https://engineering.purdue.edu/EWB/News/ewb-great-lakes-regional-workshop/u-of-i.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0" y="2743201"/>
            <a:ext cx="4038600" cy="2923877"/>
          </a:xfrm>
          <a:prstGeom prst="rect">
            <a:avLst/>
          </a:prstGeom>
          <a:noFill/>
        </p:spPr>
        <p:txBody>
          <a:bodyPr wrap="square" rtlCol="0">
            <a:spAutoFit/>
          </a:bodyPr>
          <a:lstStyle/>
          <a:p>
            <a:r>
              <a:rPr lang="en-US" sz="2400" dirty="0" err="1" smtClean="0"/>
              <a:t>Asha</a:t>
            </a:r>
            <a:r>
              <a:rPr lang="en-US" sz="2400" dirty="0" smtClean="0"/>
              <a:t> Kirchhoff </a:t>
            </a:r>
          </a:p>
          <a:p>
            <a:endParaRPr lang="en-US" sz="2000" dirty="0" smtClean="0"/>
          </a:p>
          <a:p>
            <a:r>
              <a:rPr lang="en-US" sz="2000" dirty="0" smtClean="0"/>
              <a:t>Department of Bioengineering</a:t>
            </a:r>
          </a:p>
          <a:p>
            <a:r>
              <a:rPr lang="en-US" sz="2000" dirty="0" smtClean="0"/>
              <a:t>Biomedical Engineering Society </a:t>
            </a:r>
          </a:p>
          <a:p>
            <a:endParaRPr lang="en-US" sz="2000" dirty="0"/>
          </a:p>
          <a:p>
            <a:r>
              <a:rPr lang="en-US" sz="2000" dirty="0" err="1" smtClean="0"/>
              <a:t>NanoBIO</a:t>
            </a:r>
            <a:r>
              <a:rPr lang="en-US" sz="2000" dirty="0" smtClean="0"/>
              <a:t> Node Project </a:t>
            </a:r>
          </a:p>
          <a:p>
            <a:r>
              <a:rPr lang="en-US" sz="2000" dirty="0" smtClean="0"/>
              <a:t>July 1, </a:t>
            </a:r>
            <a:r>
              <a:rPr lang="en-US" sz="2000" dirty="0" smtClean="0"/>
              <a:t>2013 </a:t>
            </a:r>
          </a:p>
          <a:p>
            <a:endParaRPr lang="en-US" sz="2000" dirty="0"/>
          </a:p>
          <a:p>
            <a:endParaRPr lang="en-US" sz="2000" dirty="0" smtClean="0"/>
          </a:p>
        </p:txBody>
      </p:sp>
      <p:pic>
        <p:nvPicPr>
          <p:cNvPr id="11" name="Picture 10" descr="UI_logo_1.gif"/>
          <p:cNvPicPr>
            <a:picLocks noChangeAspect="1"/>
          </p:cNvPicPr>
          <p:nvPr/>
        </p:nvPicPr>
        <p:blipFill>
          <a:blip r:embed="rId2" cstate="print"/>
          <a:stretch>
            <a:fillRect/>
          </a:stretch>
        </p:blipFill>
        <p:spPr>
          <a:xfrm>
            <a:off x="0" y="6028612"/>
            <a:ext cx="3048000" cy="829388"/>
          </a:xfrm>
          <a:prstGeom prst="rect">
            <a:avLst/>
          </a:prstGeom>
        </p:spPr>
      </p:pic>
      <p:pic>
        <p:nvPicPr>
          <p:cNvPr id="11271" name="Picture 7"/>
          <p:cNvPicPr>
            <a:picLocks noChangeAspect="1" noChangeArrowheads="1"/>
          </p:cNvPicPr>
          <p:nvPr/>
        </p:nvPicPr>
        <p:blipFill>
          <a:blip r:embed="rId3" cstate="print"/>
          <a:srcRect/>
          <a:stretch>
            <a:fillRect/>
          </a:stretch>
        </p:blipFill>
        <p:spPr bwMode="auto">
          <a:xfrm>
            <a:off x="3657600" y="2819400"/>
            <a:ext cx="5334000" cy="1566491"/>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fld id="{E87415C8-EA0C-403F-93C8-7EA9A054FCA7}"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ool part 1.png"/>
          <p:cNvPicPr>
            <a:picLocks noChangeAspect="1"/>
          </p:cNvPicPr>
          <p:nvPr/>
        </p:nvPicPr>
        <p:blipFill>
          <a:blip r:embed="rId3" cstate="print"/>
          <a:stretch>
            <a:fillRect/>
          </a:stretch>
        </p:blipFill>
        <p:spPr>
          <a:xfrm>
            <a:off x="-63340" y="2562336"/>
            <a:ext cx="5092540" cy="1595110"/>
          </a:xfrm>
          <a:prstGeom prst="rect">
            <a:avLst/>
          </a:prstGeom>
        </p:spPr>
      </p:pic>
      <p:pic>
        <p:nvPicPr>
          <p:cNvPr id="7" name="Picture 6" descr="tool part 2.2.png"/>
          <p:cNvPicPr>
            <a:picLocks noChangeAspect="1"/>
          </p:cNvPicPr>
          <p:nvPr/>
        </p:nvPicPr>
        <p:blipFill>
          <a:blip r:embed="rId4" cstate="print"/>
          <a:stretch>
            <a:fillRect/>
          </a:stretch>
        </p:blipFill>
        <p:spPr>
          <a:xfrm>
            <a:off x="-14666" y="4114800"/>
            <a:ext cx="5348666" cy="2743200"/>
          </a:xfrm>
          <a:prstGeom prst="rect">
            <a:avLst/>
          </a:prstGeom>
        </p:spPr>
      </p:pic>
      <p:pic>
        <p:nvPicPr>
          <p:cNvPr id="8" name="Picture 7" descr="tool part 2.png"/>
          <p:cNvPicPr>
            <a:picLocks noChangeAspect="1"/>
          </p:cNvPicPr>
          <p:nvPr/>
        </p:nvPicPr>
        <p:blipFill>
          <a:blip r:embed="rId5" cstate="print"/>
          <a:stretch>
            <a:fillRect/>
          </a:stretch>
        </p:blipFill>
        <p:spPr>
          <a:xfrm>
            <a:off x="-152400" y="-152400"/>
            <a:ext cx="5153892" cy="2743200"/>
          </a:xfrm>
          <a:prstGeom prst="rect">
            <a:avLst/>
          </a:prstGeom>
        </p:spPr>
      </p:pic>
      <p:pic>
        <p:nvPicPr>
          <p:cNvPr id="10" name="Picture 9" descr="2D diffusion.PNG"/>
          <p:cNvPicPr>
            <a:picLocks noChangeAspect="1"/>
          </p:cNvPicPr>
          <p:nvPr/>
        </p:nvPicPr>
        <p:blipFill>
          <a:blip r:embed="rId6" cstate="print"/>
          <a:stretch>
            <a:fillRect/>
          </a:stretch>
        </p:blipFill>
        <p:spPr>
          <a:xfrm>
            <a:off x="4876800" y="0"/>
            <a:ext cx="4248743" cy="6858000"/>
          </a:xfrm>
          <a:prstGeom prst="rect">
            <a:avLst/>
          </a:prstGeom>
        </p:spPr>
      </p:pic>
      <p:pic>
        <p:nvPicPr>
          <p:cNvPr id="11" name="Picture 10" descr="3D diffusion.PNG"/>
          <p:cNvPicPr>
            <a:picLocks noChangeAspect="1"/>
          </p:cNvPicPr>
          <p:nvPr/>
        </p:nvPicPr>
        <p:blipFill>
          <a:blip r:embed="rId7" cstate="print"/>
          <a:stretch>
            <a:fillRect/>
          </a:stretch>
        </p:blipFill>
        <p:spPr>
          <a:xfrm>
            <a:off x="4857151" y="1"/>
            <a:ext cx="4286849" cy="6858000"/>
          </a:xfrm>
          <a:prstGeom prst="rect">
            <a:avLst/>
          </a:prstGeom>
        </p:spPr>
      </p:pic>
      <p:pic>
        <p:nvPicPr>
          <p:cNvPr id="12" name="Picture 11" descr="2D fluorescence.PNG"/>
          <p:cNvPicPr>
            <a:picLocks noChangeAspect="1"/>
          </p:cNvPicPr>
          <p:nvPr/>
        </p:nvPicPr>
        <p:blipFill>
          <a:blip r:embed="rId8" cstate="print"/>
          <a:stretch>
            <a:fillRect/>
          </a:stretch>
        </p:blipFill>
        <p:spPr>
          <a:xfrm>
            <a:off x="4866678" y="1"/>
            <a:ext cx="4277322" cy="6858000"/>
          </a:xfrm>
          <a:prstGeom prst="rect">
            <a:avLst/>
          </a:prstGeom>
        </p:spPr>
      </p:pic>
      <p:sp>
        <p:nvSpPr>
          <p:cNvPr id="13" name="Slide Number Placeholder 12"/>
          <p:cNvSpPr>
            <a:spLocks noGrp="1"/>
          </p:cNvSpPr>
          <p:nvPr>
            <p:ph type="sldNum" sz="quarter" idx="12"/>
          </p:nvPr>
        </p:nvSpPr>
        <p:spPr/>
        <p:txBody>
          <a:bodyPr/>
          <a:lstStyle/>
          <a:p>
            <a:fld id="{E87415C8-EA0C-403F-93C8-7EA9A054FCA7}"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of-i.jpg"/>
          <p:cNvPicPr>
            <a:picLocks noChangeAspect="1"/>
          </p:cNvPicPr>
          <p:nvPr/>
        </p:nvPicPr>
        <p:blipFill>
          <a:blip r:embed="rId3" cstate="print"/>
          <a:stretch>
            <a:fillRect/>
          </a:stretch>
        </p:blipFill>
        <p:spPr>
          <a:xfrm>
            <a:off x="76200" y="5893559"/>
            <a:ext cx="685800" cy="888241"/>
          </a:xfrm>
          <a:prstGeom prst="rect">
            <a:avLst/>
          </a:prstGeom>
        </p:spPr>
      </p:pic>
      <p:sp>
        <p:nvSpPr>
          <p:cNvPr id="18434" name="AutoShape 2" descr="https://mail-attachment.googleusercontent.com/attachment/u/0/?ui=2&amp;ik=ab5b2726d5&amp;view=att&amp;th=13d5166d508e16b3&amp;attid=0.1&amp;disp=inline&amp;realattid=1429073110944972800-1&amp;safe=1&amp;zw&amp;saduie=AG9B_P-irkPpdyNoQlivwID_WqcG&amp;sadet=1371014989024&amp;sads=JN1IORx8-p3njNYG5f5nQ-DW4S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2819400" y="1117937"/>
            <a:ext cx="3200400" cy="1015663"/>
          </a:xfrm>
          <a:prstGeom prst="rect">
            <a:avLst/>
          </a:prstGeom>
          <a:noFill/>
          <a:ln>
            <a:solidFill>
              <a:schemeClr val="tx1"/>
            </a:solidFill>
          </a:ln>
        </p:spPr>
        <p:txBody>
          <a:bodyPr wrap="square" rtlCol="0">
            <a:spAutoFit/>
          </a:bodyPr>
          <a:lstStyle/>
          <a:p>
            <a:r>
              <a:rPr lang="en-US" sz="2000" b="1" dirty="0" smtClean="0"/>
              <a:t>N = </a:t>
            </a:r>
            <a:r>
              <a:rPr lang="en-US" sz="2000" b="1" dirty="0" err="1" smtClean="0"/>
              <a:t>nisin</a:t>
            </a:r>
            <a:r>
              <a:rPr lang="en-US" sz="2000" b="1" dirty="0" smtClean="0"/>
              <a:t> concentration</a:t>
            </a:r>
          </a:p>
          <a:p>
            <a:r>
              <a:rPr lang="en-US" sz="2000" b="1" dirty="0" smtClean="0"/>
              <a:t>D = diffusion constant </a:t>
            </a:r>
          </a:p>
          <a:p>
            <a:r>
              <a:rPr lang="en-US" sz="2000" b="1" dirty="0" smtClean="0"/>
              <a:t>ɣ = rate of </a:t>
            </a:r>
            <a:r>
              <a:rPr lang="en-US" sz="2000" b="1" dirty="0" err="1" smtClean="0"/>
              <a:t>nisin</a:t>
            </a:r>
            <a:r>
              <a:rPr lang="en-US" sz="2000" b="1" dirty="0" smtClean="0"/>
              <a:t> degradation </a:t>
            </a:r>
          </a:p>
        </p:txBody>
      </p:sp>
      <p:pic>
        <p:nvPicPr>
          <p:cNvPr id="7" name="Picture 6" descr="diffusion equation.PNG"/>
          <p:cNvPicPr>
            <a:picLocks noChangeAspect="1"/>
          </p:cNvPicPr>
          <p:nvPr/>
        </p:nvPicPr>
        <p:blipFill>
          <a:blip r:embed="rId4" cstate="print"/>
          <a:stretch>
            <a:fillRect/>
          </a:stretch>
        </p:blipFill>
        <p:spPr>
          <a:xfrm>
            <a:off x="3048000" y="2819400"/>
            <a:ext cx="2743200" cy="821318"/>
          </a:xfrm>
          <a:prstGeom prst="rect">
            <a:avLst/>
          </a:prstGeom>
          <a:ln>
            <a:solidFill>
              <a:srgbClr val="FF0000"/>
            </a:solidFill>
          </a:ln>
        </p:spPr>
      </p:pic>
      <p:sp>
        <p:nvSpPr>
          <p:cNvPr id="8" name="TextBox 7"/>
          <p:cNvSpPr txBox="1"/>
          <p:nvPr/>
        </p:nvSpPr>
        <p:spPr>
          <a:xfrm>
            <a:off x="1143000" y="4114800"/>
            <a:ext cx="1676400" cy="400110"/>
          </a:xfrm>
          <a:prstGeom prst="rect">
            <a:avLst/>
          </a:prstGeom>
          <a:noFill/>
        </p:spPr>
        <p:txBody>
          <a:bodyPr wrap="square" rtlCol="0">
            <a:spAutoFit/>
          </a:bodyPr>
          <a:lstStyle/>
          <a:p>
            <a:r>
              <a:rPr lang="en-US" sz="2000" b="1" dirty="0" smtClean="0"/>
              <a:t>Deterministic</a:t>
            </a:r>
            <a:endParaRPr lang="en-US" sz="2000" b="1" dirty="0"/>
          </a:p>
        </p:txBody>
      </p:sp>
      <p:sp>
        <p:nvSpPr>
          <p:cNvPr id="9" name="TextBox 8"/>
          <p:cNvSpPr txBox="1"/>
          <p:nvPr/>
        </p:nvSpPr>
        <p:spPr>
          <a:xfrm>
            <a:off x="6019800" y="4114800"/>
            <a:ext cx="1676400" cy="400110"/>
          </a:xfrm>
          <a:prstGeom prst="rect">
            <a:avLst/>
          </a:prstGeom>
          <a:noFill/>
        </p:spPr>
        <p:txBody>
          <a:bodyPr wrap="square" rtlCol="0">
            <a:spAutoFit/>
          </a:bodyPr>
          <a:lstStyle/>
          <a:p>
            <a:r>
              <a:rPr lang="en-US" sz="2000" b="1" dirty="0" smtClean="0"/>
              <a:t>Stochastic</a:t>
            </a:r>
            <a:endParaRPr lang="en-US" sz="2000" b="1" dirty="0"/>
          </a:p>
        </p:txBody>
      </p:sp>
      <p:pic>
        <p:nvPicPr>
          <p:cNvPr id="11" name="Picture 10" descr="GFP bandpass graph.png"/>
          <p:cNvPicPr>
            <a:picLocks noChangeAspect="1"/>
          </p:cNvPicPr>
          <p:nvPr/>
        </p:nvPicPr>
        <p:blipFill>
          <a:blip r:embed="rId5" cstate="print"/>
          <a:stretch>
            <a:fillRect/>
          </a:stretch>
        </p:blipFill>
        <p:spPr>
          <a:xfrm>
            <a:off x="2667000" y="4876800"/>
            <a:ext cx="3657600" cy="1646252"/>
          </a:xfrm>
          <a:prstGeom prst="rect">
            <a:avLst/>
          </a:prstGeom>
        </p:spPr>
      </p:pic>
      <p:sp>
        <p:nvSpPr>
          <p:cNvPr id="10" name="TextBox 9"/>
          <p:cNvSpPr txBox="1"/>
          <p:nvPr/>
        </p:nvSpPr>
        <p:spPr>
          <a:xfrm>
            <a:off x="3657600" y="6305490"/>
            <a:ext cx="1676400" cy="400110"/>
          </a:xfrm>
          <a:prstGeom prst="rect">
            <a:avLst/>
          </a:prstGeom>
          <a:noFill/>
        </p:spPr>
        <p:txBody>
          <a:bodyPr wrap="square" rtlCol="0">
            <a:spAutoFit/>
          </a:bodyPr>
          <a:lstStyle/>
          <a:p>
            <a:r>
              <a:rPr lang="en-US" sz="2000" b="1" dirty="0" smtClean="0"/>
              <a:t>Cell Response</a:t>
            </a:r>
            <a:endParaRPr lang="en-US" sz="2000" b="1" dirty="0"/>
          </a:p>
        </p:txBody>
      </p:sp>
      <p:sp>
        <p:nvSpPr>
          <p:cNvPr id="12" name="Text Box 5"/>
          <p:cNvSpPr txBox="1">
            <a:spLocks noChangeArrowheads="1"/>
          </p:cNvSpPr>
          <p:nvPr/>
        </p:nvSpPr>
        <p:spPr bwMode="auto">
          <a:xfrm>
            <a:off x="76200" y="76200"/>
            <a:ext cx="8997950" cy="954107"/>
          </a:xfrm>
          <a:prstGeom prst="rect">
            <a:avLst/>
          </a:prstGeom>
          <a:noFill/>
          <a:ln w="9525">
            <a:noFill/>
            <a:miter lim="800000"/>
            <a:headEnd/>
            <a:tailEnd/>
          </a:ln>
        </p:spPr>
        <p:txBody>
          <a:bodyPr>
            <a:spAutoFit/>
          </a:bodyPr>
          <a:lstStyle/>
          <a:p>
            <a:pPr eaLnBrk="0" hangingPunct="0"/>
            <a:r>
              <a:rPr lang="en-US" sz="2800" b="1" dirty="0" smtClean="0">
                <a:solidFill>
                  <a:srgbClr val="000000"/>
                </a:solidFill>
              </a:rPr>
              <a:t>The model of </a:t>
            </a:r>
            <a:r>
              <a:rPr lang="en-US" sz="2800" b="1" dirty="0" err="1" smtClean="0">
                <a:solidFill>
                  <a:srgbClr val="000000"/>
                </a:solidFill>
              </a:rPr>
              <a:t>nisin</a:t>
            </a:r>
            <a:r>
              <a:rPr lang="en-US" sz="2800" b="1" dirty="0" smtClean="0">
                <a:solidFill>
                  <a:srgbClr val="000000"/>
                </a:solidFill>
              </a:rPr>
              <a:t> diffusion is governed by a 3 dimensional diffusion equation  </a:t>
            </a:r>
            <a:endParaRPr lang="en-US" sz="2800" b="1" dirty="0">
              <a:solidFill>
                <a:srgbClr val="000000"/>
              </a:solidFill>
            </a:endParaRPr>
          </a:p>
        </p:txBody>
      </p:sp>
      <p:cxnSp>
        <p:nvCxnSpPr>
          <p:cNvPr id="14" name="Straight Arrow Connector 13"/>
          <p:cNvCxnSpPr/>
          <p:nvPr/>
        </p:nvCxnSpPr>
        <p:spPr>
          <a:xfrm>
            <a:off x="4267200" y="2209800"/>
            <a:ext cx="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438400" y="3733800"/>
            <a:ext cx="17526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95800" y="3733800"/>
            <a:ext cx="1676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905000" y="4495800"/>
            <a:ext cx="9906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562600" y="4495800"/>
            <a:ext cx="1066800" cy="609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Slide Number Placeholder 24"/>
          <p:cNvSpPr>
            <a:spLocks noGrp="1"/>
          </p:cNvSpPr>
          <p:nvPr>
            <p:ph type="sldNum" sz="quarter" idx="12"/>
          </p:nvPr>
        </p:nvSpPr>
        <p:spPr/>
        <p:txBody>
          <a:bodyPr/>
          <a:lstStyle/>
          <a:p>
            <a:fld id="{E87415C8-EA0C-403F-93C8-7EA9A054FCA7}"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of-i.jpg"/>
          <p:cNvPicPr>
            <a:picLocks noChangeAspect="1"/>
          </p:cNvPicPr>
          <p:nvPr/>
        </p:nvPicPr>
        <p:blipFill>
          <a:blip r:embed="rId3" cstate="print"/>
          <a:stretch>
            <a:fillRect/>
          </a:stretch>
        </p:blipFill>
        <p:spPr>
          <a:xfrm>
            <a:off x="76200" y="5893559"/>
            <a:ext cx="685800" cy="888241"/>
          </a:xfrm>
          <a:prstGeom prst="rect">
            <a:avLst/>
          </a:prstGeom>
        </p:spPr>
      </p:pic>
      <p:sp>
        <p:nvSpPr>
          <p:cNvPr id="18434" name="AutoShape 2" descr="https://mail-attachment.googleusercontent.com/attachment/u/0/?ui=2&amp;ik=ab5b2726d5&amp;view=att&amp;th=13d5166d508e16b3&amp;attid=0.1&amp;disp=inline&amp;realattid=1429073110944972800-1&amp;safe=1&amp;zw&amp;saduie=AG9B_P-irkPpdyNoQlivwID_WqcG&amp;sadet=1371014989024&amp;sads=JN1IORx8-p3njNYG5f5nQ-DW4S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Text Box 5"/>
          <p:cNvSpPr txBox="1">
            <a:spLocks noChangeArrowheads="1"/>
          </p:cNvSpPr>
          <p:nvPr/>
        </p:nvSpPr>
        <p:spPr bwMode="auto">
          <a:xfrm>
            <a:off x="76200" y="76200"/>
            <a:ext cx="8997950" cy="954107"/>
          </a:xfrm>
          <a:prstGeom prst="rect">
            <a:avLst/>
          </a:prstGeom>
          <a:noFill/>
          <a:ln w="9525">
            <a:noFill/>
            <a:miter lim="800000"/>
            <a:headEnd/>
            <a:tailEnd/>
          </a:ln>
        </p:spPr>
        <p:txBody>
          <a:bodyPr>
            <a:spAutoFit/>
          </a:bodyPr>
          <a:lstStyle/>
          <a:p>
            <a:pPr eaLnBrk="0" hangingPunct="0"/>
            <a:r>
              <a:rPr lang="en-US" sz="2800" b="1" dirty="0" smtClean="0">
                <a:solidFill>
                  <a:srgbClr val="000000"/>
                </a:solidFill>
              </a:rPr>
              <a:t>The model of bacteria fluorescence illuminates </a:t>
            </a:r>
          </a:p>
          <a:p>
            <a:pPr eaLnBrk="0" hangingPunct="0"/>
            <a:r>
              <a:rPr lang="en-US" sz="2800" b="1" dirty="0" smtClean="0">
                <a:solidFill>
                  <a:srgbClr val="000000"/>
                </a:solidFill>
              </a:rPr>
              <a:t>the multi-scale nature of this experiment </a:t>
            </a:r>
            <a:endParaRPr lang="en-US" sz="2800" b="1" dirty="0">
              <a:solidFill>
                <a:srgbClr val="000000"/>
              </a:solidFill>
            </a:endParaRPr>
          </a:p>
        </p:txBody>
      </p:sp>
      <p:pic>
        <p:nvPicPr>
          <p:cNvPr id="5" name="Picture 4" descr="cell response.PNG"/>
          <p:cNvPicPr>
            <a:picLocks noChangeAspect="1"/>
          </p:cNvPicPr>
          <p:nvPr/>
        </p:nvPicPr>
        <p:blipFill>
          <a:blip r:embed="rId4" cstate="print"/>
          <a:stretch>
            <a:fillRect/>
          </a:stretch>
        </p:blipFill>
        <p:spPr>
          <a:xfrm>
            <a:off x="1559995" y="4953000"/>
            <a:ext cx="5755205" cy="1314559"/>
          </a:xfrm>
          <a:prstGeom prst="rect">
            <a:avLst/>
          </a:prstGeom>
        </p:spPr>
      </p:pic>
      <p:pic>
        <p:nvPicPr>
          <p:cNvPr id="7" name="Picture 6" descr="blank experiment set up.png"/>
          <p:cNvPicPr>
            <a:picLocks noChangeAspect="1"/>
          </p:cNvPicPr>
          <p:nvPr/>
        </p:nvPicPr>
        <p:blipFill>
          <a:blip r:embed="rId5" cstate="print"/>
          <a:stretch>
            <a:fillRect/>
          </a:stretch>
        </p:blipFill>
        <p:spPr>
          <a:xfrm>
            <a:off x="1600200" y="1524000"/>
            <a:ext cx="6035664" cy="3389995"/>
          </a:xfrm>
          <a:prstGeom prst="rect">
            <a:avLst/>
          </a:prstGeom>
          <a:ln>
            <a:noFill/>
          </a:ln>
        </p:spPr>
      </p:pic>
      <p:pic>
        <p:nvPicPr>
          <p:cNvPr id="6" name="Picture 5" descr="diffusion equation.PNG"/>
          <p:cNvPicPr>
            <a:picLocks noChangeAspect="1"/>
          </p:cNvPicPr>
          <p:nvPr/>
        </p:nvPicPr>
        <p:blipFill>
          <a:blip r:embed="rId6" cstate="print"/>
          <a:stretch>
            <a:fillRect/>
          </a:stretch>
        </p:blipFill>
        <p:spPr>
          <a:xfrm>
            <a:off x="2743200" y="1600200"/>
            <a:ext cx="3124200" cy="935390"/>
          </a:xfrm>
          <a:prstGeom prst="rect">
            <a:avLst/>
          </a:prstGeom>
        </p:spPr>
      </p:pic>
      <p:cxnSp>
        <p:nvCxnSpPr>
          <p:cNvPr id="15" name="Straight Connector 14"/>
          <p:cNvCxnSpPr/>
          <p:nvPr/>
        </p:nvCxnSpPr>
        <p:spPr>
          <a:xfrm flipV="1">
            <a:off x="3886200" y="1295400"/>
            <a:ext cx="0" cy="609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029200" y="1295400"/>
            <a:ext cx="0" cy="685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86200" y="1295400"/>
            <a:ext cx="3429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315200" y="1295400"/>
            <a:ext cx="0" cy="2743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553200" y="4038600"/>
            <a:ext cx="7620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315200" y="3733800"/>
            <a:ext cx="1524000" cy="369332"/>
          </a:xfrm>
          <a:prstGeom prst="rect">
            <a:avLst/>
          </a:prstGeom>
          <a:noFill/>
        </p:spPr>
        <p:txBody>
          <a:bodyPr wrap="square" rtlCol="0">
            <a:spAutoFit/>
          </a:bodyPr>
          <a:lstStyle/>
          <a:p>
            <a:r>
              <a:rPr lang="en-US" b="1" dirty="0" smtClean="0"/>
              <a:t>~ 3 mm</a:t>
            </a:r>
            <a:endParaRPr lang="en-US" b="1" dirty="0"/>
          </a:p>
        </p:txBody>
      </p:sp>
      <p:cxnSp>
        <p:nvCxnSpPr>
          <p:cNvPr id="27" name="Straight Connector 26"/>
          <p:cNvCxnSpPr/>
          <p:nvPr/>
        </p:nvCxnSpPr>
        <p:spPr>
          <a:xfrm>
            <a:off x="7010400" y="5334000"/>
            <a:ext cx="533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010400" y="5638800"/>
            <a:ext cx="533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543800" y="5334000"/>
            <a:ext cx="0" cy="304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620000" y="5334000"/>
            <a:ext cx="1219200" cy="369332"/>
          </a:xfrm>
          <a:prstGeom prst="rect">
            <a:avLst/>
          </a:prstGeom>
          <a:noFill/>
        </p:spPr>
        <p:txBody>
          <a:bodyPr wrap="square" rtlCol="0">
            <a:spAutoFit/>
          </a:bodyPr>
          <a:lstStyle/>
          <a:p>
            <a:r>
              <a:rPr lang="en-US" b="1" dirty="0" smtClean="0"/>
              <a:t>~ 1 µm</a:t>
            </a:r>
            <a:endParaRPr lang="en-US" b="1" dirty="0"/>
          </a:p>
        </p:txBody>
      </p:sp>
      <p:sp>
        <p:nvSpPr>
          <p:cNvPr id="32" name="Slide Number Placeholder 31"/>
          <p:cNvSpPr>
            <a:spLocks noGrp="1"/>
          </p:cNvSpPr>
          <p:nvPr>
            <p:ph type="sldNum" sz="quarter" idx="12"/>
          </p:nvPr>
        </p:nvSpPr>
        <p:spPr/>
        <p:txBody>
          <a:bodyPr/>
          <a:lstStyle/>
          <a:p>
            <a:fld id="{E87415C8-EA0C-403F-93C8-7EA9A054FCA7}"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of-i.jpg"/>
          <p:cNvPicPr>
            <a:picLocks noChangeAspect="1"/>
          </p:cNvPicPr>
          <p:nvPr/>
        </p:nvPicPr>
        <p:blipFill>
          <a:blip r:embed="rId3" cstate="print"/>
          <a:stretch>
            <a:fillRect/>
          </a:stretch>
        </p:blipFill>
        <p:spPr>
          <a:xfrm>
            <a:off x="76200" y="5893559"/>
            <a:ext cx="685800" cy="888241"/>
          </a:xfrm>
          <a:prstGeom prst="rect">
            <a:avLst/>
          </a:prstGeom>
        </p:spPr>
      </p:pic>
      <p:sp>
        <p:nvSpPr>
          <p:cNvPr id="4" name="Text Box 5"/>
          <p:cNvSpPr txBox="1">
            <a:spLocks noChangeArrowheads="1"/>
          </p:cNvSpPr>
          <p:nvPr/>
        </p:nvSpPr>
        <p:spPr bwMode="auto">
          <a:xfrm>
            <a:off x="76200" y="76200"/>
            <a:ext cx="8997950" cy="954107"/>
          </a:xfrm>
          <a:prstGeom prst="rect">
            <a:avLst/>
          </a:prstGeom>
          <a:noFill/>
          <a:ln w="9525">
            <a:noFill/>
            <a:miter lim="800000"/>
            <a:headEnd/>
            <a:tailEnd/>
          </a:ln>
        </p:spPr>
        <p:txBody>
          <a:bodyPr>
            <a:spAutoFit/>
          </a:bodyPr>
          <a:lstStyle/>
          <a:p>
            <a:pPr eaLnBrk="0" hangingPunct="0"/>
            <a:r>
              <a:rPr lang="en-US" sz="2800" b="1" dirty="0" smtClean="0">
                <a:solidFill>
                  <a:srgbClr val="000000"/>
                </a:solidFill>
              </a:rPr>
              <a:t>The </a:t>
            </a:r>
            <a:r>
              <a:rPr lang="en-US" sz="2800" b="1" dirty="0" err="1" smtClean="0">
                <a:solidFill>
                  <a:srgbClr val="000000"/>
                </a:solidFill>
              </a:rPr>
              <a:t>Nisin</a:t>
            </a:r>
            <a:r>
              <a:rPr lang="en-US" sz="2800" b="1" dirty="0" smtClean="0">
                <a:solidFill>
                  <a:srgbClr val="000000"/>
                </a:solidFill>
              </a:rPr>
              <a:t> diffusion tool and experiment were used as an engineering outreach exhibit by UIUC BMES</a:t>
            </a:r>
            <a:endParaRPr lang="en-US" sz="2800" b="1" dirty="0">
              <a:solidFill>
                <a:srgbClr val="000000"/>
              </a:solidFill>
            </a:endParaRPr>
          </a:p>
        </p:txBody>
      </p:sp>
      <p:pic>
        <p:nvPicPr>
          <p:cNvPr id="6" name="Picture 5" descr="EOH sign.png"/>
          <p:cNvPicPr>
            <a:picLocks noChangeAspect="1"/>
          </p:cNvPicPr>
          <p:nvPr/>
        </p:nvPicPr>
        <p:blipFill>
          <a:blip r:embed="rId4" cstate="print"/>
          <a:stretch>
            <a:fillRect/>
          </a:stretch>
        </p:blipFill>
        <p:spPr>
          <a:xfrm>
            <a:off x="0" y="2057400"/>
            <a:ext cx="9144000" cy="2606040"/>
          </a:xfrm>
          <a:prstGeom prst="rect">
            <a:avLst/>
          </a:prstGeom>
        </p:spPr>
      </p:pic>
      <p:pic>
        <p:nvPicPr>
          <p:cNvPr id="28" name="Picture 27" descr="group pic sized.jpg"/>
          <p:cNvPicPr>
            <a:picLocks noChangeAspect="1"/>
          </p:cNvPicPr>
          <p:nvPr/>
        </p:nvPicPr>
        <p:blipFill>
          <a:blip r:embed="rId5" cstate="print"/>
          <a:stretch>
            <a:fillRect/>
          </a:stretch>
        </p:blipFill>
        <p:spPr>
          <a:xfrm>
            <a:off x="990600" y="1219200"/>
            <a:ext cx="7543800" cy="5021342"/>
          </a:xfrm>
          <a:prstGeom prst="rect">
            <a:avLst/>
          </a:prstGeom>
        </p:spPr>
      </p:pic>
      <p:pic>
        <p:nvPicPr>
          <p:cNvPr id="29" name="Picture 28" descr="group pic 1.jpg"/>
          <p:cNvPicPr>
            <a:picLocks noChangeAspect="1"/>
          </p:cNvPicPr>
          <p:nvPr/>
        </p:nvPicPr>
        <p:blipFill>
          <a:blip r:embed="rId6" cstate="print"/>
          <a:stretch>
            <a:fillRect/>
          </a:stretch>
        </p:blipFill>
        <p:spPr>
          <a:xfrm>
            <a:off x="990599" y="1219200"/>
            <a:ext cx="7555605" cy="5029200"/>
          </a:xfrm>
          <a:prstGeom prst="rect">
            <a:avLst/>
          </a:prstGeom>
        </p:spPr>
      </p:pic>
      <p:pic>
        <p:nvPicPr>
          <p:cNvPr id="30" name="Picture 29" descr="group pic 2.jpg"/>
          <p:cNvPicPr>
            <a:picLocks noChangeAspect="1"/>
          </p:cNvPicPr>
          <p:nvPr/>
        </p:nvPicPr>
        <p:blipFill>
          <a:blip r:embed="rId7" cstate="print"/>
          <a:stretch>
            <a:fillRect/>
          </a:stretch>
        </p:blipFill>
        <p:spPr>
          <a:xfrm>
            <a:off x="990599" y="1219200"/>
            <a:ext cx="7555605" cy="5029199"/>
          </a:xfrm>
          <a:prstGeom prst="rect">
            <a:avLst/>
          </a:prstGeom>
        </p:spPr>
      </p:pic>
      <p:pic>
        <p:nvPicPr>
          <p:cNvPr id="31" name="Picture 30" descr="group pic 3.jpg"/>
          <p:cNvPicPr>
            <a:picLocks noChangeAspect="1"/>
          </p:cNvPicPr>
          <p:nvPr/>
        </p:nvPicPr>
        <p:blipFill>
          <a:blip r:embed="rId8" cstate="print"/>
          <a:stretch>
            <a:fillRect/>
          </a:stretch>
        </p:blipFill>
        <p:spPr>
          <a:xfrm>
            <a:off x="990600" y="1227058"/>
            <a:ext cx="7543800" cy="5021342"/>
          </a:xfrm>
          <a:prstGeom prst="rect">
            <a:avLst/>
          </a:prstGeom>
        </p:spPr>
      </p:pic>
      <p:sp>
        <p:nvSpPr>
          <p:cNvPr id="9" name="Slide Number Placeholder 8"/>
          <p:cNvSpPr>
            <a:spLocks noGrp="1"/>
          </p:cNvSpPr>
          <p:nvPr>
            <p:ph type="sldNum" sz="quarter" idx="12"/>
          </p:nvPr>
        </p:nvSpPr>
        <p:spPr/>
        <p:txBody>
          <a:bodyPr/>
          <a:lstStyle/>
          <a:p>
            <a:fld id="{E87415C8-EA0C-403F-93C8-7EA9A054FCA7}"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228600"/>
            <a:ext cx="8991600" cy="1143000"/>
          </a:xfrm>
        </p:spPr>
        <p:txBody>
          <a:bodyPr>
            <a:normAutofit/>
          </a:bodyPr>
          <a:lstStyle/>
          <a:p>
            <a:pPr algn="l"/>
            <a:r>
              <a:rPr lang="en-US" sz="2800" b="1" dirty="0"/>
              <a:t>Modeling </a:t>
            </a:r>
            <a:r>
              <a:rPr lang="en-US" sz="2800" b="1" dirty="0" err="1"/>
              <a:t>Nisin</a:t>
            </a:r>
            <a:r>
              <a:rPr lang="en-US" sz="2800" b="1" dirty="0"/>
              <a:t>-Induced Bacterial Fluorescence</a:t>
            </a:r>
          </a:p>
        </p:txBody>
      </p:sp>
      <p:pic>
        <p:nvPicPr>
          <p:cNvPr id="5"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9600" y="838200"/>
            <a:ext cx="3429000" cy="18107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stretch>
            <a:fillRect/>
          </a:stretch>
        </p:blipFill>
        <p:spPr>
          <a:xfrm>
            <a:off x="609600" y="3581400"/>
            <a:ext cx="3657600" cy="2952128"/>
          </a:xfrm>
          <a:prstGeom prst="rect">
            <a:avLst/>
          </a:prstGeom>
        </p:spPr>
      </p:pic>
      <p:pic>
        <p:nvPicPr>
          <p:cNvPr id="3" name="EOHMovie.avi">
            <a:hlinkClick r:id="" action="ppaction://media"/>
          </p:cNvPr>
          <p:cNvPicPr>
            <a:picLocks noChangeAspect="1"/>
          </p:cNvPicPr>
          <p:nvPr>
            <a:videoFile r:link="rId1"/>
            <p:extLst>
              <p:ext uri="{DAA4B4D4-6D71-4841-9C94-3DE7FCFB9230}">
                <p14:media xmlns="" xmlns:p14="http://schemas.microsoft.com/office/powerpoint/2010/main" r:embed="rId6"/>
              </p:ext>
            </p:extLst>
          </p:nvPr>
        </p:nvPicPr>
        <p:blipFill>
          <a:blip r:embed="rId7" cstate="print"/>
          <a:stretch>
            <a:fillRect/>
          </a:stretch>
        </p:blipFill>
        <p:spPr>
          <a:xfrm>
            <a:off x="5181600" y="838200"/>
            <a:ext cx="3219450" cy="2538555"/>
          </a:xfrm>
          <a:prstGeom prst="rect">
            <a:avLst/>
          </a:prstGeom>
        </p:spPr>
      </p:pic>
      <p:cxnSp>
        <p:nvCxnSpPr>
          <p:cNvPr id="12" name="Straight Connector 11"/>
          <p:cNvCxnSpPr/>
          <p:nvPr/>
        </p:nvCxnSpPr>
        <p:spPr>
          <a:xfrm flipV="1">
            <a:off x="3810000" y="838200"/>
            <a:ext cx="1371600" cy="1371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810000" y="2514600"/>
            <a:ext cx="1371600" cy="8382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5" name="Picture 14" descr="NisinReport2.pdf"/>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181600" y="3429000"/>
            <a:ext cx="3581400" cy="3031245"/>
          </a:xfrm>
          <a:prstGeom prst="rect">
            <a:avLst/>
          </a:prstGeom>
        </p:spPr>
      </p:pic>
      <p:sp>
        <p:nvSpPr>
          <p:cNvPr id="16" name="TextBox 15"/>
          <p:cNvSpPr txBox="1"/>
          <p:nvPr/>
        </p:nvSpPr>
        <p:spPr>
          <a:xfrm rot="5400000">
            <a:off x="4305299" y="1644134"/>
            <a:ext cx="1219201" cy="369332"/>
          </a:xfrm>
          <a:prstGeom prst="rect">
            <a:avLst/>
          </a:prstGeom>
          <a:noFill/>
        </p:spPr>
        <p:txBody>
          <a:bodyPr wrap="square" rtlCol="0">
            <a:spAutoFit/>
          </a:bodyPr>
          <a:lstStyle/>
          <a:p>
            <a:r>
              <a:rPr lang="en-US" b="1" dirty="0" smtClean="0"/>
              <a:t>Diffusion</a:t>
            </a:r>
            <a:endParaRPr lang="en-US" b="1" dirty="0"/>
          </a:p>
        </p:txBody>
      </p:sp>
      <p:cxnSp>
        <p:nvCxnSpPr>
          <p:cNvPr id="22" name="Straight Arrow Connector 21"/>
          <p:cNvCxnSpPr/>
          <p:nvPr/>
        </p:nvCxnSpPr>
        <p:spPr>
          <a:xfrm>
            <a:off x="4876800" y="2362200"/>
            <a:ext cx="0" cy="685800"/>
          </a:xfrm>
          <a:prstGeom prst="straightConnector1">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1752600" y="3581400"/>
            <a:ext cx="1295400" cy="3810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5" name="Rectangle 24"/>
          <p:cNvSpPr/>
          <p:nvPr/>
        </p:nvSpPr>
        <p:spPr>
          <a:xfrm>
            <a:off x="5867400" y="3581400"/>
            <a:ext cx="2057400" cy="30480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6" name="TextBox 25"/>
          <p:cNvSpPr txBox="1"/>
          <p:nvPr/>
        </p:nvSpPr>
        <p:spPr>
          <a:xfrm>
            <a:off x="1066800" y="3486090"/>
            <a:ext cx="3352800" cy="400110"/>
          </a:xfrm>
          <a:prstGeom prst="rect">
            <a:avLst/>
          </a:prstGeom>
          <a:noFill/>
        </p:spPr>
        <p:txBody>
          <a:bodyPr wrap="square" rtlCol="0">
            <a:spAutoFit/>
          </a:bodyPr>
          <a:lstStyle/>
          <a:p>
            <a:r>
              <a:rPr lang="en-US" sz="2000" b="1" dirty="0" smtClean="0"/>
              <a:t>Top View – Initial Setup</a:t>
            </a:r>
            <a:endParaRPr lang="en-US" sz="2000" b="1" dirty="0"/>
          </a:p>
        </p:txBody>
      </p:sp>
      <p:sp>
        <p:nvSpPr>
          <p:cNvPr id="27" name="TextBox 26"/>
          <p:cNvSpPr txBox="1"/>
          <p:nvPr/>
        </p:nvSpPr>
        <p:spPr>
          <a:xfrm>
            <a:off x="5943600" y="3505200"/>
            <a:ext cx="2133600" cy="400110"/>
          </a:xfrm>
          <a:prstGeom prst="rect">
            <a:avLst/>
          </a:prstGeom>
          <a:noFill/>
        </p:spPr>
        <p:txBody>
          <a:bodyPr wrap="square" rtlCol="0">
            <a:spAutoFit/>
          </a:bodyPr>
          <a:lstStyle/>
          <a:p>
            <a:r>
              <a:rPr lang="en-US" sz="2000" b="1" dirty="0" smtClean="0"/>
              <a:t>Indicator Layer</a:t>
            </a:r>
            <a:endParaRPr lang="en-US" sz="2000" b="1" dirty="0"/>
          </a:p>
        </p:txBody>
      </p:sp>
      <p:sp>
        <p:nvSpPr>
          <p:cNvPr id="17" name="Slide Number Placeholder 16"/>
          <p:cNvSpPr>
            <a:spLocks noGrp="1"/>
          </p:cNvSpPr>
          <p:nvPr>
            <p:ph type="sldNum" sz="quarter" idx="12"/>
          </p:nvPr>
        </p:nvSpPr>
        <p:spPr/>
        <p:txBody>
          <a:bodyPr/>
          <a:lstStyle/>
          <a:p>
            <a:fld id="{E87415C8-EA0C-403F-93C8-7EA9A054FCA7}" type="slidenum">
              <a:rPr lang="en-US" smtClean="0"/>
              <a:pPr/>
              <a:t>14</a:t>
            </a:fld>
            <a:endParaRPr lang="en-US"/>
          </a:p>
        </p:txBody>
      </p:sp>
    </p:spTree>
    <p:extLst>
      <p:ext uri="{BB962C8B-B14F-4D97-AF65-F5344CB8AC3E}">
        <p14:creationId xmlns="" xmlns:p14="http://schemas.microsoft.com/office/powerpoint/2010/main" val="1309371623"/>
      </p:ext>
    </p:extLst>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of-i.jpg"/>
          <p:cNvPicPr>
            <a:picLocks noChangeAspect="1"/>
          </p:cNvPicPr>
          <p:nvPr/>
        </p:nvPicPr>
        <p:blipFill>
          <a:blip r:embed="rId3" cstate="print"/>
          <a:stretch>
            <a:fillRect/>
          </a:stretch>
        </p:blipFill>
        <p:spPr>
          <a:xfrm>
            <a:off x="76200" y="5893559"/>
            <a:ext cx="685800" cy="888241"/>
          </a:xfrm>
          <a:prstGeom prst="rect">
            <a:avLst/>
          </a:prstGeom>
        </p:spPr>
      </p:pic>
      <p:sp>
        <p:nvSpPr>
          <p:cNvPr id="4" name="Text Box 5"/>
          <p:cNvSpPr txBox="1">
            <a:spLocks noChangeArrowheads="1"/>
          </p:cNvSpPr>
          <p:nvPr/>
        </p:nvSpPr>
        <p:spPr bwMode="auto">
          <a:xfrm>
            <a:off x="76200" y="76200"/>
            <a:ext cx="8997950" cy="954107"/>
          </a:xfrm>
          <a:prstGeom prst="rect">
            <a:avLst/>
          </a:prstGeom>
          <a:noFill/>
          <a:ln w="9525">
            <a:noFill/>
            <a:miter lim="800000"/>
            <a:headEnd/>
            <a:tailEnd/>
          </a:ln>
        </p:spPr>
        <p:txBody>
          <a:bodyPr>
            <a:spAutoFit/>
          </a:bodyPr>
          <a:lstStyle/>
          <a:p>
            <a:pPr eaLnBrk="0" hangingPunct="0"/>
            <a:r>
              <a:rPr lang="en-US" sz="2800" b="1" dirty="0" smtClean="0">
                <a:solidFill>
                  <a:srgbClr val="000000"/>
                </a:solidFill>
              </a:rPr>
              <a:t>The </a:t>
            </a:r>
            <a:r>
              <a:rPr lang="en-US" sz="2800" b="1" dirty="0" err="1" smtClean="0">
                <a:solidFill>
                  <a:srgbClr val="000000"/>
                </a:solidFill>
              </a:rPr>
              <a:t>Nisin</a:t>
            </a:r>
            <a:r>
              <a:rPr lang="en-US" sz="2800" b="1" dirty="0" smtClean="0">
                <a:solidFill>
                  <a:srgbClr val="000000"/>
                </a:solidFill>
              </a:rPr>
              <a:t> diffusion tool was effective in engaging audience interest and demonstrating active diffusion</a:t>
            </a:r>
            <a:endParaRPr lang="en-US" sz="2800" b="1" dirty="0">
              <a:solidFill>
                <a:srgbClr val="000000"/>
              </a:solidFill>
            </a:endParaRPr>
          </a:p>
        </p:txBody>
      </p:sp>
      <p:pic>
        <p:nvPicPr>
          <p:cNvPr id="6" name="Picture 5" descr="EOH.jpg"/>
          <p:cNvPicPr>
            <a:picLocks noChangeAspect="1"/>
          </p:cNvPicPr>
          <p:nvPr/>
        </p:nvPicPr>
        <p:blipFill>
          <a:blip r:embed="rId4" cstate="print"/>
          <a:stretch>
            <a:fillRect/>
          </a:stretch>
        </p:blipFill>
        <p:spPr>
          <a:xfrm>
            <a:off x="1676400" y="1524000"/>
            <a:ext cx="5715000" cy="4286250"/>
          </a:xfrm>
          <a:prstGeom prst="rect">
            <a:avLst/>
          </a:prstGeom>
        </p:spPr>
      </p:pic>
      <p:sp>
        <p:nvSpPr>
          <p:cNvPr id="5" name="Slide Number Placeholder 4"/>
          <p:cNvSpPr>
            <a:spLocks noGrp="1"/>
          </p:cNvSpPr>
          <p:nvPr>
            <p:ph type="sldNum" sz="quarter" idx="12"/>
          </p:nvPr>
        </p:nvSpPr>
        <p:spPr/>
        <p:txBody>
          <a:bodyPr/>
          <a:lstStyle/>
          <a:p>
            <a:fld id="{E87415C8-EA0C-403F-93C8-7EA9A054FCA7}"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of-i.jpg"/>
          <p:cNvPicPr>
            <a:picLocks noChangeAspect="1"/>
          </p:cNvPicPr>
          <p:nvPr/>
        </p:nvPicPr>
        <p:blipFill>
          <a:blip r:embed="rId3" cstate="print"/>
          <a:stretch>
            <a:fillRect/>
          </a:stretch>
        </p:blipFill>
        <p:spPr>
          <a:xfrm>
            <a:off x="76200" y="5893559"/>
            <a:ext cx="685800" cy="888241"/>
          </a:xfrm>
          <a:prstGeom prst="rect">
            <a:avLst/>
          </a:prstGeom>
        </p:spPr>
      </p:pic>
      <p:sp>
        <p:nvSpPr>
          <p:cNvPr id="4" name="Text Box 5"/>
          <p:cNvSpPr txBox="1">
            <a:spLocks noChangeArrowheads="1"/>
          </p:cNvSpPr>
          <p:nvPr/>
        </p:nvSpPr>
        <p:spPr bwMode="auto">
          <a:xfrm>
            <a:off x="76200" y="76200"/>
            <a:ext cx="8997950" cy="523220"/>
          </a:xfrm>
          <a:prstGeom prst="rect">
            <a:avLst/>
          </a:prstGeom>
          <a:noFill/>
          <a:ln w="9525">
            <a:noFill/>
            <a:miter lim="800000"/>
            <a:headEnd/>
            <a:tailEnd/>
          </a:ln>
        </p:spPr>
        <p:txBody>
          <a:bodyPr>
            <a:spAutoFit/>
          </a:bodyPr>
          <a:lstStyle/>
          <a:p>
            <a:pPr eaLnBrk="0" hangingPunct="0"/>
            <a:r>
              <a:rPr lang="en-US" sz="2800" b="1" dirty="0" smtClean="0">
                <a:solidFill>
                  <a:srgbClr val="000000"/>
                </a:solidFill>
              </a:rPr>
              <a:t>Acknowledgements</a:t>
            </a:r>
            <a:endParaRPr lang="en-US" sz="2800" b="1" dirty="0">
              <a:solidFill>
                <a:srgbClr val="000000"/>
              </a:solidFill>
            </a:endParaRPr>
          </a:p>
        </p:txBody>
      </p:sp>
      <p:pic>
        <p:nvPicPr>
          <p:cNvPr id="6" name="Picture 5" descr="BMES logo.png"/>
          <p:cNvPicPr>
            <a:picLocks noChangeAspect="1"/>
          </p:cNvPicPr>
          <p:nvPr/>
        </p:nvPicPr>
        <p:blipFill>
          <a:blip r:embed="rId4" cstate="print"/>
          <a:stretch>
            <a:fillRect/>
          </a:stretch>
        </p:blipFill>
        <p:spPr>
          <a:xfrm>
            <a:off x="2286000" y="4914900"/>
            <a:ext cx="4663440" cy="1028700"/>
          </a:xfrm>
          <a:prstGeom prst="rect">
            <a:avLst/>
          </a:prstGeom>
        </p:spPr>
      </p:pic>
      <p:sp>
        <p:nvSpPr>
          <p:cNvPr id="11" name="TextBox 10"/>
          <p:cNvSpPr txBox="1"/>
          <p:nvPr/>
        </p:nvSpPr>
        <p:spPr>
          <a:xfrm>
            <a:off x="1676400" y="3505200"/>
            <a:ext cx="1600200" cy="646331"/>
          </a:xfrm>
          <a:prstGeom prst="rect">
            <a:avLst/>
          </a:prstGeom>
          <a:noFill/>
        </p:spPr>
        <p:txBody>
          <a:bodyPr wrap="square" rtlCol="0">
            <a:spAutoFit/>
          </a:bodyPr>
          <a:lstStyle/>
          <a:p>
            <a:r>
              <a:rPr lang="en-US" dirty="0" smtClean="0"/>
              <a:t>Dr. Ting Lu</a:t>
            </a:r>
          </a:p>
          <a:p>
            <a:r>
              <a:rPr lang="en-US" dirty="0" smtClean="0"/>
              <a:t>Bioengineering</a:t>
            </a:r>
            <a:endParaRPr lang="en-US" dirty="0"/>
          </a:p>
        </p:txBody>
      </p:sp>
      <p:sp>
        <p:nvSpPr>
          <p:cNvPr id="12" name="TextBox 11"/>
          <p:cNvSpPr txBox="1"/>
          <p:nvPr/>
        </p:nvSpPr>
        <p:spPr>
          <a:xfrm>
            <a:off x="4876800" y="3496270"/>
            <a:ext cx="2743200" cy="923330"/>
          </a:xfrm>
          <a:prstGeom prst="rect">
            <a:avLst/>
          </a:prstGeom>
          <a:noFill/>
        </p:spPr>
        <p:txBody>
          <a:bodyPr wrap="square" rtlCol="0">
            <a:spAutoFit/>
          </a:bodyPr>
          <a:lstStyle/>
          <a:p>
            <a:r>
              <a:rPr lang="en-US" dirty="0" smtClean="0"/>
              <a:t>Andrew Blanchard</a:t>
            </a:r>
          </a:p>
          <a:p>
            <a:r>
              <a:rPr lang="en-US" dirty="0" smtClean="0"/>
              <a:t>Graduate Student </a:t>
            </a:r>
          </a:p>
          <a:p>
            <a:r>
              <a:rPr lang="en-US" dirty="0" smtClean="0"/>
              <a:t>Lu Lab</a:t>
            </a:r>
          </a:p>
        </p:txBody>
      </p:sp>
      <p:pic>
        <p:nvPicPr>
          <p:cNvPr id="10" name="Picture 9" descr="lu pic official.jpg"/>
          <p:cNvPicPr>
            <a:picLocks noChangeAspect="1"/>
          </p:cNvPicPr>
          <p:nvPr/>
        </p:nvPicPr>
        <p:blipFill>
          <a:blip r:embed="rId5" cstate="print"/>
          <a:stretch>
            <a:fillRect/>
          </a:stretch>
        </p:blipFill>
        <p:spPr>
          <a:xfrm>
            <a:off x="1600200" y="762000"/>
            <a:ext cx="1778000" cy="2667000"/>
          </a:xfrm>
          <a:prstGeom prst="rect">
            <a:avLst/>
          </a:prstGeom>
        </p:spPr>
      </p:pic>
      <p:pic>
        <p:nvPicPr>
          <p:cNvPr id="13" name="Picture 12" descr="Nisin diffusion tool image.PNG"/>
          <p:cNvPicPr>
            <a:picLocks noChangeAspect="1"/>
          </p:cNvPicPr>
          <p:nvPr/>
        </p:nvPicPr>
        <p:blipFill>
          <a:blip r:embed="rId6" cstate="print"/>
          <a:stretch>
            <a:fillRect/>
          </a:stretch>
        </p:blipFill>
        <p:spPr>
          <a:xfrm>
            <a:off x="4876800" y="914400"/>
            <a:ext cx="2265285" cy="2372791"/>
          </a:xfrm>
          <a:prstGeom prst="rect">
            <a:avLst/>
          </a:prstGeom>
          <a:ln w="3175" cmpd="sng">
            <a:solidFill>
              <a:schemeClr val="tx1"/>
            </a:solidFill>
          </a:ln>
        </p:spPr>
      </p:pic>
      <p:sp>
        <p:nvSpPr>
          <p:cNvPr id="14" name="Slide Number Placeholder 13"/>
          <p:cNvSpPr>
            <a:spLocks noGrp="1"/>
          </p:cNvSpPr>
          <p:nvPr>
            <p:ph type="sldNum" sz="quarter" idx="12"/>
          </p:nvPr>
        </p:nvSpPr>
        <p:spPr/>
        <p:txBody>
          <a:bodyPr/>
          <a:lstStyle/>
          <a:p>
            <a:fld id="{E87415C8-EA0C-403F-93C8-7EA9A054FCA7}" type="slidenum">
              <a:rPr lang="en-US" smtClean="0"/>
              <a:pPr/>
              <a:t>16</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of-i.jpg"/>
          <p:cNvPicPr>
            <a:picLocks noChangeAspect="1"/>
          </p:cNvPicPr>
          <p:nvPr/>
        </p:nvPicPr>
        <p:blipFill>
          <a:blip r:embed="rId3" cstate="print"/>
          <a:stretch>
            <a:fillRect/>
          </a:stretch>
        </p:blipFill>
        <p:spPr>
          <a:xfrm>
            <a:off x="76200" y="5893559"/>
            <a:ext cx="685800" cy="888241"/>
          </a:xfrm>
          <a:prstGeom prst="rect">
            <a:avLst/>
          </a:prstGeom>
        </p:spPr>
      </p:pic>
      <p:sp>
        <p:nvSpPr>
          <p:cNvPr id="4" name="Text Box 5"/>
          <p:cNvSpPr txBox="1">
            <a:spLocks noChangeArrowheads="1"/>
          </p:cNvSpPr>
          <p:nvPr/>
        </p:nvSpPr>
        <p:spPr bwMode="auto">
          <a:xfrm>
            <a:off x="4572000" y="2662535"/>
            <a:ext cx="2971800" cy="461665"/>
          </a:xfrm>
          <a:prstGeom prst="rect">
            <a:avLst/>
          </a:prstGeom>
          <a:noFill/>
          <a:ln w="9525">
            <a:noFill/>
            <a:miter lim="800000"/>
            <a:headEnd/>
            <a:tailEnd/>
          </a:ln>
        </p:spPr>
        <p:txBody>
          <a:bodyPr wrap="square">
            <a:spAutoFit/>
          </a:bodyPr>
          <a:lstStyle/>
          <a:p>
            <a:pPr eaLnBrk="0" hangingPunct="0"/>
            <a:r>
              <a:rPr lang="en-US" sz="2400" b="1" dirty="0" err="1" smtClean="0">
                <a:solidFill>
                  <a:srgbClr val="000000"/>
                </a:solidFill>
              </a:rPr>
              <a:t>Nisin</a:t>
            </a:r>
            <a:r>
              <a:rPr lang="en-US" sz="2400" b="1" dirty="0" smtClean="0">
                <a:solidFill>
                  <a:srgbClr val="000000"/>
                </a:solidFill>
              </a:rPr>
              <a:t> diffusion tool</a:t>
            </a:r>
            <a:endParaRPr lang="en-US" sz="2400" b="1" dirty="0">
              <a:solidFill>
                <a:srgbClr val="000000"/>
              </a:solidFill>
            </a:endParaRPr>
          </a:p>
        </p:txBody>
      </p:sp>
      <p:pic>
        <p:nvPicPr>
          <p:cNvPr id="5" name="Picture 4" descr="Nisin diffusion tool image.PNG"/>
          <p:cNvPicPr>
            <a:picLocks noChangeAspect="1"/>
          </p:cNvPicPr>
          <p:nvPr/>
        </p:nvPicPr>
        <p:blipFill>
          <a:blip r:embed="rId4" cstate="print"/>
          <a:stretch>
            <a:fillRect/>
          </a:stretch>
        </p:blipFill>
        <p:spPr>
          <a:xfrm>
            <a:off x="1752600" y="2057400"/>
            <a:ext cx="1828800" cy="1915591"/>
          </a:xfrm>
          <a:prstGeom prst="rect">
            <a:avLst/>
          </a:prstGeom>
          <a:ln w="3175" cmpd="sng">
            <a:solidFill>
              <a:schemeClr val="tx1"/>
            </a:solidFill>
          </a:ln>
        </p:spPr>
      </p:pic>
      <p:sp>
        <p:nvSpPr>
          <p:cNvPr id="18434" name="AutoShape 2" descr="https://mail-attachment.googleusercontent.com/attachment/u/0/?ui=2&amp;ik=ab5b2726d5&amp;view=att&amp;th=13d5166d508e16b3&amp;attid=0.1&amp;disp=inline&amp;realattid=1429073110944972800-1&amp;safe=1&amp;zw&amp;saduie=AG9B_P-irkPpdyNoQlivwID_WqcG&amp;sadet=1371014989024&amp;sads=JN1IORx8-p3njNYG5f5nQ-DW4S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lab prep.jpg"/>
          <p:cNvPicPr>
            <a:picLocks noChangeAspect="1"/>
          </p:cNvPicPr>
          <p:nvPr/>
        </p:nvPicPr>
        <p:blipFill>
          <a:blip r:embed="rId5" cstate="print"/>
          <a:stretch>
            <a:fillRect/>
          </a:stretch>
        </p:blipFill>
        <p:spPr>
          <a:xfrm rot="10800000" flipH="1" flipV="1">
            <a:off x="1524001" y="4648200"/>
            <a:ext cx="2490387" cy="1863436"/>
          </a:xfrm>
          <a:prstGeom prst="rect">
            <a:avLst/>
          </a:prstGeom>
        </p:spPr>
      </p:pic>
      <p:sp>
        <p:nvSpPr>
          <p:cNvPr id="7" name="Text Box 5"/>
          <p:cNvSpPr txBox="1">
            <a:spLocks noChangeArrowheads="1"/>
          </p:cNvSpPr>
          <p:nvPr/>
        </p:nvSpPr>
        <p:spPr bwMode="auto">
          <a:xfrm>
            <a:off x="4648200" y="5105400"/>
            <a:ext cx="3429000" cy="830997"/>
          </a:xfrm>
          <a:prstGeom prst="rect">
            <a:avLst/>
          </a:prstGeom>
          <a:noFill/>
          <a:ln w="9525">
            <a:noFill/>
            <a:miter lim="800000"/>
            <a:headEnd/>
            <a:tailEnd/>
          </a:ln>
        </p:spPr>
        <p:txBody>
          <a:bodyPr wrap="square">
            <a:spAutoFit/>
          </a:bodyPr>
          <a:lstStyle/>
          <a:p>
            <a:pPr eaLnBrk="0" hangingPunct="0"/>
            <a:r>
              <a:rPr lang="en-US" sz="2400" b="1" dirty="0" smtClean="0">
                <a:solidFill>
                  <a:srgbClr val="000000"/>
                </a:solidFill>
              </a:rPr>
              <a:t>Engineering Open House </a:t>
            </a:r>
          </a:p>
          <a:p>
            <a:pPr eaLnBrk="0" hangingPunct="0"/>
            <a:r>
              <a:rPr lang="en-US" sz="2400" b="1" dirty="0" smtClean="0">
                <a:solidFill>
                  <a:srgbClr val="000000"/>
                </a:solidFill>
              </a:rPr>
              <a:t>student outreach</a:t>
            </a:r>
            <a:endParaRPr lang="en-US" sz="2400" b="1" dirty="0">
              <a:solidFill>
                <a:srgbClr val="000000"/>
              </a:solidFill>
            </a:endParaRPr>
          </a:p>
        </p:txBody>
      </p:sp>
      <p:pic>
        <p:nvPicPr>
          <p:cNvPr id="9" name="Picture 8" descr="simple experiment design.png"/>
          <p:cNvPicPr>
            <a:picLocks noChangeAspect="1"/>
          </p:cNvPicPr>
          <p:nvPr/>
        </p:nvPicPr>
        <p:blipFill>
          <a:blip r:embed="rId6" cstate="print"/>
          <a:stretch>
            <a:fillRect/>
          </a:stretch>
        </p:blipFill>
        <p:spPr>
          <a:xfrm>
            <a:off x="1230286" y="0"/>
            <a:ext cx="3189314" cy="1791312"/>
          </a:xfrm>
          <a:prstGeom prst="rect">
            <a:avLst/>
          </a:prstGeom>
        </p:spPr>
      </p:pic>
      <p:sp>
        <p:nvSpPr>
          <p:cNvPr id="10" name="Text Box 5"/>
          <p:cNvSpPr txBox="1">
            <a:spLocks noChangeArrowheads="1"/>
          </p:cNvSpPr>
          <p:nvPr/>
        </p:nvSpPr>
        <p:spPr bwMode="auto">
          <a:xfrm>
            <a:off x="4495800" y="533400"/>
            <a:ext cx="2971800" cy="830997"/>
          </a:xfrm>
          <a:prstGeom prst="rect">
            <a:avLst/>
          </a:prstGeom>
          <a:noFill/>
          <a:ln w="9525">
            <a:noFill/>
            <a:miter lim="800000"/>
            <a:headEnd/>
            <a:tailEnd/>
          </a:ln>
        </p:spPr>
        <p:txBody>
          <a:bodyPr wrap="square">
            <a:spAutoFit/>
          </a:bodyPr>
          <a:lstStyle/>
          <a:p>
            <a:pPr eaLnBrk="0" hangingPunct="0"/>
            <a:r>
              <a:rPr lang="en-US" sz="2400" b="1" dirty="0" err="1" smtClean="0">
                <a:solidFill>
                  <a:srgbClr val="000000"/>
                </a:solidFill>
              </a:rPr>
              <a:t>Nisin</a:t>
            </a:r>
            <a:r>
              <a:rPr lang="en-US" sz="2400" b="1" dirty="0" smtClean="0">
                <a:solidFill>
                  <a:srgbClr val="000000"/>
                </a:solidFill>
              </a:rPr>
              <a:t> experimental design</a:t>
            </a:r>
            <a:endParaRPr lang="en-US" sz="2400" b="1" dirty="0">
              <a:solidFill>
                <a:srgbClr val="000000"/>
              </a:solidFill>
            </a:endParaRPr>
          </a:p>
        </p:txBody>
      </p:sp>
      <p:sp>
        <p:nvSpPr>
          <p:cNvPr id="11" name="Slide Number Placeholder 10"/>
          <p:cNvSpPr>
            <a:spLocks noGrp="1"/>
          </p:cNvSpPr>
          <p:nvPr>
            <p:ph type="sldNum" sz="quarter" idx="12"/>
          </p:nvPr>
        </p:nvSpPr>
        <p:spPr/>
        <p:txBody>
          <a:bodyPr/>
          <a:lstStyle/>
          <a:p>
            <a:fld id="{E87415C8-EA0C-403F-93C8-7EA9A054FCA7}"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of-i.jpg"/>
          <p:cNvPicPr>
            <a:picLocks noChangeAspect="1"/>
          </p:cNvPicPr>
          <p:nvPr/>
        </p:nvPicPr>
        <p:blipFill>
          <a:blip r:embed="rId3" cstate="print"/>
          <a:stretch>
            <a:fillRect/>
          </a:stretch>
        </p:blipFill>
        <p:spPr>
          <a:xfrm>
            <a:off x="76200" y="5893559"/>
            <a:ext cx="685800" cy="888241"/>
          </a:xfrm>
          <a:prstGeom prst="rect">
            <a:avLst/>
          </a:prstGeom>
        </p:spPr>
      </p:pic>
      <p:sp>
        <p:nvSpPr>
          <p:cNvPr id="18434" name="AutoShape 2" descr="https://mail-attachment.googleusercontent.com/attachment/u/0/?ui=2&amp;ik=ab5b2726d5&amp;view=att&amp;th=13d5166d508e16b3&amp;attid=0.1&amp;disp=inline&amp;realattid=1429073110944972800-1&amp;safe=1&amp;zw&amp;saduie=AG9B_P-irkPpdyNoQlivwID_WqcG&amp;sadet=1371014989024&amp;sads=JN1IORx8-p3njNYG5f5nQ-DW4S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Text Box 5"/>
          <p:cNvSpPr txBox="1">
            <a:spLocks noChangeArrowheads="1"/>
          </p:cNvSpPr>
          <p:nvPr/>
        </p:nvSpPr>
        <p:spPr bwMode="auto">
          <a:xfrm>
            <a:off x="76200" y="76200"/>
            <a:ext cx="8997950" cy="954107"/>
          </a:xfrm>
          <a:prstGeom prst="rect">
            <a:avLst/>
          </a:prstGeom>
          <a:noFill/>
          <a:ln w="9525">
            <a:noFill/>
            <a:miter lim="800000"/>
            <a:headEnd/>
            <a:tailEnd/>
          </a:ln>
        </p:spPr>
        <p:txBody>
          <a:bodyPr>
            <a:spAutoFit/>
          </a:bodyPr>
          <a:lstStyle/>
          <a:p>
            <a:pPr eaLnBrk="0" hangingPunct="0"/>
            <a:r>
              <a:rPr lang="en-US" sz="2800" b="1" dirty="0" smtClean="0">
                <a:solidFill>
                  <a:srgbClr val="000000"/>
                </a:solidFill>
              </a:rPr>
              <a:t>Genetically engineered </a:t>
            </a:r>
            <a:r>
              <a:rPr lang="en-US" sz="2800" b="1" dirty="0" err="1" smtClean="0">
                <a:solidFill>
                  <a:srgbClr val="000000"/>
                </a:solidFill>
              </a:rPr>
              <a:t>lac</a:t>
            </a:r>
            <a:r>
              <a:rPr lang="en-US" sz="2800" b="1" dirty="0" smtClean="0">
                <a:solidFill>
                  <a:srgbClr val="000000"/>
                </a:solidFill>
              </a:rPr>
              <a:t> bacteria produce </a:t>
            </a:r>
            <a:r>
              <a:rPr lang="en-US" sz="2800" b="1" dirty="0" err="1" smtClean="0">
                <a:solidFill>
                  <a:srgbClr val="000000"/>
                </a:solidFill>
              </a:rPr>
              <a:t>nisin</a:t>
            </a:r>
            <a:r>
              <a:rPr lang="en-US" sz="2800" b="1" dirty="0" smtClean="0">
                <a:solidFill>
                  <a:srgbClr val="000000"/>
                </a:solidFill>
              </a:rPr>
              <a:t> in a positive feedback loop </a:t>
            </a:r>
            <a:endParaRPr lang="en-US" sz="2800" b="1" dirty="0">
              <a:solidFill>
                <a:srgbClr val="000000"/>
              </a:solidFill>
            </a:endParaRPr>
          </a:p>
        </p:txBody>
      </p:sp>
      <p:sp>
        <p:nvSpPr>
          <p:cNvPr id="13" name="Slide Number Placeholder 12"/>
          <p:cNvSpPr>
            <a:spLocks noGrp="1"/>
          </p:cNvSpPr>
          <p:nvPr>
            <p:ph type="sldNum" sz="quarter" idx="12"/>
          </p:nvPr>
        </p:nvSpPr>
        <p:spPr/>
        <p:txBody>
          <a:bodyPr/>
          <a:lstStyle/>
          <a:p>
            <a:fld id="{E87415C8-EA0C-403F-93C8-7EA9A054FCA7}" type="slidenum">
              <a:rPr lang="en-US" smtClean="0"/>
              <a:pPr/>
              <a:t>3</a:t>
            </a:fld>
            <a:endParaRPr lang="en-US"/>
          </a:p>
        </p:txBody>
      </p:sp>
      <p:pic>
        <p:nvPicPr>
          <p:cNvPr id="47106" name="Picture 2" descr="http://textbookofbacteriology.net/themicrobialworld/L-lactis08UW6x6.jpg"/>
          <p:cNvPicPr>
            <a:picLocks noChangeAspect="1" noChangeArrowheads="1"/>
          </p:cNvPicPr>
          <p:nvPr/>
        </p:nvPicPr>
        <p:blipFill>
          <a:blip r:embed="rId4" cstate="print"/>
          <a:srcRect/>
          <a:stretch>
            <a:fillRect/>
          </a:stretch>
        </p:blipFill>
        <p:spPr bwMode="auto">
          <a:xfrm>
            <a:off x="1828800" y="1219200"/>
            <a:ext cx="5181600" cy="5193140"/>
          </a:xfrm>
          <a:prstGeom prst="rect">
            <a:avLst/>
          </a:prstGeom>
          <a:noFill/>
        </p:spPr>
      </p:pic>
      <p:sp>
        <p:nvSpPr>
          <p:cNvPr id="7" name="TextBox 6"/>
          <p:cNvSpPr txBox="1"/>
          <p:nvPr/>
        </p:nvSpPr>
        <p:spPr>
          <a:xfrm>
            <a:off x="1828800" y="1219200"/>
            <a:ext cx="1676400" cy="400110"/>
          </a:xfrm>
          <a:prstGeom prst="rect">
            <a:avLst/>
          </a:prstGeom>
          <a:noFill/>
        </p:spPr>
        <p:txBody>
          <a:bodyPr wrap="square" rtlCol="0">
            <a:spAutoFit/>
          </a:bodyPr>
          <a:lstStyle/>
          <a:p>
            <a:r>
              <a:rPr lang="en-US" sz="2000" b="1" dirty="0" smtClean="0"/>
              <a:t>1 µm, 18000X</a:t>
            </a:r>
            <a:endParaRPr lang="en-US" sz="2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of-i.jpg"/>
          <p:cNvPicPr>
            <a:picLocks noChangeAspect="1"/>
          </p:cNvPicPr>
          <p:nvPr/>
        </p:nvPicPr>
        <p:blipFill>
          <a:blip r:embed="rId3" cstate="print"/>
          <a:stretch>
            <a:fillRect/>
          </a:stretch>
        </p:blipFill>
        <p:spPr>
          <a:xfrm>
            <a:off x="76200" y="5893559"/>
            <a:ext cx="685800" cy="888241"/>
          </a:xfrm>
          <a:prstGeom prst="rect">
            <a:avLst/>
          </a:prstGeom>
        </p:spPr>
      </p:pic>
      <p:sp>
        <p:nvSpPr>
          <p:cNvPr id="18434" name="AutoShape 2" descr="https://mail-attachment.googleusercontent.com/attachment/u/0/?ui=2&amp;ik=ab5b2726d5&amp;view=att&amp;th=13d5166d508e16b3&amp;attid=0.1&amp;disp=inline&amp;realattid=1429073110944972800-1&amp;safe=1&amp;zw&amp;saduie=AG9B_P-irkPpdyNoQlivwID_WqcG&amp;sadet=1371014989024&amp;sads=JN1IORx8-p3njNYG5f5nQ-DW4S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Text Box 5"/>
          <p:cNvSpPr txBox="1">
            <a:spLocks noChangeArrowheads="1"/>
          </p:cNvSpPr>
          <p:nvPr/>
        </p:nvSpPr>
        <p:spPr bwMode="auto">
          <a:xfrm>
            <a:off x="76200" y="76200"/>
            <a:ext cx="8997950" cy="954107"/>
          </a:xfrm>
          <a:prstGeom prst="rect">
            <a:avLst/>
          </a:prstGeom>
          <a:noFill/>
          <a:ln w="9525">
            <a:noFill/>
            <a:miter lim="800000"/>
            <a:headEnd/>
            <a:tailEnd/>
          </a:ln>
        </p:spPr>
        <p:txBody>
          <a:bodyPr>
            <a:spAutoFit/>
          </a:bodyPr>
          <a:lstStyle/>
          <a:p>
            <a:pPr eaLnBrk="0" hangingPunct="0"/>
            <a:r>
              <a:rPr lang="en-US" sz="2800" b="1" dirty="0" smtClean="0">
                <a:solidFill>
                  <a:srgbClr val="000000"/>
                </a:solidFill>
              </a:rPr>
              <a:t>Genetically engineered </a:t>
            </a:r>
            <a:r>
              <a:rPr lang="en-US" sz="2800" b="1" dirty="0" err="1" smtClean="0">
                <a:solidFill>
                  <a:srgbClr val="000000"/>
                </a:solidFill>
              </a:rPr>
              <a:t>lac</a:t>
            </a:r>
            <a:r>
              <a:rPr lang="en-US" sz="2800" b="1" dirty="0" smtClean="0">
                <a:solidFill>
                  <a:srgbClr val="000000"/>
                </a:solidFill>
              </a:rPr>
              <a:t> bacteria produce </a:t>
            </a:r>
            <a:r>
              <a:rPr lang="en-US" sz="2800" b="1" dirty="0" err="1" smtClean="0">
                <a:solidFill>
                  <a:srgbClr val="000000"/>
                </a:solidFill>
              </a:rPr>
              <a:t>nisin</a:t>
            </a:r>
            <a:r>
              <a:rPr lang="en-US" sz="2800" b="1" dirty="0" smtClean="0">
                <a:solidFill>
                  <a:srgbClr val="000000"/>
                </a:solidFill>
              </a:rPr>
              <a:t> in a positive feedback loop </a:t>
            </a:r>
            <a:endParaRPr lang="en-US" sz="2800" b="1" dirty="0">
              <a:solidFill>
                <a:srgbClr val="000000"/>
              </a:solidFill>
            </a:endParaRPr>
          </a:p>
        </p:txBody>
      </p:sp>
      <p:pic>
        <p:nvPicPr>
          <p:cNvPr id="7" name="Picture 6" descr="blank pathway.png"/>
          <p:cNvPicPr>
            <a:picLocks noChangeAspect="1"/>
          </p:cNvPicPr>
          <p:nvPr/>
        </p:nvPicPr>
        <p:blipFill>
          <a:blip r:embed="rId4" cstate="print"/>
          <a:stretch>
            <a:fillRect/>
          </a:stretch>
        </p:blipFill>
        <p:spPr>
          <a:xfrm>
            <a:off x="1143000" y="1143000"/>
            <a:ext cx="7315200" cy="4683730"/>
          </a:xfrm>
          <a:prstGeom prst="rect">
            <a:avLst/>
          </a:prstGeom>
          <a:ln>
            <a:solidFill>
              <a:schemeClr val="accent1"/>
            </a:solidFill>
          </a:ln>
        </p:spPr>
      </p:pic>
      <p:pic>
        <p:nvPicPr>
          <p:cNvPr id="8" name="Picture 7" descr="only genes.png"/>
          <p:cNvPicPr>
            <a:picLocks noChangeAspect="1"/>
          </p:cNvPicPr>
          <p:nvPr/>
        </p:nvPicPr>
        <p:blipFill>
          <a:blip r:embed="rId5" cstate="print"/>
          <a:stretch>
            <a:fillRect/>
          </a:stretch>
        </p:blipFill>
        <p:spPr>
          <a:xfrm>
            <a:off x="1143000" y="1143000"/>
            <a:ext cx="7315200" cy="4683731"/>
          </a:xfrm>
          <a:prstGeom prst="rect">
            <a:avLst/>
          </a:prstGeom>
        </p:spPr>
      </p:pic>
      <p:pic>
        <p:nvPicPr>
          <p:cNvPr id="9" name="Picture 8" descr="nisin only.png"/>
          <p:cNvPicPr>
            <a:picLocks noChangeAspect="1"/>
          </p:cNvPicPr>
          <p:nvPr/>
        </p:nvPicPr>
        <p:blipFill>
          <a:blip r:embed="rId6" cstate="print"/>
          <a:stretch>
            <a:fillRect/>
          </a:stretch>
        </p:blipFill>
        <p:spPr>
          <a:xfrm>
            <a:off x="1143000" y="1143001"/>
            <a:ext cx="7315199" cy="4683730"/>
          </a:xfrm>
          <a:prstGeom prst="rect">
            <a:avLst/>
          </a:prstGeom>
        </p:spPr>
      </p:pic>
      <p:pic>
        <p:nvPicPr>
          <p:cNvPr id="10" name="Picture 9" descr="nisin exported.png"/>
          <p:cNvPicPr>
            <a:picLocks noChangeAspect="1"/>
          </p:cNvPicPr>
          <p:nvPr/>
        </p:nvPicPr>
        <p:blipFill>
          <a:blip r:embed="rId7" cstate="print"/>
          <a:stretch>
            <a:fillRect/>
          </a:stretch>
        </p:blipFill>
        <p:spPr>
          <a:xfrm>
            <a:off x="1143000" y="1143000"/>
            <a:ext cx="7378719" cy="4724400"/>
          </a:xfrm>
          <a:prstGeom prst="rect">
            <a:avLst/>
          </a:prstGeom>
        </p:spPr>
      </p:pic>
      <p:pic>
        <p:nvPicPr>
          <p:cNvPr id="11" name="Picture 10" descr="no mature nisin.png"/>
          <p:cNvPicPr>
            <a:picLocks noChangeAspect="1"/>
          </p:cNvPicPr>
          <p:nvPr/>
        </p:nvPicPr>
        <p:blipFill>
          <a:blip r:embed="rId8" cstate="print"/>
          <a:stretch>
            <a:fillRect/>
          </a:stretch>
        </p:blipFill>
        <p:spPr>
          <a:xfrm>
            <a:off x="1143000" y="1143001"/>
            <a:ext cx="7315200" cy="4683730"/>
          </a:xfrm>
          <a:prstGeom prst="rect">
            <a:avLst/>
          </a:prstGeom>
        </p:spPr>
      </p:pic>
      <p:pic>
        <p:nvPicPr>
          <p:cNvPr id="12" name="Picture 11" descr="whole nisin pathway.png"/>
          <p:cNvPicPr>
            <a:picLocks noChangeAspect="1"/>
          </p:cNvPicPr>
          <p:nvPr/>
        </p:nvPicPr>
        <p:blipFill>
          <a:blip r:embed="rId9" cstate="print"/>
          <a:stretch>
            <a:fillRect/>
          </a:stretch>
        </p:blipFill>
        <p:spPr>
          <a:xfrm>
            <a:off x="1143000" y="1124480"/>
            <a:ext cx="7331445" cy="4694131"/>
          </a:xfrm>
          <a:prstGeom prst="rect">
            <a:avLst/>
          </a:prstGeom>
        </p:spPr>
      </p:pic>
      <p:sp>
        <p:nvSpPr>
          <p:cNvPr id="13" name="Slide Number Placeholder 12"/>
          <p:cNvSpPr>
            <a:spLocks noGrp="1"/>
          </p:cNvSpPr>
          <p:nvPr>
            <p:ph type="sldNum" sz="quarter" idx="12"/>
          </p:nvPr>
        </p:nvSpPr>
        <p:spPr/>
        <p:txBody>
          <a:bodyPr/>
          <a:lstStyle/>
          <a:p>
            <a:fld id="{E87415C8-EA0C-403F-93C8-7EA9A054FCA7}"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of-i.jpg"/>
          <p:cNvPicPr>
            <a:picLocks noChangeAspect="1"/>
          </p:cNvPicPr>
          <p:nvPr/>
        </p:nvPicPr>
        <p:blipFill>
          <a:blip r:embed="rId3" cstate="print"/>
          <a:stretch>
            <a:fillRect/>
          </a:stretch>
        </p:blipFill>
        <p:spPr>
          <a:xfrm>
            <a:off x="76200" y="5893559"/>
            <a:ext cx="685800" cy="888241"/>
          </a:xfrm>
          <a:prstGeom prst="rect">
            <a:avLst/>
          </a:prstGeom>
        </p:spPr>
      </p:pic>
      <p:sp>
        <p:nvSpPr>
          <p:cNvPr id="18434" name="AutoShape 2" descr="https://mail-attachment.googleusercontent.com/attachment/u/0/?ui=2&amp;ik=ab5b2726d5&amp;view=att&amp;th=13d5166d508e16b3&amp;attid=0.1&amp;disp=inline&amp;realattid=1429073110944972800-1&amp;safe=1&amp;zw&amp;saduie=AG9B_P-irkPpdyNoQlivwID_WqcG&amp;sadet=1371014989024&amp;sads=JN1IORx8-p3njNYG5f5nQ-DW4S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Text Box 5"/>
          <p:cNvSpPr txBox="1">
            <a:spLocks noChangeArrowheads="1"/>
          </p:cNvSpPr>
          <p:nvPr/>
        </p:nvSpPr>
        <p:spPr bwMode="auto">
          <a:xfrm>
            <a:off x="76200" y="76200"/>
            <a:ext cx="8997950" cy="523220"/>
          </a:xfrm>
          <a:prstGeom prst="rect">
            <a:avLst/>
          </a:prstGeom>
          <a:noFill/>
          <a:ln w="9525">
            <a:noFill/>
            <a:miter lim="800000"/>
            <a:headEnd/>
            <a:tailEnd/>
          </a:ln>
        </p:spPr>
        <p:txBody>
          <a:bodyPr>
            <a:spAutoFit/>
          </a:bodyPr>
          <a:lstStyle/>
          <a:p>
            <a:pPr eaLnBrk="0" hangingPunct="0"/>
            <a:r>
              <a:rPr lang="en-US" sz="2800" b="1" dirty="0" err="1" smtClean="0">
                <a:solidFill>
                  <a:srgbClr val="000000"/>
                </a:solidFill>
              </a:rPr>
              <a:t>Nisin</a:t>
            </a:r>
            <a:r>
              <a:rPr lang="en-US" sz="2800" b="1" dirty="0" smtClean="0">
                <a:solidFill>
                  <a:srgbClr val="000000"/>
                </a:solidFill>
              </a:rPr>
              <a:t> feedback induces GFP expression in the </a:t>
            </a:r>
            <a:r>
              <a:rPr lang="en-US" sz="2800" b="1" dirty="0" err="1" smtClean="0">
                <a:solidFill>
                  <a:srgbClr val="000000"/>
                </a:solidFill>
              </a:rPr>
              <a:t>lac</a:t>
            </a:r>
            <a:r>
              <a:rPr lang="en-US" sz="2800" b="1" dirty="0" smtClean="0">
                <a:solidFill>
                  <a:srgbClr val="000000"/>
                </a:solidFill>
              </a:rPr>
              <a:t> bacteria</a:t>
            </a:r>
            <a:endParaRPr lang="en-US" sz="2800" b="1" dirty="0">
              <a:solidFill>
                <a:srgbClr val="000000"/>
              </a:solidFill>
            </a:endParaRPr>
          </a:p>
        </p:txBody>
      </p:sp>
      <p:pic>
        <p:nvPicPr>
          <p:cNvPr id="6" name="Picture 5" descr="GFP pathway.png"/>
          <p:cNvPicPr>
            <a:picLocks noChangeAspect="1"/>
          </p:cNvPicPr>
          <p:nvPr/>
        </p:nvPicPr>
        <p:blipFill>
          <a:blip r:embed="rId4" cstate="print"/>
          <a:stretch>
            <a:fillRect/>
          </a:stretch>
        </p:blipFill>
        <p:spPr>
          <a:xfrm>
            <a:off x="152400" y="1143000"/>
            <a:ext cx="7162800" cy="4586153"/>
          </a:xfrm>
          <a:prstGeom prst="rect">
            <a:avLst/>
          </a:prstGeom>
          <a:ln>
            <a:noFill/>
          </a:ln>
        </p:spPr>
      </p:pic>
      <p:sp>
        <p:nvSpPr>
          <p:cNvPr id="7" name="Right Brace 6"/>
          <p:cNvSpPr/>
          <p:nvPr/>
        </p:nvSpPr>
        <p:spPr>
          <a:xfrm>
            <a:off x="2133600" y="4495800"/>
            <a:ext cx="381000" cy="762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p:cNvSpPr txBox="1"/>
          <p:nvPr/>
        </p:nvSpPr>
        <p:spPr>
          <a:xfrm>
            <a:off x="2514600" y="4736068"/>
            <a:ext cx="1828800" cy="369332"/>
          </a:xfrm>
          <a:prstGeom prst="rect">
            <a:avLst/>
          </a:prstGeom>
          <a:noFill/>
        </p:spPr>
        <p:txBody>
          <a:bodyPr wrap="square" rtlCol="0">
            <a:spAutoFit/>
          </a:bodyPr>
          <a:lstStyle/>
          <a:p>
            <a:r>
              <a:rPr lang="en-US" b="1" dirty="0" smtClean="0"/>
              <a:t>~10 nm</a:t>
            </a:r>
            <a:endParaRPr lang="en-US" b="1" dirty="0"/>
          </a:p>
        </p:txBody>
      </p:sp>
      <p:sp>
        <p:nvSpPr>
          <p:cNvPr id="9" name="Right Brace 8"/>
          <p:cNvSpPr/>
          <p:nvPr/>
        </p:nvSpPr>
        <p:spPr>
          <a:xfrm>
            <a:off x="6477000" y="914400"/>
            <a:ext cx="1676400" cy="5181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8153400" y="3364468"/>
            <a:ext cx="1828800" cy="369332"/>
          </a:xfrm>
          <a:prstGeom prst="rect">
            <a:avLst/>
          </a:prstGeom>
          <a:noFill/>
        </p:spPr>
        <p:txBody>
          <a:bodyPr wrap="square" rtlCol="0">
            <a:spAutoFit/>
          </a:bodyPr>
          <a:lstStyle/>
          <a:p>
            <a:r>
              <a:rPr lang="en-US" b="1" dirty="0" smtClean="0"/>
              <a:t>~ 1 µm</a:t>
            </a:r>
            <a:endParaRPr lang="en-US" b="1" dirty="0"/>
          </a:p>
        </p:txBody>
      </p:sp>
      <p:sp>
        <p:nvSpPr>
          <p:cNvPr id="11" name="Slide Number Placeholder 10"/>
          <p:cNvSpPr>
            <a:spLocks noGrp="1"/>
          </p:cNvSpPr>
          <p:nvPr>
            <p:ph type="sldNum" sz="quarter" idx="12"/>
          </p:nvPr>
        </p:nvSpPr>
        <p:spPr/>
        <p:txBody>
          <a:bodyPr/>
          <a:lstStyle/>
          <a:p>
            <a:fld id="{E87415C8-EA0C-403F-93C8-7EA9A054FCA7}"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of-i.jpg"/>
          <p:cNvPicPr>
            <a:picLocks noChangeAspect="1"/>
          </p:cNvPicPr>
          <p:nvPr/>
        </p:nvPicPr>
        <p:blipFill>
          <a:blip r:embed="rId3" cstate="print"/>
          <a:stretch>
            <a:fillRect/>
          </a:stretch>
        </p:blipFill>
        <p:spPr>
          <a:xfrm>
            <a:off x="76200" y="5893559"/>
            <a:ext cx="685800" cy="888241"/>
          </a:xfrm>
          <a:prstGeom prst="rect">
            <a:avLst/>
          </a:prstGeom>
        </p:spPr>
      </p:pic>
      <p:sp>
        <p:nvSpPr>
          <p:cNvPr id="18434" name="AutoShape 2" descr="https://mail-attachment.googleusercontent.com/attachment/u/0/?ui=2&amp;ik=ab5b2726d5&amp;view=att&amp;th=13d5166d508e16b3&amp;attid=0.1&amp;disp=inline&amp;realattid=1429073110944972800-1&amp;safe=1&amp;zw&amp;saduie=AG9B_P-irkPpdyNoQlivwID_WqcG&amp;sadet=1371014989024&amp;sads=JN1IORx8-p3njNYG5f5nQ-DW4S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Text Box 5"/>
          <p:cNvSpPr txBox="1">
            <a:spLocks noChangeArrowheads="1"/>
          </p:cNvSpPr>
          <p:nvPr/>
        </p:nvSpPr>
        <p:spPr bwMode="auto">
          <a:xfrm>
            <a:off x="76200" y="76200"/>
            <a:ext cx="8997950" cy="954107"/>
          </a:xfrm>
          <a:prstGeom prst="rect">
            <a:avLst/>
          </a:prstGeom>
          <a:noFill/>
          <a:ln w="9525">
            <a:noFill/>
            <a:miter lim="800000"/>
            <a:headEnd/>
            <a:tailEnd/>
          </a:ln>
        </p:spPr>
        <p:txBody>
          <a:bodyPr>
            <a:spAutoFit/>
          </a:bodyPr>
          <a:lstStyle/>
          <a:p>
            <a:pPr eaLnBrk="0" hangingPunct="0"/>
            <a:r>
              <a:rPr lang="en-US" sz="2800" b="1" dirty="0" smtClean="0">
                <a:solidFill>
                  <a:srgbClr val="000000"/>
                </a:solidFill>
              </a:rPr>
              <a:t>The </a:t>
            </a:r>
            <a:r>
              <a:rPr lang="en-US" sz="2800" b="1" dirty="0" err="1" smtClean="0">
                <a:solidFill>
                  <a:srgbClr val="000000"/>
                </a:solidFill>
              </a:rPr>
              <a:t>nisin</a:t>
            </a:r>
            <a:r>
              <a:rPr lang="en-US" sz="2800" b="1" dirty="0" smtClean="0">
                <a:solidFill>
                  <a:srgbClr val="000000"/>
                </a:solidFill>
              </a:rPr>
              <a:t> and GFP pathways result in 2 different functional properties </a:t>
            </a:r>
            <a:endParaRPr lang="en-US" sz="2800" b="1" dirty="0">
              <a:solidFill>
                <a:srgbClr val="000000"/>
              </a:solidFill>
            </a:endParaRPr>
          </a:p>
        </p:txBody>
      </p:sp>
      <p:pic>
        <p:nvPicPr>
          <p:cNvPr id="5" name="Picture 4" descr="commercial nisin label.png"/>
          <p:cNvPicPr>
            <a:picLocks noChangeAspect="1"/>
          </p:cNvPicPr>
          <p:nvPr/>
        </p:nvPicPr>
        <p:blipFill>
          <a:blip r:embed="rId4" cstate="print"/>
          <a:stretch>
            <a:fillRect/>
          </a:stretch>
        </p:blipFill>
        <p:spPr>
          <a:xfrm>
            <a:off x="3972067" y="1066800"/>
            <a:ext cx="1133333" cy="1104762"/>
          </a:xfrm>
          <a:prstGeom prst="rect">
            <a:avLst/>
          </a:prstGeom>
        </p:spPr>
      </p:pic>
      <p:pic>
        <p:nvPicPr>
          <p:cNvPr id="6" name="Picture 5" descr="genetically engineered label.png"/>
          <p:cNvPicPr>
            <a:picLocks noChangeAspect="1"/>
          </p:cNvPicPr>
          <p:nvPr/>
        </p:nvPicPr>
        <p:blipFill>
          <a:blip r:embed="rId5" cstate="print"/>
          <a:stretch>
            <a:fillRect/>
          </a:stretch>
        </p:blipFill>
        <p:spPr>
          <a:xfrm>
            <a:off x="5372428" y="1047886"/>
            <a:ext cx="2628572" cy="1085714"/>
          </a:xfrm>
          <a:prstGeom prst="rect">
            <a:avLst/>
          </a:prstGeom>
        </p:spPr>
      </p:pic>
      <p:pic>
        <p:nvPicPr>
          <p:cNvPr id="7" name="Picture 6" descr="commercial nisin antimicrobial properties.png"/>
          <p:cNvPicPr>
            <a:picLocks noChangeAspect="1"/>
          </p:cNvPicPr>
          <p:nvPr/>
        </p:nvPicPr>
        <p:blipFill>
          <a:blip r:embed="rId6" cstate="print"/>
          <a:stretch>
            <a:fillRect/>
          </a:stretch>
        </p:blipFill>
        <p:spPr>
          <a:xfrm>
            <a:off x="3914933" y="2209800"/>
            <a:ext cx="1266667" cy="1304762"/>
          </a:xfrm>
          <a:prstGeom prst="rect">
            <a:avLst/>
          </a:prstGeom>
        </p:spPr>
      </p:pic>
      <p:pic>
        <p:nvPicPr>
          <p:cNvPr id="8" name="Picture 7" descr="genetically engineered antimicrobial properties.png"/>
          <p:cNvPicPr>
            <a:picLocks noChangeAspect="1"/>
          </p:cNvPicPr>
          <p:nvPr/>
        </p:nvPicPr>
        <p:blipFill>
          <a:blip r:embed="rId7" cstate="print"/>
          <a:stretch>
            <a:fillRect/>
          </a:stretch>
        </p:blipFill>
        <p:spPr>
          <a:xfrm>
            <a:off x="5229533" y="2286152"/>
            <a:ext cx="2466667" cy="1219048"/>
          </a:xfrm>
          <a:prstGeom prst="rect">
            <a:avLst/>
          </a:prstGeom>
        </p:spPr>
      </p:pic>
      <p:pic>
        <p:nvPicPr>
          <p:cNvPr id="9" name="Picture 8" descr="commercial GFP expression.png"/>
          <p:cNvPicPr>
            <a:picLocks noChangeAspect="1"/>
          </p:cNvPicPr>
          <p:nvPr/>
        </p:nvPicPr>
        <p:blipFill>
          <a:blip r:embed="rId8" cstate="print"/>
          <a:stretch>
            <a:fillRect/>
          </a:stretch>
        </p:blipFill>
        <p:spPr>
          <a:xfrm>
            <a:off x="3362552" y="3867466"/>
            <a:ext cx="1819048" cy="2533334"/>
          </a:xfrm>
          <a:prstGeom prst="rect">
            <a:avLst/>
          </a:prstGeom>
        </p:spPr>
      </p:pic>
      <p:pic>
        <p:nvPicPr>
          <p:cNvPr id="10" name="Picture 9" descr="genetically engineered GFP differences.png"/>
          <p:cNvPicPr>
            <a:picLocks noChangeAspect="1"/>
          </p:cNvPicPr>
          <p:nvPr/>
        </p:nvPicPr>
        <p:blipFill>
          <a:blip r:embed="rId9" cstate="print"/>
          <a:stretch>
            <a:fillRect/>
          </a:stretch>
        </p:blipFill>
        <p:spPr>
          <a:xfrm>
            <a:off x="5220019" y="3886514"/>
            <a:ext cx="2552381" cy="2514286"/>
          </a:xfrm>
          <a:prstGeom prst="rect">
            <a:avLst/>
          </a:prstGeom>
        </p:spPr>
      </p:pic>
      <p:sp>
        <p:nvSpPr>
          <p:cNvPr id="11" name="TextBox 10"/>
          <p:cNvSpPr txBox="1"/>
          <p:nvPr/>
        </p:nvSpPr>
        <p:spPr>
          <a:xfrm>
            <a:off x="1219200" y="2743200"/>
            <a:ext cx="1600200" cy="400110"/>
          </a:xfrm>
          <a:prstGeom prst="rect">
            <a:avLst/>
          </a:prstGeom>
          <a:noFill/>
        </p:spPr>
        <p:txBody>
          <a:bodyPr wrap="square" rtlCol="0">
            <a:spAutoFit/>
          </a:bodyPr>
          <a:lstStyle/>
          <a:p>
            <a:r>
              <a:rPr lang="en-US" sz="2000" b="1" dirty="0" smtClean="0"/>
              <a:t>Antibacterial</a:t>
            </a:r>
            <a:r>
              <a:rPr lang="en-US" dirty="0" smtClean="0"/>
              <a:t> </a:t>
            </a:r>
            <a:endParaRPr lang="en-US" dirty="0"/>
          </a:p>
        </p:txBody>
      </p:sp>
      <p:sp>
        <p:nvSpPr>
          <p:cNvPr id="12" name="TextBox 11"/>
          <p:cNvSpPr txBox="1"/>
          <p:nvPr/>
        </p:nvSpPr>
        <p:spPr>
          <a:xfrm>
            <a:off x="1447800" y="4724400"/>
            <a:ext cx="1524000" cy="400110"/>
          </a:xfrm>
          <a:prstGeom prst="rect">
            <a:avLst/>
          </a:prstGeom>
          <a:noFill/>
        </p:spPr>
        <p:txBody>
          <a:bodyPr wrap="square" rtlCol="0">
            <a:spAutoFit/>
          </a:bodyPr>
          <a:lstStyle/>
          <a:p>
            <a:r>
              <a:rPr lang="en-US" sz="2000" b="1" dirty="0" smtClean="0"/>
              <a:t>Signaling</a:t>
            </a:r>
            <a:r>
              <a:rPr lang="en-US" dirty="0" smtClean="0"/>
              <a:t> </a:t>
            </a:r>
            <a:endParaRPr lang="en-US" dirty="0"/>
          </a:p>
        </p:txBody>
      </p:sp>
      <p:sp>
        <p:nvSpPr>
          <p:cNvPr id="13" name="Slide Number Placeholder 12"/>
          <p:cNvSpPr>
            <a:spLocks noGrp="1"/>
          </p:cNvSpPr>
          <p:nvPr>
            <p:ph type="sldNum" sz="quarter" idx="12"/>
          </p:nvPr>
        </p:nvSpPr>
        <p:spPr/>
        <p:txBody>
          <a:bodyPr/>
          <a:lstStyle/>
          <a:p>
            <a:fld id="{E87415C8-EA0C-403F-93C8-7EA9A054FCA7}"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of-i.jpg"/>
          <p:cNvPicPr>
            <a:picLocks noChangeAspect="1"/>
          </p:cNvPicPr>
          <p:nvPr/>
        </p:nvPicPr>
        <p:blipFill>
          <a:blip r:embed="rId3" cstate="print"/>
          <a:stretch>
            <a:fillRect/>
          </a:stretch>
        </p:blipFill>
        <p:spPr>
          <a:xfrm>
            <a:off x="76200" y="5893559"/>
            <a:ext cx="685800" cy="888241"/>
          </a:xfrm>
          <a:prstGeom prst="rect">
            <a:avLst/>
          </a:prstGeom>
        </p:spPr>
      </p:pic>
      <p:sp>
        <p:nvSpPr>
          <p:cNvPr id="18434" name="AutoShape 2" descr="https://mail-attachment.googleusercontent.com/attachment/u/0/?ui=2&amp;ik=ab5b2726d5&amp;view=att&amp;th=13d5166d508e16b3&amp;attid=0.1&amp;disp=inline&amp;realattid=1429073110944972800-1&amp;safe=1&amp;zw&amp;saduie=AG9B_P-irkPpdyNoQlivwID_WqcG&amp;sadet=1371014989024&amp;sads=JN1IORx8-p3njNYG5f5nQ-DW4S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Text Box 5"/>
          <p:cNvSpPr txBox="1">
            <a:spLocks noChangeArrowheads="1"/>
          </p:cNvSpPr>
          <p:nvPr/>
        </p:nvSpPr>
        <p:spPr bwMode="auto">
          <a:xfrm>
            <a:off x="228600" y="1944231"/>
            <a:ext cx="3962400" cy="2246769"/>
          </a:xfrm>
          <a:prstGeom prst="rect">
            <a:avLst/>
          </a:prstGeom>
          <a:noFill/>
          <a:ln w="9525">
            <a:noFill/>
            <a:miter lim="800000"/>
            <a:headEnd/>
            <a:tailEnd/>
          </a:ln>
        </p:spPr>
        <p:txBody>
          <a:bodyPr wrap="square">
            <a:spAutoFit/>
          </a:bodyPr>
          <a:lstStyle/>
          <a:p>
            <a:pPr eaLnBrk="0" hangingPunct="0"/>
            <a:r>
              <a:rPr lang="en-US" sz="2800" b="1" dirty="0" smtClean="0">
                <a:solidFill>
                  <a:srgbClr val="000000"/>
                </a:solidFill>
              </a:rPr>
              <a:t>The antibacterial </a:t>
            </a:r>
          </a:p>
          <a:p>
            <a:pPr eaLnBrk="0" hangingPunct="0"/>
            <a:r>
              <a:rPr lang="en-US" sz="2800" b="1" dirty="0" smtClean="0">
                <a:solidFill>
                  <a:srgbClr val="000000"/>
                </a:solidFill>
              </a:rPr>
              <a:t>and signaling properties </a:t>
            </a:r>
          </a:p>
          <a:p>
            <a:pPr eaLnBrk="0" hangingPunct="0"/>
            <a:r>
              <a:rPr lang="en-US" sz="2800" b="1" dirty="0" smtClean="0">
                <a:solidFill>
                  <a:srgbClr val="000000"/>
                </a:solidFill>
              </a:rPr>
              <a:t>combine to create a natural </a:t>
            </a:r>
            <a:r>
              <a:rPr lang="en-US" sz="2800" b="1" dirty="0" err="1" smtClean="0">
                <a:solidFill>
                  <a:srgbClr val="000000"/>
                </a:solidFill>
              </a:rPr>
              <a:t>bandpass</a:t>
            </a:r>
            <a:r>
              <a:rPr lang="en-US" sz="2800" b="1" dirty="0" smtClean="0">
                <a:solidFill>
                  <a:srgbClr val="000000"/>
                </a:solidFill>
              </a:rPr>
              <a:t> filter for GFP expression</a:t>
            </a:r>
            <a:endParaRPr lang="en-US" sz="2800" b="1" dirty="0">
              <a:solidFill>
                <a:srgbClr val="000000"/>
              </a:solidFill>
            </a:endParaRPr>
          </a:p>
        </p:txBody>
      </p:sp>
      <p:pic>
        <p:nvPicPr>
          <p:cNvPr id="12" name="Picture 11" descr="nisin bandpass graphs.png"/>
          <p:cNvPicPr>
            <a:picLocks noChangeAspect="1"/>
          </p:cNvPicPr>
          <p:nvPr/>
        </p:nvPicPr>
        <p:blipFill>
          <a:blip r:embed="rId4" cstate="print"/>
          <a:stretch>
            <a:fillRect/>
          </a:stretch>
        </p:blipFill>
        <p:spPr>
          <a:xfrm>
            <a:off x="4267200" y="-14356"/>
            <a:ext cx="4267200" cy="6872356"/>
          </a:xfrm>
          <a:prstGeom prst="rect">
            <a:avLst/>
          </a:prstGeom>
        </p:spPr>
      </p:pic>
      <p:sp>
        <p:nvSpPr>
          <p:cNvPr id="13" name="Rectangle 12"/>
          <p:cNvSpPr/>
          <p:nvPr/>
        </p:nvSpPr>
        <p:spPr>
          <a:xfrm>
            <a:off x="4572000" y="1905000"/>
            <a:ext cx="4419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24400" y="3429000"/>
            <a:ext cx="44196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724400" y="5029200"/>
            <a:ext cx="44196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15"/>
          <p:cNvSpPr>
            <a:spLocks noGrp="1"/>
          </p:cNvSpPr>
          <p:nvPr>
            <p:ph type="sldNum" sz="quarter" idx="12"/>
          </p:nvPr>
        </p:nvSpPr>
        <p:spPr/>
        <p:txBody>
          <a:bodyPr/>
          <a:lstStyle/>
          <a:p>
            <a:fld id="{E87415C8-EA0C-403F-93C8-7EA9A054FCA7}"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of-i.jpg"/>
          <p:cNvPicPr>
            <a:picLocks noChangeAspect="1"/>
          </p:cNvPicPr>
          <p:nvPr/>
        </p:nvPicPr>
        <p:blipFill>
          <a:blip r:embed="rId3" cstate="print"/>
          <a:stretch>
            <a:fillRect/>
          </a:stretch>
        </p:blipFill>
        <p:spPr>
          <a:xfrm>
            <a:off x="76200" y="5893559"/>
            <a:ext cx="685800" cy="888241"/>
          </a:xfrm>
          <a:prstGeom prst="rect">
            <a:avLst/>
          </a:prstGeom>
        </p:spPr>
      </p:pic>
      <p:sp>
        <p:nvSpPr>
          <p:cNvPr id="5" name="Text Box 5"/>
          <p:cNvSpPr txBox="1">
            <a:spLocks noChangeArrowheads="1"/>
          </p:cNvSpPr>
          <p:nvPr/>
        </p:nvSpPr>
        <p:spPr bwMode="auto">
          <a:xfrm>
            <a:off x="76200" y="76200"/>
            <a:ext cx="8997950" cy="954107"/>
          </a:xfrm>
          <a:prstGeom prst="rect">
            <a:avLst/>
          </a:prstGeom>
          <a:noFill/>
          <a:ln w="9525">
            <a:noFill/>
            <a:miter lim="800000"/>
            <a:headEnd/>
            <a:tailEnd/>
          </a:ln>
        </p:spPr>
        <p:txBody>
          <a:bodyPr>
            <a:spAutoFit/>
          </a:bodyPr>
          <a:lstStyle/>
          <a:p>
            <a:pPr eaLnBrk="0" hangingPunct="0"/>
            <a:r>
              <a:rPr lang="en-US" sz="2800" b="1" dirty="0" smtClean="0">
                <a:solidFill>
                  <a:srgbClr val="000000"/>
                </a:solidFill>
              </a:rPr>
              <a:t>The </a:t>
            </a:r>
            <a:r>
              <a:rPr lang="en-US" sz="2800" b="1" dirty="0" err="1" smtClean="0">
                <a:solidFill>
                  <a:srgbClr val="000000"/>
                </a:solidFill>
              </a:rPr>
              <a:t>bandpass</a:t>
            </a:r>
            <a:r>
              <a:rPr lang="en-US" sz="2800" b="1" dirty="0" smtClean="0">
                <a:solidFill>
                  <a:srgbClr val="000000"/>
                </a:solidFill>
              </a:rPr>
              <a:t> behavior is utilized in spatial patterning with the bacteria</a:t>
            </a:r>
            <a:endParaRPr lang="en-US" sz="2800" b="1" dirty="0">
              <a:solidFill>
                <a:srgbClr val="000000"/>
              </a:solidFill>
            </a:endParaRPr>
          </a:p>
        </p:txBody>
      </p:sp>
      <p:pic>
        <p:nvPicPr>
          <p:cNvPr id="15" name="Picture 14" descr="experiment setup 2.png"/>
          <p:cNvPicPr>
            <a:picLocks noChangeAspect="1"/>
          </p:cNvPicPr>
          <p:nvPr/>
        </p:nvPicPr>
        <p:blipFill>
          <a:blip r:embed="rId4" cstate="print"/>
          <a:stretch>
            <a:fillRect/>
          </a:stretch>
        </p:blipFill>
        <p:spPr>
          <a:xfrm>
            <a:off x="838200" y="1524000"/>
            <a:ext cx="7802064" cy="4382112"/>
          </a:xfrm>
          <a:prstGeom prst="rect">
            <a:avLst/>
          </a:prstGeom>
          <a:ln>
            <a:solidFill>
              <a:schemeClr val="accent1"/>
            </a:solidFill>
          </a:ln>
        </p:spPr>
      </p:pic>
      <p:pic>
        <p:nvPicPr>
          <p:cNvPr id="16" name="Picture 15" descr="experiment setup 3.png"/>
          <p:cNvPicPr>
            <a:picLocks noChangeAspect="1"/>
          </p:cNvPicPr>
          <p:nvPr/>
        </p:nvPicPr>
        <p:blipFill>
          <a:blip r:embed="rId5" cstate="print"/>
          <a:stretch>
            <a:fillRect/>
          </a:stretch>
        </p:blipFill>
        <p:spPr>
          <a:xfrm>
            <a:off x="838200" y="1524000"/>
            <a:ext cx="7802064" cy="4382112"/>
          </a:xfrm>
          <a:prstGeom prst="rect">
            <a:avLst/>
          </a:prstGeom>
        </p:spPr>
      </p:pic>
      <p:pic>
        <p:nvPicPr>
          <p:cNvPr id="17" name="Picture 16" descr="experiment setup 4.png"/>
          <p:cNvPicPr>
            <a:picLocks noChangeAspect="1"/>
          </p:cNvPicPr>
          <p:nvPr/>
        </p:nvPicPr>
        <p:blipFill>
          <a:blip r:embed="rId6" cstate="print"/>
          <a:stretch>
            <a:fillRect/>
          </a:stretch>
        </p:blipFill>
        <p:spPr>
          <a:xfrm>
            <a:off x="838200" y="1524000"/>
            <a:ext cx="7802064" cy="4382112"/>
          </a:xfrm>
          <a:prstGeom prst="rect">
            <a:avLst/>
          </a:prstGeom>
        </p:spPr>
      </p:pic>
      <p:pic>
        <p:nvPicPr>
          <p:cNvPr id="18" name="Picture 17" descr="experiment setup final.png"/>
          <p:cNvPicPr>
            <a:picLocks noChangeAspect="1"/>
          </p:cNvPicPr>
          <p:nvPr/>
        </p:nvPicPr>
        <p:blipFill>
          <a:blip r:embed="rId7" cstate="print"/>
          <a:stretch>
            <a:fillRect/>
          </a:stretch>
        </p:blipFill>
        <p:spPr>
          <a:xfrm>
            <a:off x="838200" y="1524000"/>
            <a:ext cx="7802064" cy="4382112"/>
          </a:xfrm>
          <a:prstGeom prst="rect">
            <a:avLst/>
          </a:prstGeom>
        </p:spPr>
      </p:pic>
      <p:sp>
        <p:nvSpPr>
          <p:cNvPr id="19" name="Down Arrow 18"/>
          <p:cNvSpPr/>
          <p:nvPr/>
        </p:nvSpPr>
        <p:spPr>
          <a:xfrm>
            <a:off x="2819400" y="4267200"/>
            <a:ext cx="228600" cy="457200"/>
          </a:xfrm>
          <a:prstGeom prst="downArrow">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3352800" y="4267200"/>
            <a:ext cx="228600" cy="457200"/>
          </a:xfrm>
          <a:prstGeom prst="downArrow">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4038600" y="4267200"/>
            <a:ext cx="228600" cy="457200"/>
          </a:xfrm>
          <a:prstGeom prst="downArrow">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5105400" y="4267200"/>
            <a:ext cx="228600" cy="457200"/>
          </a:xfrm>
          <a:prstGeom prst="downArrow">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5867400" y="4267200"/>
            <a:ext cx="228600" cy="457200"/>
          </a:xfrm>
          <a:prstGeom prst="downArrow">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E87415C8-EA0C-403F-93C8-7EA9A054FCA7}"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of-i.jpg"/>
          <p:cNvPicPr>
            <a:picLocks noChangeAspect="1"/>
          </p:cNvPicPr>
          <p:nvPr/>
        </p:nvPicPr>
        <p:blipFill>
          <a:blip r:embed="rId3" cstate="print"/>
          <a:stretch>
            <a:fillRect/>
          </a:stretch>
        </p:blipFill>
        <p:spPr>
          <a:xfrm>
            <a:off x="76200" y="5893559"/>
            <a:ext cx="685800" cy="888241"/>
          </a:xfrm>
          <a:prstGeom prst="rect">
            <a:avLst/>
          </a:prstGeom>
        </p:spPr>
      </p:pic>
      <p:sp>
        <p:nvSpPr>
          <p:cNvPr id="18434" name="AutoShape 2" descr="https://mail-attachment.googleusercontent.com/attachment/u/0/?ui=2&amp;ik=ab5b2726d5&amp;view=att&amp;th=13d5166d508e16b3&amp;attid=0.1&amp;disp=inline&amp;realattid=1429073110944972800-1&amp;safe=1&amp;zw&amp;saduie=AG9B_P-irkPpdyNoQlivwID_WqcG&amp;sadet=1371014989024&amp;sads=JN1IORx8-p3njNYG5f5nQ-DW4S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Text Box 5"/>
          <p:cNvSpPr txBox="1">
            <a:spLocks noChangeArrowheads="1"/>
          </p:cNvSpPr>
          <p:nvPr/>
        </p:nvSpPr>
        <p:spPr bwMode="auto">
          <a:xfrm>
            <a:off x="76200" y="76200"/>
            <a:ext cx="8997950" cy="954107"/>
          </a:xfrm>
          <a:prstGeom prst="rect">
            <a:avLst/>
          </a:prstGeom>
          <a:noFill/>
          <a:ln w="9525">
            <a:noFill/>
            <a:miter lim="800000"/>
            <a:headEnd/>
            <a:tailEnd/>
          </a:ln>
        </p:spPr>
        <p:txBody>
          <a:bodyPr>
            <a:spAutoFit/>
          </a:bodyPr>
          <a:lstStyle/>
          <a:p>
            <a:pPr eaLnBrk="0" hangingPunct="0"/>
            <a:r>
              <a:rPr lang="en-US" sz="2800" b="1" dirty="0" smtClean="0">
                <a:solidFill>
                  <a:srgbClr val="000000"/>
                </a:solidFill>
              </a:rPr>
              <a:t>Diffusion of </a:t>
            </a:r>
            <a:r>
              <a:rPr lang="en-US" sz="2800" b="1" dirty="0" err="1" smtClean="0">
                <a:solidFill>
                  <a:srgbClr val="000000"/>
                </a:solidFill>
              </a:rPr>
              <a:t>nisin</a:t>
            </a:r>
            <a:r>
              <a:rPr lang="en-US" sz="2800" b="1" dirty="0" smtClean="0">
                <a:solidFill>
                  <a:srgbClr val="000000"/>
                </a:solidFill>
              </a:rPr>
              <a:t> through agar leads to expression of GFP by </a:t>
            </a:r>
            <a:r>
              <a:rPr lang="en-US" sz="2800" b="1" dirty="0" err="1" smtClean="0">
                <a:solidFill>
                  <a:srgbClr val="000000"/>
                </a:solidFill>
              </a:rPr>
              <a:t>nisin</a:t>
            </a:r>
            <a:r>
              <a:rPr lang="en-US" sz="2800" b="1" dirty="0" smtClean="0">
                <a:solidFill>
                  <a:srgbClr val="000000"/>
                </a:solidFill>
              </a:rPr>
              <a:t>-sensitive cells  </a:t>
            </a:r>
            <a:endParaRPr lang="en-US" sz="2800" b="1" dirty="0">
              <a:solidFill>
                <a:srgbClr val="000000"/>
              </a:solidFill>
            </a:endParaRPr>
          </a:p>
        </p:txBody>
      </p:sp>
      <p:pic>
        <p:nvPicPr>
          <p:cNvPr id="5" name="Picture 4" descr="bacteria.jpg"/>
          <p:cNvPicPr>
            <a:picLocks noChangeAspect="1"/>
          </p:cNvPicPr>
          <p:nvPr/>
        </p:nvPicPr>
        <p:blipFill>
          <a:blip r:embed="rId4" cstate="print"/>
          <a:stretch>
            <a:fillRect/>
          </a:stretch>
        </p:blipFill>
        <p:spPr>
          <a:xfrm>
            <a:off x="1066800" y="1143000"/>
            <a:ext cx="7391400" cy="4927600"/>
          </a:xfrm>
          <a:prstGeom prst="rect">
            <a:avLst/>
          </a:prstGeom>
        </p:spPr>
      </p:pic>
      <p:pic>
        <p:nvPicPr>
          <p:cNvPr id="6" name="Picture 5" descr="high concentration nisin 11454 g.jpg"/>
          <p:cNvPicPr>
            <a:picLocks noChangeAspect="1"/>
          </p:cNvPicPr>
          <p:nvPr/>
        </p:nvPicPr>
        <p:blipFill>
          <a:blip r:embed="rId5" cstate="print"/>
          <a:stretch>
            <a:fillRect/>
          </a:stretch>
        </p:blipFill>
        <p:spPr>
          <a:xfrm>
            <a:off x="1219200" y="1066800"/>
            <a:ext cx="7126224" cy="5324856"/>
          </a:xfrm>
          <a:prstGeom prst="rect">
            <a:avLst/>
          </a:prstGeom>
        </p:spPr>
      </p:pic>
      <p:sp>
        <p:nvSpPr>
          <p:cNvPr id="7" name="Slide Number Placeholder 6"/>
          <p:cNvSpPr>
            <a:spLocks noGrp="1"/>
          </p:cNvSpPr>
          <p:nvPr>
            <p:ph type="sldNum" sz="quarter" idx="12"/>
          </p:nvPr>
        </p:nvSpPr>
        <p:spPr/>
        <p:txBody>
          <a:bodyPr/>
          <a:lstStyle/>
          <a:p>
            <a:fld id="{E87415C8-EA0C-403F-93C8-7EA9A054FCA7}"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1127</TotalTime>
  <Words>624</Words>
  <Application>Microsoft Office PowerPoint</Application>
  <PresentationFormat>On-screen Show (4:3)</PresentationFormat>
  <Paragraphs>93</Paragraphs>
  <Slides>16</Slides>
  <Notes>15</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Interactive Engineering Outreach  with the NanoBIO Nisin Diffusion Model</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Modeling Nisin-Induced Bacterial Fluorescence</vt:lpstr>
      <vt:lpstr>Slide 15</vt:lpstr>
      <vt:lpstr>Slide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Asha_K</dc:creator>
  <cp:lastModifiedBy>Asha_K</cp:lastModifiedBy>
  <cp:revision>92</cp:revision>
  <dcterms:created xsi:type="dcterms:W3CDTF">2013-06-12T03:58:02Z</dcterms:created>
  <dcterms:modified xsi:type="dcterms:W3CDTF">2013-07-01T15:51:26Z</dcterms:modified>
</cp:coreProperties>
</file>