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1" r:id="rId2"/>
    <p:sldId id="273" r:id="rId3"/>
    <p:sldId id="274" r:id="rId4"/>
    <p:sldId id="275" r:id="rId5"/>
    <p:sldId id="276" r:id="rId6"/>
    <p:sldId id="277" r:id="rId7"/>
    <p:sldId id="270"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D69A8"/>
    <a:srgbClr val="40404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714" autoAdjust="0"/>
  </p:normalViewPr>
  <p:slideViewPr>
    <p:cSldViewPr>
      <p:cViewPr varScale="1">
        <p:scale>
          <a:sx n="85" d="100"/>
          <a:sy n="85" d="100"/>
        </p:scale>
        <p:origin x="-14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D14EB1-9D3C-437B-9520-7F9FA8C622E8}" type="datetimeFigureOut">
              <a:rPr lang="en-US" smtClean="0"/>
              <a:pPr/>
              <a:t>9/22/15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756686-2CF9-47F7-9118-F16607715C97}" type="slidenum">
              <a:rPr lang="en-US" smtClean="0"/>
              <a:pPr/>
              <a:t>‹#›</a:t>
            </a:fld>
            <a:endParaRPr lang="en-US"/>
          </a:p>
        </p:txBody>
      </p:sp>
    </p:spTree>
    <p:extLst>
      <p:ext uri="{BB962C8B-B14F-4D97-AF65-F5344CB8AC3E}">
        <p14:creationId xmlns:p14="http://schemas.microsoft.com/office/powerpoint/2010/main" val="32230939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91853-9B0D-4607-B03B-51492925670B}" type="datetimeFigureOut">
              <a:rPr lang="en-US" smtClean="0"/>
              <a:pPr/>
              <a:t>9/22/15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0FC39D-CFB7-4EEA-AD02-A7CAB25C4EC0}" type="slidenum">
              <a:rPr lang="en-US" smtClean="0"/>
              <a:pPr/>
              <a:t>‹#›</a:t>
            </a:fld>
            <a:endParaRPr lang="en-US"/>
          </a:p>
        </p:txBody>
      </p:sp>
    </p:spTree>
    <p:extLst>
      <p:ext uri="{BB962C8B-B14F-4D97-AF65-F5344CB8AC3E}">
        <p14:creationId xmlns:p14="http://schemas.microsoft.com/office/powerpoint/2010/main" val="331817716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latin typeface="Arial" pitchFamily="34" charset="0"/>
              <a:ea typeface="ヒラギノ角ゴ Pro W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228600" y="609600"/>
            <a:ext cx="8915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dots.png"/>
          <p:cNvPicPr>
            <a:picLocks noChangeAspect="1"/>
          </p:cNvPicPr>
          <p:nvPr userDrawn="1"/>
        </p:nvPicPr>
        <p:blipFill>
          <a:blip r:embed="rId2" cstate="print"/>
          <a:stretch>
            <a:fillRect/>
          </a:stretch>
        </p:blipFill>
        <p:spPr>
          <a:xfrm>
            <a:off x="0" y="2981960"/>
            <a:ext cx="9144000" cy="22860"/>
          </a:xfrm>
          <a:prstGeom prst="rect">
            <a:avLst/>
          </a:prstGeom>
        </p:spPr>
      </p:pic>
      <p:sp>
        <p:nvSpPr>
          <p:cNvPr id="14" name="Rectangle 13"/>
          <p:cNvSpPr/>
          <p:nvPr userDrawn="1"/>
        </p:nvSpPr>
        <p:spPr>
          <a:xfrm>
            <a:off x="0" y="2819400"/>
            <a:ext cx="609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8320" y="543561"/>
            <a:ext cx="8366760" cy="2438400"/>
          </a:xfrm>
        </p:spPr>
        <p:txBody>
          <a:bodyPr anchor="b" anchorCtr="0"/>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33400" y="3058160"/>
            <a:ext cx="6400800" cy="447040"/>
          </a:xfrm>
        </p:spPr>
        <p:txBody>
          <a:bodyPr>
            <a:normAutofit/>
          </a:bodyPr>
          <a:lstStyle>
            <a:lvl1pPr marL="0" indent="0" algn="l">
              <a:buNone/>
              <a:defRPr sz="2200">
                <a:solidFill>
                  <a:srgbClr val="0D69A8"/>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3048000" y="6400800"/>
            <a:ext cx="4572000" cy="365125"/>
          </a:xfrm>
        </p:spPr>
        <p:txBody>
          <a:bodyPr/>
          <a:lstStyle>
            <a:lvl1pPr>
              <a:defRPr>
                <a:solidFill>
                  <a:schemeClr val="bg1">
                    <a:lumMod val="85000"/>
                  </a:schemeClr>
                </a:solidFill>
              </a:defRPr>
            </a:lvl1pPr>
          </a:lstStyle>
          <a:p>
            <a:r>
              <a:rPr lang="en-US" smtClean="0"/>
              <a:t>© Alejandro Strachan – Binding Curves for H2 and He2</a:t>
            </a:r>
            <a:endParaRPr lang="en-US"/>
          </a:p>
        </p:txBody>
      </p:sp>
      <p:sp>
        <p:nvSpPr>
          <p:cNvPr id="8" name="Rectangle 7"/>
          <p:cNvSpPr/>
          <p:nvPr userDrawn="1"/>
        </p:nvSpPr>
        <p:spPr>
          <a:xfrm>
            <a:off x="0" y="228600"/>
            <a:ext cx="3810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2"/>
          </p:nvPr>
        </p:nvSpPr>
        <p:spPr>
          <a:xfrm>
            <a:off x="8229600" y="6400800"/>
            <a:ext cx="685800" cy="365125"/>
          </a:xfrm>
        </p:spPr>
        <p:txBody>
          <a:bodyPr/>
          <a:lstStyle>
            <a:lvl1pPr>
              <a:defRPr>
                <a:solidFill>
                  <a:schemeClr val="bg1">
                    <a:lumMod val="85000"/>
                  </a:schemeClr>
                </a:solidFill>
              </a:defRPr>
            </a:lvl1pPr>
          </a:lstStyle>
          <a:p>
            <a:fld id="{86FC4631-524F-493F-8F82-F73EB2EA47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33400" y="914400"/>
            <a:ext cx="8382000" cy="5105401"/>
          </a:xfrm>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 Alejandro Strachan – Binding Curves for H2 and He2</a:t>
            </a:r>
            <a:endParaRPr lang="en-US"/>
          </a:p>
        </p:txBody>
      </p:sp>
      <p:sp>
        <p:nvSpPr>
          <p:cNvPr id="6" name="Slide Number Placeholder 5"/>
          <p:cNvSpPr>
            <a:spLocks noGrp="1"/>
          </p:cNvSpPr>
          <p:nvPr>
            <p:ph type="sldNum" sz="quarter" idx="12"/>
          </p:nvPr>
        </p:nvSpPr>
        <p:spPr/>
        <p:txBody>
          <a:bodyPr/>
          <a:lstStyle/>
          <a:p>
            <a:fld id="{86FC4631-524F-493F-8F82-F73EB2EA47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3560" y="914400"/>
            <a:ext cx="4104640" cy="51054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4560" y="914400"/>
            <a:ext cx="4180840" cy="51054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 Alejandro Strachan – Binding Curves for H2 and He2</a:t>
            </a:r>
            <a:endParaRPr lang="en-US"/>
          </a:p>
        </p:txBody>
      </p:sp>
      <p:sp>
        <p:nvSpPr>
          <p:cNvPr id="7" name="Slide Number Placeholder 6"/>
          <p:cNvSpPr>
            <a:spLocks noGrp="1"/>
          </p:cNvSpPr>
          <p:nvPr>
            <p:ph type="sldNum" sz="quarter" idx="12"/>
          </p:nvPr>
        </p:nvSpPr>
        <p:spPr/>
        <p:txBody>
          <a:bodyPr/>
          <a:lstStyle/>
          <a:p>
            <a:fld id="{86FC4631-524F-493F-8F82-F73EB2EA47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 Alejandro Strachan – Binding Curves for H2 and He2</a:t>
            </a:r>
            <a:endParaRPr lang="en-US"/>
          </a:p>
        </p:txBody>
      </p:sp>
      <p:sp>
        <p:nvSpPr>
          <p:cNvPr id="5" name="Slide Number Placeholder 4"/>
          <p:cNvSpPr>
            <a:spLocks noGrp="1"/>
          </p:cNvSpPr>
          <p:nvPr>
            <p:ph type="sldNum" sz="quarter" idx="12"/>
          </p:nvPr>
        </p:nvSpPr>
        <p:spPr/>
        <p:txBody>
          <a:bodyPr/>
          <a:lstStyle/>
          <a:p>
            <a:fld id="{86FC4631-524F-493F-8F82-F73EB2EA47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 Alejandro Strachan – Binding Curves for H2 and He2</a:t>
            </a:r>
            <a:endParaRPr lang="en-US"/>
          </a:p>
        </p:txBody>
      </p:sp>
      <p:sp>
        <p:nvSpPr>
          <p:cNvPr id="4" name="Slide Number Placeholder 3"/>
          <p:cNvSpPr>
            <a:spLocks noGrp="1"/>
          </p:cNvSpPr>
          <p:nvPr>
            <p:ph type="sldNum" sz="quarter" idx="12"/>
          </p:nvPr>
        </p:nvSpPr>
        <p:spPr/>
        <p:txBody>
          <a:bodyPr/>
          <a:lstStyle/>
          <a:p>
            <a:fld id="{86FC4631-524F-493F-8F82-F73EB2EA4775}" type="slidenum">
              <a:rPr lang="en-US" smtClean="0"/>
              <a:pPr/>
              <a:t>‹#›</a:t>
            </a:fld>
            <a:endParaRPr lang="en-US"/>
          </a:p>
        </p:txBody>
      </p:sp>
      <p:sp>
        <p:nvSpPr>
          <p:cNvPr id="5" name="Rectangle 4"/>
          <p:cNvSpPr/>
          <p:nvPr userDrawn="1"/>
        </p:nvSpPr>
        <p:spPr>
          <a:xfrm>
            <a:off x="0" y="228600"/>
            <a:ext cx="3810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533400" y="685800"/>
            <a:ext cx="8610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533400" y="685800"/>
            <a:ext cx="8610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4800600"/>
            <a:ext cx="83820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609600" y="612775"/>
            <a:ext cx="8382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09600" y="5367338"/>
            <a:ext cx="83820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 Alejandro Strachan – Binding Curves for H2 and He2</a:t>
            </a:r>
            <a:endParaRPr lang="en-US"/>
          </a:p>
        </p:txBody>
      </p:sp>
      <p:sp>
        <p:nvSpPr>
          <p:cNvPr id="7" name="Slide Number Placeholder 6"/>
          <p:cNvSpPr>
            <a:spLocks noGrp="1"/>
          </p:cNvSpPr>
          <p:nvPr>
            <p:ph type="sldNum" sz="quarter" idx="12"/>
          </p:nvPr>
        </p:nvSpPr>
        <p:spPr/>
        <p:txBody>
          <a:bodyPr/>
          <a:lstStyle/>
          <a:p>
            <a:fld id="{86FC4631-524F-493F-8F82-F73EB2EA4775}" type="slidenum">
              <a:rPr lang="en-US" smtClean="0"/>
              <a:pPr/>
              <a:t>‹#›</a:t>
            </a:fld>
            <a:endParaRPr lang="en-US"/>
          </a:p>
        </p:txBody>
      </p:sp>
      <p:sp>
        <p:nvSpPr>
          <p:cNvPr id="8" name="Rectangle 7"/>
          <p:cNvSpPr/>
          <p:nvPr userDrawn="1"/>
        </p:nvSpPr>
        <p:spPr>
          <a:xfrm>
            <a:off x="0" y="228600"/>
            <a:ext cx="3810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openxmlformats.org/officeDocument/2006/relationships/image" Target="../media/image2.png"/><Relationship Id="rId10" Type="http://schemas.openxmlformats.org/officeDocument/2006/relationships/image" Target="../media/image3.png"/><Relationship Id="rId11"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bottombar.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356350"/>
            <a:ext cx="9144000" cy="501650"/>
          </a:xfrm>
          <a:prstGeom prst="rect">
            <a:avLst/>
          </a:prstGeom>
        </p:spPr>
      </p:pic>
      <p:pic>
        <p:nvPicPr>
          <p:cNvPr id="11" name="Picture 10" descr="dots.png"/>
          <p:cNvPicPr>
            <a:picLocks noChangeAspect="1"/>
          </p:cNvPicPr>
          <p:nvPr/>
        </p:nvPicPr>
        <p:blipFill>
          <a:blip r:embed="rId9" cstate="print"/>
          <a:stretch>
            <a:fillRect/>
          </a:stretch>
        </p:blipFill>
        <p:spPr>
          <a:xfrm>
            <a:off x="0" y="767080"/>
            <a:ext cx="9144000" cy="22860"/>
          </a:xfrm>
          <a:prstGeom prst="rect">
            <a:avLst/>
          </a:prstGeom>
        </p:spPr>
      </p:pic>
      <p:sp>
        <p:nvSpPr>
          <p:cNvPr id="12" name="Rectangle 11"/>
          <p:cNvSpPr/>
          <p:nvPr/>
        </p:nvSpPr>
        <p:spPr>
          <a:xfrm>
            <a:off x="0" y="370840"/>
            <a:ext cx="609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71600" y="6477000"/>
            <a:ext cx="762000" cy="239143"/>
          </a:xfrm>
          <a:prstGeom prst="rect">
            <a:avLst/>
          </a:prstGeom>
        </p:spPr>
      </p:pic>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33400" y="6438290"/>
            <a:ext cx="685800" cy="348386"/>
          </a:xfrm>
          <a:prstGeom prst="rect">
            <a:avLst/>
          </a:prstGeom>
        </p:spPr>
      </p:pic>
      <p:sp>
        <p:nvSpPr>
          <p:cNvPr id="2" name="Title Placeholder 1"/>
          <p:cNvSpPr>
            <a:spLocks noGrp="1"/>
          </p:cNvSpPr>
          <p:nvPr>
            <p:ph type="title"/>
          </p:nvPr>
        </p:nvSpPr>
        <p:spPr>
          <a:xfrm>
            <a:off x="533400" y="137160"/>
            <a:ext cx="8382000" cy="639762"/>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990600"/>
            <a:ext cx="8382000" cy="50292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276600" y="6400800"/>
            <a:ext cx="4572000" cy="365125"/>
          </a:xfrm>
          <a:prstGeom prst="rect">
            <a:avLst/>
          </a:prstGeom>
        </p:spPr>
        <p:txBody>
          <a:bodyPr vert="horz" lIns="91440" tIns="45720" rIns="91440" bIns="45720" rtlCol="0" anchor="ctr"/>
          <a:lstStyle>
            <a:lvl1pPr algn="l">
              <a:defRPr sz="1200">
                <a:solidFill>
                  <a:schemeClr val="bg1">
                    <a:lumMod val="85000"/>
                  </a:schemeClr>
                </a:solidFill>
              </a:defRPr>
            </a:lvl1pPr>
          </a:lstStyle>
          <a:p>
            <a:r>
              <a:rPr lang="en-US" smtClean="0"/>
              <a:t>© Alejandro Strachan – Binding Curves for H2 and He2</a:t>
            </a:r>
            <a:endParaRPr lang="en-US" dirty="0"/>
          </a:p>
        </p:txBody>
      </p:sp>
      <p:sp>
        <p:nvSpPr>
          <p:cNvPr id="6" name="Slide Number Placeholder 5"/>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bg1">
                    <a:lumMod val="85000"/>
                  </a:schemeClr>
                </a:solidFill>
              </a:defRPr>
            </a:lvl1pPr>
          </a:lstStyle>
          <a:p>
            <a:fld id="{86FC4631-524F-493F-8F82-F73EB2EA47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Lst>
  <p:hf hdr="0" dt="0"/>
  <p:txStyles>
    <p:titleStyle>
      <a:lvl1pPr algn="l" defTabSz="914400" rtl="0" eaLnBrk="1" latinLnBrk="0" hangingPunct="1">
        <a:spcBef>
          <a:spcPct val="0"/>
        </a:spcBef>
        <a:buNone/>
        <a:defRPr sz="3600" kern="1200">
          <a:solidFill>
            <a:schemeClr val="tx1">
              <a:lumMod val="75000"/>
              <a:lumOff val="25000"/>
            </a:schemeClr>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hyperlink" Target="mailto:strachan@purdue.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ooter Placeholder 3"/>
          <p:cNvSpPr>
            <a:spLocks noGrp="1"/>
          </p:cNvSpPr>
          <p:nvPr>
            <p:ph type="ftr" sz="quarter" idx="11"/>
          </p:nvPr>
        </p:nvSpPr>
        <p:spPr>
          <a:xfrm>
            <a:off x="3048000" y="6400800"/>
            <a:ext cx="4572000" cy="365125"/>
          </a:xfrm>
        </p:spPr>
        <p:txBody>
          <a:bodyPr/>
          <a:lstStyle/>
          <a:p>
            <a:r>
              <a:rPr lang="en-US" smtClean="0"/>
              <a:t>© Alejandro Strachan – Binding Curves for H2 and He2</a:t>
            </a:r>
            <a:endParaRPr lang="en-US" dirty="0">
              <a:solidFill>
                <a:srgbClr val="D9D9D9"/>
              </a:solidFill>
            </a:endParaRPr>
          </a:p>
        </p:txBody>
      </p:sp>
      <p:sp>
        <p:nvSpPr>
          <p:cNvPr id="62" name="Title 1"/>
          <p:cNvSpPr txBox="1">
            <a:spLocks/>
          </p:cNvSpPr>
          <p:nvPr/>
        </p:nvSpPr>
        <p:spPr>
          <a:xfrm>
            <a:off x="304800" y="543560"/>
            <a:ext cx="8590280" cy="4180839"/>
          </a:xfrm>
          <a:prstGeom prst="rect">
            <a:avLst/>
          </a:prstGeom>
        </p:spPr>
        <p:txBody>
          <a:bodyPr/>
          <a:lstStyle>
            <a:lvl1pPr algn="l" defTabSz="914400" rtl="0" eaLnBrk="1" latinLnBrk="0" hangingPunct="1">
              <a:spcBef>
                <a:spcPct val="0"/>
              </a:spcBef>
              <a:buNone/>
              <a:defRPr sz="3600" kern="1200">
                <a:solidFill>
                  <a:schemeClr val="tx1">
                    <a:lumMod val="75000"/>
                    <a:lumOff val="25000"/>
                  </a:schemeClr>
                </a:solidFill>
                <a:latin typeface="Times New Roman" pitchFamily="18" charset="0"/>
                <a:ea typeface="+mj-ea"/>
                <a:cs typeface="Times New Roman" pitchFamily="18" charset="0"/>
              </a:defRPr>
            </a:lvl1pPr>
          </a:lstStyle>
          <a:p>
            <a:r>
              <a:rPr lang="en-US" dirty="0" smtClean="0">
                <a:latin typeface="Arial" charset="0"/>
                <a:ea typeface="ヒラギノ角ゴ Pro W3" charset="0"/>
                <a:cs typeface="ヒラギノ角ゴ Pro W3" charset="0"/>
              </a:rPr>
              <a:t>Online simulations via </a:t>
            </a:r>
            <a:r>
              <a:rPr lang="en-US" dirty="0" err="1" smtClean="0">
                <a:latin typeface="Arial" charset="0"/>
                <a:ea typeface="ヒラギノ角ゴ Pro W3" charset="0"/>
                <a:cs typeface="ヒラギノ角ゴ Pro W3" charset="0"/>
              </a:rPr>
              <a:t>nanoHUB</a:t>
            </a:r>
            <a:r>
              <a:rPr lang="en-US" dirty="0" smtClean="0">
                <a:latin typeface="Arial" charset="0"/>
                <a:ea typeface="ヒラギノ角ゴ Pro W3" charset="0"/>
                <a:cs typeface="ヒラギノ角ゴ Pro W3" charset="0"/>
              </a:rPr>
              <a:t>: </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Binding curves for H</a:t>
            </a:r>
            <a:r>
              <a:rPr lang="en-US" baseline="-25000" dirty="0" smtClean="0">
                <a:latin typeface="Arial" charset="0"/>
                <a:ea typeface="ヒラギノ角ゴ Pro W3" charset="0"/>
                <a:cs typeface="ヒラギノ角ゴ Pro W3" charset="0"/>
              </a:rPr>
              <a:t>2</a:t>
            </a:r>
            <a:r>
              <a:rPr lang="en-US" dirty="0" smtClean="0">
                <a:latin typeface="Arial" charset="0"/>
                <a:ea typeface="ヒラギノ角ゴ Pro W3" charset="0"/>
                <a:cs typeface="ヒラギノ角ゴ Pro W3" charset="0"/>
              </a:rPr>
              <a:t> </a:t>
            </a:r>
            <a:r>
              <a:rPr lang="en-US" dirty="0" smtClean="0">
                <a:latin typeface="Arial" charset="0"/>
                <a:ea typeface="ヒラギノ角ゴ Pro W3" charset="0"/>
                <a:cs typeface="ヒラギノ角ゴ Pro W3" charset="0"/>
              </a:rPr>
              <a:t>molecule</a:t>
            </a:r>
            <a:endParaRPr lang="en-US" dirty="0" smtClean="0">
              <a:latin typeface="Arial" charset="0"/>
              <a:ea typeface="ヒラギノ角ゴ Pro W3" charset="0"/>
              <a:cs typeface="ヒラギノ角ゴ Pro W3" charset="0"/>
            </a:endParaRPr>
          </a:p>
          <a:p>
            <a:endParaRPr lang="en-US" dirty="0">
              <a:latin typeface="Arial" charset="0"/>
              <a:ea typeface="ヒラギノ角ゴ Pro W3" charset="0"/>
              <a:cs typeface="ヒラギノ角ゴ Pro W3" charset="0"/>
            </a:endParaRPr>
          </a:p>
          <a:p>
            <a:r>
              <a:rPr lang="en-US" sz="2800" dirty="0" smtClean="0">
                <a:solidFill>
                  <a:srgbClr val="0D69A8"/>
                </a:solidFill>
                <a:latin typeface="Arial" charset="0"/>
                <a:ea typeface="ヒラギノ角ゴ Pro W3" charset="0"/>
                <a:cs typeface="ヒラギノ角ゴ Pro W3" charset="0"/>
              </a:rPr>
              <a:t>In this tutorial:</a:t>
            </a:r>
          </a:p>
          <a:p>
            <a:pPr marL="182880" indent="-182880">
              <a:buFont typeface="Arial"/>
              <a:buChar char="•"/>
            </a:pPr>
            <a:r>
              <a:rPr lang="en-US" sz="2800" dirty="0" smtClean="0">
                <a:solidFill>
                  <a:srgbClr val="0D69A8"/>
                </a:solidFill>
              </a:rPr>
              <a:t>Density functional theory of atomic bonding</a:t>
            </a:r>
          </a:p>
          <a:p>
            <a:pPr marL="182880" indent="-182880">
              <a:buFont typeface="Arial"/>
              <a:buChar char="•"/>
            </a:pPr>
            <a:r>
              <a:rPr lang="en-US" sz="2800" dirty="0" smtClean="0">
                <a:solidFill>
                  <a:srgbClr val="0D69A8"/>
                </a:solidFill>
              </a:rPr>
              <a:t>Characterize binding energy and bond distance</a:t>
            </a:r>
          </a:p>
          <a:p>
            <a:pPr marL="182880" indent="-182880">
              <a:buFont typeface="Arial"/>
              <a:buChar char="•"/>
            </a:pPr>
            <a:r>
              <a:rPr lang="en-US" sz="2800" dirty="0" smtClean="0">
                <a:solidFill>
                  <a:srgbClr val="0D69A8"/>
                </a:solidFill>
              </a:rPr>
              <a:t>Discuss results in terms of electronic structure</a:t>
            </a:r>
            <a:endParaRPr lang="en-US" sz="2800" dirty="0">
              <a:solidFill>
                <a:srgbClr val="0D69A8"/>
              </a:solidFill>
            </a:endParaRPr>
          </a:p>
        </p:txBody>
      </p:sp>
      <p:sp>
        <p:nvSpPr>
          <p:cNvPr id="2" name="Slide Number Placeholder 1"/>
          <p:cNvSpPr>
            <a:spLocks noGrp="1"/>
          </p:cNvSpPr>
          <p:nvPr>
            <p:ph type="sldNum" sz="quarter" idx="12"/>
          </p:nvPr>
        </p:nvSpPr>
        <p:spPr/>
        <p:txBody>
          <a:bodyPr/>
          <a:lstStyle/>
          <a:p>
            <a:fld id="{86FC4631-524F-493F-8F82-F73EB2EA4775}" type="slidenum">
              <a:rPr lang="en-US" smtClean="0"/>
              <a:pPr/>
              <a:t>1</a:t>
            </a:fld>
            <a:endParaRPr lang="en-US"/>
          </a:p>
        </p:txBody>
      </p:sp>
      <p:sp>
        <p:nvSpPr>
          <p:cNvPr id="6" name="TextBox 5"/>
          <p:cNvSpPr txBox="1"/>
          <p:nvPr/>
        </p:nvSpPr>
        <p:spPr>
          <a:xfrm>
            <a:off x="533400" y="4390072"/>
            <a:ext cx="6770916" cy="1477328"/>
          </a:xfrm>
          <a:prstGeom prst="rect">
            <a:avLst/>
          </a:prstGeom>
          <a:noFill/>
        </p:spPr>
        <p:txBody>
          <a:bodyPr wrap="square" rtlCol="0">
            <a:spAutoFit/>
          </a:bodyPr>
          <a:lstStyle/>
          <a:p>
            <a:r>
              <a:rPr lang="en-US" b="1" dirty="0" smtClean="0">
                <a:latin typeface="Arial" charset="0"/>
                <a:ea typeface="ヒラギノ角ゴ Pro W3" charset="0"/>
                <a:cs typeface="ヒラギノ角ゴ Pro W3" charset="0"/>
              </a:rPr>
              <a:t>Nicolas </a:t>
            </a:r>
            <a:r>
              <a:rPr lang="en-US" b="1" dirty="0" err="1" smtClean="0">
                <a:latin typeface="Arial" charset="0"/>
                <a:ea typeface="ヒラギノ角ゴ Pro W3" charset="0"/>
                <a:cs typeface="ヒラギノ角ゴ Pro W3" charset="0"/>
              </a:rPr>
              <a:t>Onofrio</a:t>
            </a:r>
            <a:r>
              <a:rPr lang="en-US" b="1" dirty="0" smtClean="0">
                <a:latin typeface="Arial" charset="0"/>
                <a:ea typeface="ヒラギノ角ゴ Pro W3" charset="0"/>
                <a:cs typeface="ヒラギノ角ゴ Pro W3" charset="0"/>
              </a:rPr>
              <a:t> and Ale </a:t>
            </a:r>
            <a:r>
              <a:rPr lang="en-US" b="1" dirty="0">
                <a:latin typeface="Arial" charset="0"/>
                <a:ea typeface="ヒラギノ角ゴ Pro W3" charset="0"/>
                <a:cs typeface="ヒラギノ角ゴ Pro W3" charset="0"/>
              </a:rPr>
              <a:t>Strachan</a:t>
            </a:r>
          </a:p>
          <a:p>
            <a:r>
              <a:rPr lang="en-US" dirty="0">
                <a:latin typeface="Arial" charset="0"/>
                <a:ea typeface="ヒラギノ角ゴ Pro W3" charset="0"/>
                <a:cs typeface="ヒラギノ角ゴ Pro W3" charset="0"/>
                <a:hlinkClick r:id="rId3"/>
              </a:rPr>
              <a:t>strachan@purdue.edu</a:t>
            </a:r>
            <a:r>
              <a:rPr lang="en-US" dirty="0">
                <a:latin typeface="Arial" charset="0"/>
                <a:ea typeface="ヒラギノ角ゴ Pro W3" charset="0"/>
                <a:cs typeface="ヒラギノ角ゴ Pro W3" charset="0"/>
              </a:rPr>
              <a:t> </a:t>
            </a:r>
          </a:p>
          <a:p>
            <a:r>
              <a:rPr lang="en-US" dirty="0">
                <a:latin typeface="Arial" charset="0"/>
                <a:ea typeface="ヒラギノ角ゴ Pro W3" charset="0"/>
                <a:cs typeface="ヒラギノ角ゴ Pro W3" charset="0"/>
              </a:rPr>
              <a:t>School of Materials Engineering &amp; </a:t>
            </a:r>
            <a:r>
              <a:rPr lang="en-US" dirty="0" err="1" smtClean="0">
                <a:latin typeface="Arial" charset="0"/>
                <a:ea typeface="ヒラギノ角ゴ Pro W3" charset="0"/>
                <a:cs typeface="ヒラギノ角ゴ Pro W3" charset="0"/>
              </a:rPr>
              <a:t>Birck</a:t>
            </a:r>
            <a:r>
              <a:rPr lang="en-US" dirty="0" smtClean="0">
                <a:latin typeface="Arial" charset="0"/>
                <a:ea typeface="ヒラギノ角ゴ Pro W3" charset="0"/>
                <a:cs typeface="ヒラギノ角ゴ Pro W3" charset="0"/>
              </a:rPr>
              <a:t> </a:t>
            </a:r>
            <a:r>
              <a:rPr lang="en-US" dirty="0">
                <a:latin typeface="Arial" charset="0"/>
                <a:ea typeface="ヒラギノ角ゴ Pro W3" charset="0"/>
                <a:cs typeface="ヒラギノ角ゴ Pro W3" charset="0"/>
              </a:rPr>
              <a:t>Nanotechnology Center</a:t>
            </a:r>
          </a:p>
          <a:p>
            <a:r>
              <a:rPr lang="en-US" dirty="0">
                <a:latin typeface="Arial" charset="0"/>
                <a:ea typeface="ヒラギノ角ゴ Pro W3" charset="0"/>
                <a:cs typeface="ヒラギノ角ゴ Pro W3" charset="0"/>
              </a:rPr>
              <a:t>Purdue University</a:t>
            </a:r>
          </a:p>
          <a:p>
            <a:r>
              <a:rPr lang="en-US" dirty="0">
                <a:latin typeface="Arial" charset="0"/>
                <a:ea typeface="ヒラギノ角ゴ Pro W3" charset="0"/>
                <a:cs typeface="ヒラギノ角ゴ Pro W3" charset="0"/>
              </a:rPr>
              <a:t>West Lafayette, Indiana </a:t>
            </a:r>
            <a:r>
              <a:rPr lang="en-US" dirty="0" smtClean="0">
                <a:latin typeface="Arial" charset="0"/>
                <a:ea typeface="ヒラギノ角ゴ Pro W3" charset="0"/>
                <a:cs typeface="ヒラギノ角ゴ Pro W3" charset="0"/>
              </a:rPr>
              <a:t>USA</a:t>
            </a:r>
            <a:endParaRPr lang="en-US" dirty="0">
              <a:latin typeface="Arial" charset="0"/>
              <a:ea typeface="ヒラギノ角ゴ Pro W3" charset="0"/>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152400" y="0"/>
            <a:ext cx="5788363"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STEP 1: launch the </a:t>
            </a:r>
            <a:r>
              <a:rPr lang="en-US" sz="3200" dirty="0" err="1" smtClean="0">
                <a:solidFill>
                  <a:srgbClr val="404040"/>
                </a:solidFill>
                <a:latin typeface="Arial" pitchFamily="34" charset="0"/>
                <a:cs typeface="Arial" pitchFamily="34" charset="0"/>
              </a:rPr>
              <a:t>ORCAtool</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4572000" cy="365125"/>
          </a:xfrm>
        </p:spPr>
        <p:txBody>
          <a:bodyPr/>
          <a:lstStyle/>
          <a:p>
            <a:r>
              <a:rPr lang="en-US" smtClean="0"/>
              <a:t>© Alejandro Strachan – Online simulations: electronic structure of oxygen</a:t>
            </a:r>
            <a:endParaRPr lang="en-US" dirty="0">
              <a:solidFill>
                <a:srgbClr val="D9D9D9"/>
              </a:solidFill>
            </a:endParaRPr>
          </a:p>
        </p:txBody>
      </p:sp>
      <p:sp>
        <p:nvSpPr>
          <p:cNvPr id="8" name="TextBox 7"/>
          <p:cNvSpPr txBox="1"/>
          <p:nvPr/>
        </p:nvSpPr>
        <p:spPr>
          <a:xfrm>
            <a:off x="304800" y="762000"/>
            <a:ext cx="5209955" cy="400110"/>
          </a:xfrm>
          <a:prstGeom prst="rect">
            <a:avLst/>
          </a:prstGeom>
          <a:noFill/>
        </p:spPr>
        <p:txBody>
          <a:bodyPr wrap="none" rtlCol="0">
            <a:spAutoFit/>
          </a:bodyPr>
          <a:lstStyle/>
          <a:p>
            <a:r>
              <a:rPr lang="en-US" sz="2000" dirty="0" smtClean="0"/>
              <a:t>From your </a:t>
            </a:r>
            <a:r>
              <a:rPr lang="en-US" sz="2000" i="1" dirty="0" smtClean="0"/>
              <a:t>My dashboard </a:t>
            </a:r>
            <a:r>
              <a:rPr lang="en-US" sz="2000" dirty="0" smtClean="0"/>
              <a:t>page launch </a:t>
            </a:r>
            <a:r>
              <a:rPr lang="en-US" sz="2000" dirty="0" err="1" smtClean="0"/>
              <a:t>ORCAtool</a:t>
            </a:r>
            <a:endParaRPr lang="en-US" sz="2000" dirty="0"/>
          </a:p>
        </p:txBody>
      </p:sp>
      <p:sp>
        <p:nvSpPr>
          <p:cNvPr id="9" name="TextBox 8"/>
          <p:cNvSpPr txBox="1"/>
          <p:nvPr/>
        </p:nvSpPr>
        <p:spPr>
          <a:xfrm>
            <a:off x="6172200" y="2473309"/>
            <a:ext cx="2971801" cy="2862322"/>
          </a:xfrm>
          <a:prstGeom prst="rect">
            <a:avLst/>
          </a:prstGeom>
          <a:noFill/>
        </p:spPr>
        <p:txBody>
          <a:bodyPr wrap="square" rtlCol="0">
            <a:spAutoFit/>
          </a:bodyPr>
          <a:lstStyle/>
          <a:p>
            <a:pPr marL="182880" indent="-182880">
              <a:buFont typeface="Arial"/>
              <a:buChar char="•"/>
            </a:pPr>
            <a:r>
              <a:rPr lang="en-US" sz="2000" dirty="0" smtClean="0"/>
              <a:t>From </a:t>
            </a:r>
            <a:r>
              <a:rPr lang="en-US" sz="2000" i="1" dirty="0" smtClean="0"/>
              <a:t>All Tools </a:t>
            </a:r>
            <a:r>
              <a:rPr lang="en-US" sz="2000" dirty="0" smtClean="0"/>
              <a:t>find:</a:t>
            </a:r>
          </a:p>
          <a:p>
            <a:r>
              <a:rPr lang="en-US" sz="2000" dirty="0" smtClean="0">
                <a:solidFill>
                  <a:srgbClr val="0D69A8"/>
                </a:solidFill>
              </a:rPr>
              <a:t>orca</a:t>
            </a:r>
          </a:p>
          <a:p>
            <a:endParaRPr lang="en-US" sz="2000" dirty="0" smtClean="0"/>
          </a:p>
          <a:p>
            <a:pPr marL="182880" indent="-182880">
              <a:buFont typeface="Arial"/>
              <a:buChar char="•"/>
            </a:pPr>
            <a:r>
              <a:rPr lang="en-US" sz="2000" dirty="0" smtClean="0"/>
              <a:t>Launch tool by clicking on:</a:t>
            </a:r>
          </a:p>
          <a:p>
            <a:pPr marL="182880" indent="-182880">
              <a:buFont typeface="Arial"/>
              <a:buChar char="•"/>
            </a:pPr>
            <a:endParaRPr lang="en-US" sz="2000" dirty="0"/>
          </a:p>
          <a:p>
            <a:pPr marL="182880" indent="-182880">
              <a:buFont typeface="Arial"/>
              <a:buChar char="•"/>
            </a:pPr>
            <a:r>
              <a:rPr lang="en-US" sz="2000" dirty="0" smtClean="0"/>
              <a:t>OR open the tool’s main page and launch the tool by clicking on:</a:t>
            </a:r>
            <a:endParaRPr lang="en-US" sz="2000" dirty="0"/>
          </a:p>
        </p:txBody>
      </p:sp>
      <p:pic>
        <p:nvPicPr>
          <p:cNvPr id="12" name="Picture 11"/>
          <p:cNvPicPr>
            <a:picLocks noChangeAspect="1"/>
          </p:cNvPicPr>
          <p:nvPr/>
        </p:nvPicPr>
        <p:blipFill>
          <a:blip r:embed="rId3"/>
          <a:stretch>
            <a:fillRect/>
          </a:stretch>
        </p:blipFill>
        <p:spPr>
          <a:xfrm>
            <a:off x="6858000" y="3797300"/>
            <a:ext cx="368300" cy="393700"/>
          </a:xfrm>
          <a:prstGeom prst="rect">
            <a:avLst/>
          </a:prstGeom>
        </p:spPr>
      </p:pic>
      <p:sp>
        <p:nvSpPr>
          <p:cNvPr id="2" name="Slide Number Placeholder 1"/>
          <p:cNvSpPr>
            <a:spLocks noGrp="1"/>
          </p:cNvSpPr>
          <p:nvPr>
            <p:ph type="sldNum" sz="quarter" idx="12"/>
          </p:nvPr>
        </p:nvSpPr>
        <p:spPr/>
        <p:txBody>
          <a:bodyPr/>
          <a:lstStyle/>
          <a:p>
            <a:fld id="{86FC4631-524F-493F-8F82-F73EB2EA4775}" type="slidenum">
              <a:rPr lang="en-US" smtClean="0"/>
              <a:pPr/>
              <a:t>2</a:t>
            </a:fld>
            <a:endParaRPr lang="en-US"/>
          </a:p>
        </p:txBody>
      </p:sp>
      <p:pic>
        <p:nvPicPr>
          <p:cNvPr id="4" name="Picture 3" descr="Screenshot 2015-09-08 10.46.2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1219200"/>
            <a:ext cx="1938715" cy="5074377"/>
          </a:xfrm>
          <a:prstGeom prst="rect">
            <a:avLst/>
          </a:prstGeom>
        </p:spPr>
      </p:pic>
      <p:pic>
        <p:nvPicPr>
          <p:cNvPr id="5" name="Picture 4" descr="Screenshot 2015-09-08 10.46.4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2200" y="1981200"/>
            <a:ext cx="3472141" cy="3619500"/>
          </a:xfrm>
          <a:prstGeom prst="rect">
            <a:avLst/>
          </a:prstGeom>
        </p:spPr>
      </p:pic>
      <p:cxnSp>
        <p:nvCxnSpPr>
          <p:cNvPr id="15" name="Straight Arrow Connector 14"/>
          <p:cNvCxnSpPr/>
          <p:nvPr/>
        </p:nvCxnSpPr>
        <p:spPr>
          <a:xfrm flipV="1">
            <a:off x="4495800" y="2667000"/>
            <a:ext cx="1752600" cy="2286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715000" y="3200400"/>
            <a:ext cx="533400" cy="6858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4191000" y="3200400"/>
            <a:ext cx="2057400" cy="16002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pic>
        <p:nvPicPr>
          <p:cNvPr id="19" name="Picture 18" descr="Screenshot 2015-09-08 10.49.50.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78867" y="5562600"/>
            <a:ext cx="4648200" cy="622300"/>
          </a:xfrm>
          <a:prstGeom prst="rect">
            <a:avLst/>
          </a:prstGeom>
        </p:spPr>
      </p:pic>
    </p:spTree>
    <p:extLst>
      <p:ext uri="{BB962C8B-B14F-4D97-AF65-F5344CB8AC3E}">
        <p14:creationId xmlns:p14="http://schemas.microsoft.com/office/powerpoint/2010/main" val="36163493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 2015-09-22 19.05.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2981" y="1524000"/>
            <a:ext cx="6211019" cy="4572000"/>
          </a:xfrm>
          <a:prstGeom prst="rect">
            <a:avLst/>
          </a:prstGeom>
        </p:spPr>
      </p:pic>
      <p:sp>
        <p:nvSpPr>
          <p:cNvPr id="1027" name="Text Box 2"/>
          <p:cNvSpPr txBox="1">
            <a:spLocks noChangeArrowheads="1"/>
          </p:cNvSpPr>
          <p:nvPr/>
        </p:nvSpPr>
        <p:spPr bwMode="auto">
          <a:xfrm>
            <a:off x="152400" y="0"/>
            <a:ext cx="5583580"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STEP </a:t>
            </a:r>
            <a:r>
              <a:rPr lang="en-US" sz="3200" dirty="0">
                <a:solidFill>
                  <a:srgbClr val="404040"/>
                </a:solidFill>
                <a:latin typeface="Arial" pitchFamily="34" charset="0"/>
                <a:cs typeface="Arial" pitchFamily="34" charset="0"/>
              </a:rPr>
              <a:t>2</a:t>
            </a:r>
            <a:r>
              <a:rPr lang="en-US" sz="3200" dirty="0" smtClean="0">
                <a:solidFill>
                  <a:srgbClr val="404040"/>
                </a:solidFill>
                <a:latin typeface="Arial" pitchFamily="34" charset="0"/>
                <a:cs typeface="Arial" pitchFamily="34" charset="0"/>
              </a:rPr>
              <a:t>: setup the basic input</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5105400" cy="457200"/>
          </a:xfrm>
        </p:spPr>
        <p:txBody>
          <a:bodyPr/>
          <a:lstStyle/>
          <a:p>
            <a:r>
              <a:rPr lang="en-US" smtClean="0"/>
              <a:t>© Alejandro Strachan – Online simulations: electronic structure of oxygen</a:t>
            </a:r>
            <a:endParaRPr lang="en-US" dirty="0">
              <a:solidFill>
                <a:srgbClr val="D9D9D9"/>
              </a:solidFill>
            </a:endParaRPr>
          </a:p>
        </p:txBody>
      </p:sp>
      <p:sp>
        <p:nvSpPr>
          <p:cNvPr id="2" name="Slide Number Placeholder 1"/>
          <p:cNvSpPr>
            <a:spLocks noGrp="1"/>
          </p:cNvSpPr>
          <p:nvPr>
            <p:ph type="sldNum" sz="quarter" idx="12"/>
          </p:nvPr>
        </p:nvSpPr>
        <p:spPr/>
        <p:txBody>
          <a:bodyPr/>
          <a:lstStyle/>
          <a:p>
            <a:fld id="{86FC4631-524F-493F-8F82-F73EB2EA4775}" type="slidenum">
              <a:rPr lang="en-US" smtClean="0"/>
              <a:pPr/>
              <a:t>3</a:t>
            </a:fld>
            <a:endParaRPr lang="en-US"/>
          </a:p>
        </p:txBody>
      </p:sp>
      <p:sp>
        <p:nvSpPr>
          <p:cNvPr id="17" name="TextBox 16"/>
          <p:cNvSpPr txBox="1"/>
          <p:nvPr/>
        </p:nvSpPr>
        <p:spPr>
          <a:xfrm>
            <a:off x="0" y="2819400"/>
            <a:ext cx="2957877" cy="1323439"/>
          </a:xfrm>
          <a:prstGeom prst="rect">
            <a:avLst/>
          </a:prstGeom>
          <a:noFill/>
        </p:spPr>
        <p:txBody>
          <a:bodyPr wrap="square" rtlCol="0">
            <a:spAutoFit/>
          </a:bodyPr>
          <a:lstStyle/>
          <a:p>
            <a:r>
              <a:rPr lang="en-US" sz="2000" dirty="0" smtClean="0">
                <a:solidFill>
                  <a:srgbClr val="0D69A8"/>
                </a:solidFill>
              </a:rPr>
              <a:t>We will select a potential energy surface with the H2 molecule pre-build case and modify it</a:t>
            </a:r>
            <a:endParaRPr lang="en-US" sz="2000" dirty="0">
              <a:solidFill>
                <a:srgbClr val="0D69A8"/>
              </a:solidFill>
            </a:endParaRPr>
          </a:p>
        </p:txBody>
      </p:sp>
      <p:cxnSp>
        <p:nvCxnSpPr>
          <p:cNvPr id="18" name="Straight Arrow Connector 17"/>
          <p:cNvCxnSpPr/>
          <p:nvPr/>
        </p:nvCxnSpPr>
        <p:spPr>
          <a:xfrm flipV="1">
            <a:off x="2895600" y="2895600"/>
            <a:ext cx="457200" cy="1524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2743200" y="3352800"/>
            <a:ext cx="838200" cy="11430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4111" y="4419600"/>
            <a:ext cx="2957877" cy="1323439"/>
          </a:xfrm>
          <a:prstGeom prst="rect">
            <a:avLst/>
          </a:prstGeom>
          <a:noFill/>
        </p:spPr>
        <p:txBody>
          <a:bodyPr wrap="square" rtlCol="0">
            <a:spAutoFit/>
          </a:bodyPr>
          <a:lstStyle/>
          <a:p>
            <a:r>
              <a:rPr lang="en-US" sz="2000" dirty="0" smtClean="0">
                <a:solidFill>
                  <a:srgbClr val="0D69A8"/>
                </a:solidFill>
              </a:rPr>
              <a:t>Turn ON the advanced Options in order to have access to the simulation details</a:t>
            </a:r>
            <a:endParaRPr lang="en-US" sz="2000" dirty="0">
              <a:solidFill>
                <a:srgbClr val="0D69A8"/>
              </a:solidFill>
            </a:endParaRPr>
          </a:p>
        </p:txBody>
      </p:sp>
      <p:cxnSp>
        <p:nvCxnSpPr>
          <p:cNvPr id="25" name="Straight Arrow Connector 24"/>
          <p:cNvCxnSpPr/>
          <p:nvPr/>
        </p:nvCxnSpPr>
        <p:spPr>
          <a:xfrm>
            <a:off x="2514600" y="4724400"/>
            <a:ext cx="1676400" cy="5334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52400" y="609600"/>
            <a:ext cx="4800701" cy="461665"/>
          </a:xfrm>
          <a:prstGeom prst="rect">
            <a:avLst/>
          </a:prstGeom>
          <a:noFill/>
        </p:spPr>
        <p:txBody>
          <a:bodyPr wrap="none" rtlCol="0">
            <a:spAutoFit/>
          </a:bodyPr>
          <a:lstStyle/>
          <a:p>
            <a:r>
              <a:rPr lang="en-US" sz="2400" dirty="0" smtClean="0">
                <a:solidFill>
                  <a:srgbClr val="0D69A8"/>
                </a:solidFill>
              </a:rPr>
              <a:t>Start from the pre-built H2 molecule</a:t>
            </a:r>
            <a:endParaRPr lang="en-US" sz="2400" i="1" dirty="0">
              <a:solidFill>
                <a:srgbClr val="0D69A8"/>
              </a:solidFill>
            </a:endParaRPr>
          </a:p>
        </p:txBody>
      </p:sp>
    </p:spTree>
    <p:extLst>
      <p:ext uri="{BB962C8B-B14F-4D97-AF65-F5344CB8AC3E}">
        <p14:creationId xmlns:p14="http://schemas.microsoft.com/office/powerpoint/2010/main" val="40270614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2015-09-22 19.19.0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0763" y="1371600"/>
            <a:ext cx="6169331" cy="4572000"/>
          </a:xfrm>
          <a:prstGeom prst="rect">
            <a:avLst/>
          </a:prstGeom>
        </p:spPr>
      </p:pic>
      <p:sp>
        <p:nvSpPr>
          <p:cNvPr id="1027" name="Text Box 2"/>
          <p:cNvSpPr txBox="1">
            <a:spLocks noChangeArrowheads="1"/>
          </p:cNvSpPr>
          <p:nvPr/>
        </p:nvSpPr>
        <p:spPr bwMode="auto">
          <a:xfrm>
            <a:off x="152400" y="0"/>
            <a:ext cx="8001510"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STEP 3: setup the geometry and spin state</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5105400" cy="457200"/>
          </a:xfrm>
        </p:spPr>
        <p:txBody>
          <a:bodyPr/>
          <a:lstStyle/>
          <a:p>
            <a:r>
              <a:rPr lang="en-US" smtClean="0"/>
              <a:t>© Alejandro Strachan – Online simulations: electronic structure of oxygen</a:t>
            </a:r>
            <a:endParaRPr lang="en-US" dirty="0">
              <a:solidFill>
                <a:srgbClr val="D9D9D9"/>
              </a:solidFill>
            </a:endParaRPr>
          </a:p>
        </p:txBody>
      </p:sp>
      <p:sp>
        <p:nvSpPr>
          <p:cNvPr id="2" name="Slide Number Placeholder 1"/>
          <p:cNvSpPr>
            <a:spLocks noGrp="1"/>
          </p:cNvSpPr>
          <p:nvPr>
            <p:ph type="sldNum" sz="quarter" idx="12"/>
          </p:nvPr>
        </p:nvSpPr>
        <p:spPr/>
        <p:txBody>
          <a:bodyPr/>
          <a:lstStyle/>
          <a:p>
            <a:fld id="{86FC4631-524F-493F-8F82-F73EB2EA4775}" type="slidenum">
              <a:rPr lang="en-US" smtClean="0"/>
              <a:pPr/>
              <a:t>4</a:t>
            </a:fld>
            <a:endParaRPr lang="en-US"/>
          </a:p>
        </p:txBody>
      </p:sp>
      <p:sp>
        <p:nvSpPr>
          <p:cNvPr id="15" name="TextBox 14"/>
          <p:cNvSpPr txBox="1"/>
          <p:nvPr/>
        </p:nvSpPr>
        <p:spPr>
          <a:xfrm>
            <a:off x="152400" y="609600"/>
            <a:ext cx="3987678" cy="461665"/>
          </a:xfrm>
          <a:prstGeom prst="rect">
            <a:avLst/>
          </a:prstGeom>
          <a:noFill/>
        </p:spPr>
        <p:txBody>
          <a:bodyPr wrap="none" rtlCol="0">
            <a:spAutoFit/>
          </a:bodyPr>
          <a:lstStyle/>
          <a:p>
            <a:r>
              <a:rPr lang="en-US" sz="2400" dirty="0" smtClean="0">
                <a:solidFill>
                  <a:srgbClr val="0D69A8"/>
                </a:solidFill>
              </a:rPr>
              <a:t>From the </a:t>
            </a:r>
            <a:r>
              <a:rPr lang="en-US" sz="2400" i="1" dirty="0" smtClean="0">
                <a:solidFill>
                  <a:srgbClr val="0D69A8"/>
                </a:solidFill>
              </a:rPr>
              <a:t>Geometric Input </a:t>
            </a:r>
            <a:r>
              <a:rPr lang="en-US" sz="2400" dirty="0" smtClean="0">
                <a:solidFill>
                  <a:srgbClr val="0D69A8"/>
                </a:solidFill>
              </a:rPr>
              <a:t>tab</a:t>
            </a:r>
            <a:endParaRPr lang="en-US" sz="2400" i="1" dirty="0">
              <a:solidFill>
                <a:srgbClr val="0D69A8"/>
              </a:solidFill>
            </a:endParaRPr>
          </a:p>
        </p:txBody>
      </p:sp>
      <p:cxnSp>
        <p:nvCxnSpPr>
          <p:cNvPr id="21" name="Straight Arrow Connector 20"/>
          <p:cNvCxnSpPr/>
          <p:nvPr/>
        </p:nvCxnSpPr>
        <p:spPr>
          <a:xfrm>
            <a:off x="3200400" y="1143000"/>
            <a:ext cx="762000" cy="12954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4111" y="2743200"/>
            <a:ext cx="2895600" cy="1323439"/>
          </a:xfrm>
          <a:prstGeom prst="rect">
            <a:avLst/>
          </a:prstGeom>
          <a:noFill/>
        </p:spPr>
        <p:txBody>
          <a:bodyPr wrap="square" rtlCol="0">
            <a:spAutoFit/>
          </a:bodyPr>
          <a:lstStyle/>
          <a:p>
            <a:r>
              <a:rPr lang="en-US" sz="2000" dirty="0" smtClean="0">
                <a:solidFill>
                  <a:srgbClr val="0D69A8"/>
                </a:solidFill>
              </a:rPr>
              <a:t>We keep the default Z-matrix coordinates </a:t>
            </a:r>
          </a:p>
          <a:p>
            <a:r>
              <a:rPr lang="en-US" sz="2000" dirty="0" smtClean="0">
                <a:solidFill>
                  <a:srgbClr val="0D69A8"/>
                </a:solidFill>
              </a:rPr>
              <a:t>with H2 spin 0 (singlet)</a:t>
            </a:r>
          </a:p>
          <a:p>
            <a:r>
              <a:rPr lang="en-US" sz="2000" dirty="0" smtClean="0">
                <a:solidFill>
                  <a:srgbClr val="0D69A8"/>
                </a:solidFill>
              </a:rPr>
              <a:t>Total spin S = 0, 2*S+1=1</a:t>
            </a:r>
          </a:p>
        </p:txBody>
      </p:sp>
      <p:sp>
        <p:nvSpPr>
          <p:cNvPr id="8" name="TextBox 7"/>
          <p:cNvSpPr txBox="1"/>
          <p:nvPr/>
        </p:nvSpPr>
        <p:spPr>
          <a:xfrm>
            <a:off x="23906" y="5562600"/>
            <a:ext cx="5005294" cy="707886"/>
          </a:xfrm>
          <a:prstGeom prst="rect">
            <a:avLst/>
          </a:prstGeom>
          <a:noFill/>
        </p:spPr>
        <p:txBody>
          <a:bodyPr wrap="square" rtlCol="0">
            <a:spAutoFit/>
          </a:bodyPr>
          <a:lstStyle/>
          <a:p>
            <a:r>
              <a:rPr lang="en-US" sz="2000" dirty="0" smtClean="0">
                <a:solidFill>
                  <a:srgbClr val="0D69A8"/>
                </a:solidFill>
              </a:rPr>
              <a:t>For details about Z-matrix, </a:t>
            </a:r>
          </a:p>
          <a:p>
            <a:r>
              <a:rPr lang="en-US" sz="2000" dirty="0" smtClean="0">
                <a:solidFill>
                  <a:srgbClr val="0D69A8"/>
                </a:solidFill>
              </a:rPr>
              <a:t>see appendix A of </a:t>
            </a:r>
            <a:r>
              <a:rPr lang="en-US" sz="2000" dirty="0" err="1" smtClean="0">
                <a:solidFill>
                  <a:srgbClr val="0D69A8"/>
                </a:solidFill>
              </a:rPr>
              <a:t>ORCAtool-LearningModule</a:t>
            </a:r>
            <a:r>
              <a:rPr lang="en-US" sz="2000" dirty="0" smtClean="0">
                <a:solidFill>
                  <a:srgbClr val="0D69A8"/>
                </a:solidFill>
              </a:rPr>
              <a:t> </a:t>
            </a:r>
          </a:p>
        </p:txBody>
      </p:sp>
    </p:spTree>
    <p:extLst>
      <p:ext uri="{BB962C8B-B14F-4D97-AF65-F5344CB8AC3E}">
        <p14:creationId xmlns:p14="http://schemas.microsoft.com/office/powerpoint/2010/main" val="35100094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2015-09-22 19.21.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6631" y="1524000"/>
            <a:ext cx="6156451" cy="4572000"/>
          </a:xfrm>
          <a:prstGeom prst="rect">
            <a:avLst/>
          </a:prstGeom>
        </p:spPr>
      </p:pic>
      <p:sp>
        <p:nvSpPr>
          <p:cNvPr id="1027" name="Text Box 2"/>
          <p:cNvSpPr txBox="1">
            <a:spLocks noChangeArrowheads="1"/>
          </p:cNvSpPr>
          <p:nvPr/>
        </p:nvSpPr>
        <p:spPr bwMode="auto">
          <a:xfrm>
            <a:off x="152400" y="0"/>
            <a:ext cx="8389236"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STEP </a:t>
            </a:r>
            <a:r>
              <a:rPr lang="en-US" sz="3200" dirty="0">
                <a:solidFill>
                  <a:srgbClr val="404040"/>
                </a:solidFill>
                <a:latin typeface="Arial" pitchFamily="34" charset="0"/>
                <a:cs typeface="Arial" pitchFamily="34" charset="0"/>
              </a:rPr>
              <a:t>4</a:t>
            </a:r>
            <a:r>
              <a:rPr lang="en-US" sz="3200" dirty="0" smtClean="0">
                <a:solidFill>
                  <a:srgbClr val="404040"/>
                </a:solidFill>
                <a:latin typeface="Arial" pitchFamily="34" charset="0"/>
                <a:cs typeface="Arial" pitchFamily="34" charset="0"/>
              </a:rPr>
              <a:t>: setup the simulation details and run!</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5105400" cy="457200"/>
          </a:xfrm>
        </p:spPr>
        <p:txBody>
          <a:bodyPr/>
          <a:lstStyle/>
          <a:p>
            <a:r>
              <a:rPr lang="en-US" smtClean="0"/>
              <a:t>© Alejandro Strachan – Online simulations: electronic structure of oxygen</a:t>
            </a:r>
            <a:endParaRPr lang="en-US" dirty="0">
              <a:solidFill>
                <a:srgbClr val="D9D9D9"/>
              </a:solidFill>
            </a:endParaRPr>
          </a:p>
        </p:txBody>
      </p:sp>
      <p:sp>
        <p:nvSpPr>
          <p:cNvPr id="2" name="Slide Number Placeholder 1"/>
          <p:cNvSpPr>
            <a:spLocks noGrp="1"/>
          </p:cNvSpPr>
          <p:nvPr>
            <p:ph type="sldNum" sz="quarter" idx="12"/>
          </p:nvPr>
        </p:nvSpPr>
        <p:spPr/>
        <p:txBody>
          <a:bodyPr/>
          <a:lstStyle/>
          <a:p>
            <a:fld id="{86FC4631-524F-493F-8F82-F73EB2EA4775}" type="slidenum">
              <a:rPr lang="en-US" smtClean="0"/>
              <a:pPr/>
              <a:t>5</a:t>
            </a:fld>
            <a:endParaRPr lang="en-US"/>
          </a:p>
        </p:txBody>
      </p:sp>
      <p:sp>
        <p:nvSpPr>
          <p:cNvPr id="16" name="TextBox 15"/>
          <p:cNvSpPr txBox="1"/>
          <p:nvPr/>
        </p:nvSpPr>
        <p:spPr>
          <a:xfrm>
            <a:off x="152400" y="609600"/>
            <a:ext cx="4186650" cy="461665"/>
          </a:xfrm>
          <a:prstGeom prst="rect">
            <a:avLst/>
          </a:prstGeom>
          <a:noFill/>
        </p:spPr>
        <p:txBody>
          <a:bodyPr wrap="none" rtlCol="0">
            <a:spAutoFit/>
          </a:bodyPr>
          <a:lstStyle/>
          <a:p>
            <a:r>
              <a:rPr lang="en-US" sz="2400" dirty="0" smtClean="0">
                <a:solidFill>
                  <a:srgbClr val="0D69A8"/>
                </a:solidFill>
              </a:rPr>
              <a:t>From the </a:t>
            </a:r>
            <a:r>
              <a:rPr lang="en-US" sz="2400" i="1" dirty="0" smtClean="0">
                <a:solidFill>
                  <a:srgbClr val="0D69A8"/>
                </a:solidFill>
              </a:rPr>
              <a:t>Energy Expression </a:t>
            </a:r>
            <a:r>
              <a:rPr lang="en-US" sz="2400" dirty="0" smtClean="0">
                <a:solidFill>
                  <a:srgbClr val="0D69A8"/>
                </a:solidFill>
              </a:rPr>
              <a:t>tab</a:t>
            </a:r>
            <a:endParaRPr lang="en-US" sz="2400" i="1" dirty="0">
              <a:solidFill>
                <a:srgbClr val="0D69A8"/>
              </a:solidFill>
            </a:endParaRPr>
          </a:p>
        </p:txBody>
      </p:sp>
      <p:cxnSp>
        <p:nvCxnSpPr>
          <p:cNvPr id="17" name="Straight Arrow Connector 16"/>
          <p:cNvCxnSpPr/>
          <p:nvPr/>
        </p:nvCxnSpPr>
        <p:spPr>
          <a:xfrm>
            <a:off x="3200400" y="1143000"/>
            <a:ext cx="1905000" cy="13716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0" y="1981200"/>
            <a:ext cx="2957877" cy="1631216"/>
          </a:xfrm>
          <a:prstGeom prst="rect">
            <a:avLst/>
          </a:prstGeom>
          <a:noFill/>
        </p:spPr>
        <p:txBody>
          <a:bodyPr wrap="square" rtlCol="0">
            <a:spAutoFit/>
          </a:bodyPr>
          <a:lstStyle/>
          <a:p>
            <a:r>
              <a:rPr lang="en-US" sz="2000" dirty="0" smtClean="0">
                <a:solidFill>
                  <a:srgbClr val="0D69A8"/>
                </a:solidFill>
              </a:rPr>
              <a:t>Select density functional</a:t>
            </a:r>
            <a:r>
              <a:rPr lang="en-US" sz="2000" dirty="0">
                <a:solidFill>
                  <a:srgbClr val="0D69A8"/>
                </a:solidFill>
              </a:rPr>
              <a:t> </a:t>
            </a:r>
            <a:r>
              <a:rPr lang="en-US" sz="2000" dirty="0" smtClean="0">
                <a:solidFill>
                  <a:srgbClr val="0D69A8"/>
                </a:solidFill>
              </a:rPr>
              <a:t>theory method (DFT) with the exchange correlation potential B3LYP and the basis set SVP</a:t>
            </a:r>
          </a:p>
        </p:txBody>
      </p:sp>
    </p:spTree>
    <p:extLst>
      <p:ext uri="{BB962C8B-B14F-4D97-AF65-F5344CB8AC3E}">
        <p14:creationId xmlns:p14="http://schemas.microsoft.com/office/powerpoint/2010/main" val="14829748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2015-09-22 19.22.2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0375" y="1676400"/>
            <a:ext cx="6143625" cy="4572000"/>
          </a:xfrm>
          <a:prstGeom prst="rect">
            <a:avLst/>
          </a:prstGeom>
        </p:spPr>
      </p:pic>
      <p:sp>
        <p:nvSpPr>
          <p:cNvPr id="1027" name="Text Box 2"/>
          <p:cNvSpPr txBox="1">
            <a:spLocks noChangeArrowheads="1"/>
          </p:cNvSpPr>
          <p:nvPr/>
        </p:nvSpPr>
        <p:spPr bwMode="auto">
          <a:xfrm>
            <a:off x="152400" y="0"/>
            <a:ext cx="7819168"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STEP </a:t>
            </a:r>
            <a:r>
              <a:rPr lang="en-US" sz="3200" dirty="0">
                <a:solidFill>
                  <a:srgbClr val="404040"/>
                </a:solidFill>
                <a:latin typeface="Arial" pitchFamily="34" charset="0"/>
                <a:cs typeface="Arial" pitchFamily="34" charset="0"/>
              </a:rPr>
              <a:t>5</a:t>
            </a:r>
            <a:r>
              <a:rPr lang="en-US" sz="3200" dirty="0" smtClean="0">
                <a:solidFill>
                  <a:srgbClr val="404040"/>
                </a:solidFill>
                <a:latin typeface="Arial" pitchFamily="34" charset="0"/>
                <a:cs typeface="Arial" pitchFamily="34" charset="0"/>
              </a:rPr>
              <a:t>: potential energy surface and run!</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5105400" cy="457200"/>
          </a:xfrm>
        </p:spPr>
        <p:txBody>
          <a:bodyPr/>
          <a:lstStyle/>
          <a:p>
            <a:r>
              <a:rPr lang="en-US" smtClean="0"/>
              <a:t>© Alejandro Strachan – Online simulations: electronic structure of oxygen</a:t>
            </a:r>
            <a:endParaRPr lang="en-US" dirty="0">
              <a:solidFill>
                <a:srgbClr val="D9D9D9"/>
              </a:solidFill>
            </a:endParaRPr>
          </a:p>
        </p:txBody>
      </p:sp>
      <p:sp>
        <p:nvSpPr>
          <p:cNvPr id="2" name="Slide Number Placeholder 1"/>
          <p:cNvSpPr>
            <a:spLocks noGrp="1"/>
          </p:cNvSpPr>
          <p:nvPr>
            <p:ph type="sldNum" sz="quarter" idx="12"/>
          </p:nvPr>
        </p:nvSpPr>
        <p:spPr/>
        <p:txBody>
          <a:bodyPr/>
          <a:lstStyle/>
          <a:p>
            <a:fld id="{86FC4631-524F-493F-8F82-F73EB2EA4775}" type="slidenum">
              <a:rPr lang="en-US" smtClean="0"/>
              <a:pPr/>
              <a:t>6</a:t>
            </a:fld>
            <a:endParaRPr lang="en-US"/>
          </a:p>
        </p:txBody>
      </p:sp>
      <p:sp>
        <p:nvSpPr>
          <p:cNvPr id="16" name="TextBox 15"/>
          <p:cNvSpPr txBox="1"/>
          <p:nvPr/>
        </p:nvSpPr>
        <p:spPr>
          <a:xfrm>
            <a:off x="152400" y="609600"/>
            <a:ext cx="5119448" cy="461665"/>
          </a:xfrm>
          <a:prstGeom prst="rect">
            <a:avLst/>
          </a:prstGeom>
          <a:noFill/>
        </p:spPr>
        <p:txBody>
          <a:bodyPr wrap="none" rtlCol="0">
            <a:spAutoFit/>
          </a:bodyPr>
          <a:lstStyle/>
          <a:p>
            <a:r>
              <a:rPr lang="en-US" sz="2400" dirty="0" smtClean="0">
                <a:solidFill>
                  <a:srgbClr val="0D69A8"/>
                </a:solidFill>
              </a:rPr>
              <a:t>From the </a:t>
            </a:r>
            <a:r>
              <a:rPr lang="en-US" sz="2400" i="1" dirty="0" smtClean="0">
                <a:solidFill>
                  <a:srgbClr val="0D69A8"/>
                </a:solidFill>
              </a:rPr>
              <a:t>Constrained Optimization </a:t>
            </a:r>
            <a:r>
              <a:rPr lang="en-US" sz="2400" dirty="0" smtClean="0">
                <a:solidFill>
                  <a:srgbClr val="0D69A8"/>
                </a:solidFill>
              </a:rPr>
              <a:t>tab</a:t>
            </a:r>
            <a:endParaRPr lang="en-US" sz="2400" i="1" dirty="0">
              <a:solidFill>
                <a:srgbClr val="0D69A8"/>
              </a:solidFill>
            </a:endParaRPr>
          </a:p>
        </p:txBody>
      </p:sp>
      <p:cxnSp>
        <p:nvCxnSpPr>
          <p:cNvPr id="17" name="Straight Arrow Connector 16"/>
          <p:cNvCxnSpPr/>
          <p:nvPr/>
        </p:nvCxnSpPr>
        <p:spPr>
          <a:xfrm>
            <a:off x="3200400" y="1143000"/>
            <a:ext cx="3276600" cy="14478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0" y="3429000"/>
            <a:ext cx="2957877" cy="1631216"/>
          </a:xfrm>
          <a:prstGeom prst="rect">
            <a:avLst/>
          </a:prstGeom>
          <a:noFill/>
        </p:spPr>
        <p:txBody>
          <a:bodyPr wrap="square" rtlCol="0">
            <a:spAutoFit/>
          </a:bodyPr>
          <a:lstStyle/>
          <a:p>
            <a:r>
              <a:rPr lang="en-US" sz="2000" dirty="0" smtClean="0">
                <a:solidFill>
                  <a:srgbClr val="0D69A8"/>
                </a:solidFill>
              </a:rPr>
              <a:t>We will perform a potential energy surface for the dissociation of H2 starting at 0.4 A to 5.0 A in 50 steps</a:t>
            </a:r>
          </a:p>
        </p:txBody>
      </p:sp>
      <p:sp>
        <p:nvSpPr>
          <p:cNvPr id="9" name="TextBox 8"/>
          <p:cNvSpPr txBox="1"/>
          <p:nvPr/>
        </p:nvSpPr>
        <p:spPr>
          <a:xfrm>
            <a:off x="0" y="5257800"/>
            <a:ext cx="5002691" cy="830997"/>
          </a:xfrm>
          <a:prstGeom prst="rect">
            <a:avLst/>
          </a:prstGeom>
          <a:noFill/>
        </p:spPr>
        <p:txBody>
          <a:bodyPr wrap="none" rtlCol="0">
            <a:spAutoFit/>
          </a:bodyPr>
          <a:lstStyle/>
          <a:p>
            <a:r>
              <a:rPr lang="en-US" sz="2400" dirty="0" smtClean="0">
                <a:solidFill>
                  <a:srgbClr val="0D69A8"/>
                </a:solidFill>
              </a:rPr>
              <a:t>Click simulate </a:t>
            </a:r>
          </a:p>
          <a:p>
            <a:r>
              <a:rPr lang="en-US" sz="2400" dirty="0" smtClean="0">
                <a:solidFill>
                  <a:srgbClr val="0D69A8"/>
                </a:solidFill>
              </a:rPr>
              <a:t>And wait for the results (few minutes)</a:t>
            </a:r>
            <a:endParaRPr lang="en-US" sz="2400" dirty="0">
              <a:solidFill>
                <a:srgbClr val="0D69A8"/>
              </a:solidFill>
            </a:endParaRPr>
          </a:p>
        </p:txBody>
      </p:sp>
    </p:spTree>
    <p:extLst>
      <p:ext uri="{BB962C8B-B14F-4D97-AF65-F5344CB8AC3E}">
        <p14:creationId xmlns:p14="http://schemas.microsoft.com/office/powerpoint/2010/main" val="18288311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2015-09-22 19.25.5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676400"/>
            <a:ext cx="6127816" cy="4572000"/>
          </a:xfrm>
          <a:prstGeom prst="rect">
            <a:avLst/>
          </a:prstGeom>
        </p:spPr>
      </p:pic>
      <p:sp>
        <p:nvSpPr>
          <p:cNvPr id="1027" name="Text Box 2"/>
          <p:cNvSpPr txBox="1">
            <a:spLocks noChangeArrowheads="1"/>
          </p:cNvSpPr>
          <p:nvPr/>
        </p:nvSpPr>
        <p:spPr bwMode="auto">
          <a:xfrm>
            <a:off x="152400" y="0"/>
            <a:ext cx="4852811"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STEP 6: Simulation </a:t>
            </a:r>
            <a:r>
              <a:rPr lang="en-US" sz="3200" dirty="0" smtClean="0">
                <a:solidFill>
                  <a:srgbClr val="404040"/>
                </a:solidFill>
                <a:latin typeface="Arial" pitchFamily="34" charset="0"/>
                <a:cs typeface="Arial" pitchFamily="34" charset="0"/>
              </a:rPr>
              <a:t>result</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4572000" cy="365125"/>
          </a:xfrm>
        </p:spPr>
        <p:txBody>
          <a:bodyPr/>
          <a:lstStyle/>
          <a:p>
            <a:r>
              <a:rPr lang="en-US" smtClean="0"/>
              <a:t>© Alejandro Strachan – Binding Curves for H2 and He2</a:t>
            </a:r>
            <a:endParaRPr lang="en-US" dirty="0">
              <a:solidFill>
                <a:srgbClr val="D9D9D9"/>
              </a:solidFill>
            </a:endParaRPr>
          </a:p>
        </p:txBody>
      </p:sp>
      <p:sp>
        <p:nvSpPr>
          <p:cNvPr id="4" name="TextBox 3"/>
          <p:cNvSpPr txBox="1"/>
          <p:nvPr/>
        </p:nvSpPr>
        <p:spPr>
          <a:xfrm>
            <a:off x="381000" y="762000"/>
            <a:ext cx="7391400" cy="830997"/>
          </a:xfrm>
          <a:prstGeom prst="rect">
            <a:avLst/>
          </a:prstGeom>
          <a:noFill/>
        </p:spPr>
        <p:txBody>
          <a:bodyPr wrap="square" rtlCol="0">
            <a:spAutoFit/>
          </a:bodyPr>
          <a:lstStyle/>
          <a:p>
            <a:r>
              <a:rPr lang="en-US" sz="2400" dirty="0" smtClean="0"/>
              <a:t>The Relaxed Potential Energy Surface shows the Energy as a function of the bond distance</a:t>
            </a:r>
            <a:endParaRPr lang="en-US" sz="2400" dirty="0" smtClean="0"/>
          </a:p>
        </p:txBody>
      </p:sp>
      <p:sp>
        <p:nvSpPr>
          <p:cNvPr id="2" name="Slide Number Placeholder 1"/>
          <p:cNvSpPr>
            <a:spLocks noGrp="1"/>
          </p:cNvSpPr>
          <p:nvPr>
            <p:ph type="sldNum" sz="quarter" idx="12"/>
          </p:nvPr>
        </p:nvSpPr>
        <p:spPr/>
        <p:txBody>
          <a:bodyPr/>
          <a:lstStyle/>
          <a:p>
            <a:fld id="{86FC4631-524F-493F-8F82-F73EB2EA4775}" type="slidenum">
              <a:rPr lang="en-US" smtClean="0"/>
              <a:pPr/>
              <a:t>7</a:t>
            </a:fld>
            <a:endParaRPr lang="en-US"/>
          </a:p>
        </p:txBody>
      </p:sp>
      <p:sp>
        <p:nvSpPr>
          <p:cNvPr id="10" name="TextBox 9"/>
          <p:cNvSpPr txBox="1"/>
          <p:nvPr/>
        </p:nvSpPr>
        <p:spPr>
          <a:xfrm>
            <a:off x="0" y="3810000"/>
            <a:ext cx="2957877" cy="707886"/>
          </a:xfrm>
          <a:prstGeom prst="rect">
            <a:avLst/>
          </a:prstGeom>
          <a:noFill/>
        </p:spPr>
        <p:txBody>
          <a:bodyPr wrap="square" rtlCol="0">
            <a:spAutoFit/>
          </a:bodyPr>
          <a:lstStyle/>
          <a:p>
            <a:r>
              <a:rPr lang="en-US" sz="2000" dirty="0" smtClean="0">
                <a:solidFill>
                  <a:srgbClr val="0D69A8"/>
                </a:solidFill>
              </a:rPr>
              <a:t>The equilibrium distance for H2</a:t>
            </a:r>
            <a:endParaRPr lang="en-US" sz="2000" dirty="0" smtClean="0">
              <a:solidFill>
                <a:srgbClr val="0D69A8"/>
              </a:solidFill>
            </a:endParaRPr>
          </a:p>
        </p:txBody>
      </p:sp>
      <p:cxnSp>
        <p:nvCxnSpPr>
          <p:cNvPr id="11" name="Straight Arrow Connector 10"/>
          <p:cNvCxnSpPr/>
          <p:nvPr/>
        </p:nvCxnSpPr>
        <p:spPr>
          <a:xfrm>
            <a:off x="1143000" y="4267200"/>
            <a:ext cx="2743200" cy="5334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8229600" y="2971800"/>
            <a:ext cx="0" cy="182880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500323" y="4016514"/>
            <a:ext cx="2957877" cy="400110"/>
          </a:xfrm>
          <a:prstGeom prst="rect">
            <a:avLst/>
          </a:prstGeom>
          <a:noFill/>
        </p:spPr>
        <p:txBody>
          <a:bodyPr wrap="square" rtlCol="0">
            <a:spAutoFit/>
          </a:bodyPr>
          <a:lstStyle/>
          <a:p>
            <a:pPr algn="ctr"/>
            <a:r>
              <a:rPr lang="en-US" sz="2000" dirty="0" smtClean="0">
                <a:solidFill>
                  <a:srgbClr val="0D69A8"/>
                </a:solidFill>
              </a:rPr>
              <a:t>The bond energy of H2</a:t>
            </a:r>
            <a:endParaRPr lang="en-US" sz="2000" dirty="0" smtClean="0">
              <a:solidFill>
                <a:srgbClr val="0D69A8"/>
              </a:solidFill>
            </a:endParaRPr>
          </a:p>
        </p:txBody>
      </p:sp>
    </p:spTree>
    <p:extLst>
      <p:ext uri="{BB962C8B-B14F-4D97-AF65-F5344CB8AC3E}">
        <p14:creationId xmlns:p14="http://schemas.microsoft.com/office/powerpoint/2010/main" val="9380429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152400" y="0"/>
            <a:ext cx="4145887"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STEP 7: </a:t>
            </a:r>
            <a:r>
              <a:rPr lang="en-US" sz="3200" dirty="0" smtClean="0">
                <a:solidFill>
                  <a:srgbClr val="404040"/>
                </a:solidFill>
                <a:latin typeface="Arial" pitchFamily="34" charset="0"/>
                <a:cs typeface="Arial" pitchFamily="34" charset="0"/>
              </a:rPr>
              <a:t>Assignments</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4572000" cy="365125"/>
          </a:xfrm>
        </p:spPr>
        <p:txBody>
          <a:bodyPr/>
          <a:lstStyle/>
          <a:p>
            <a:r>
              <a:rPr lang="en-US" smtClean="0"/>
              <a:t>© Alejandro Strachan – Binding Curves for H2 and He2</a:t>
            </a:r>
            <a:endParaRPr lang="en-US" dirty="0">
              <a:solidFill>
                <a:srgbClr val="D9D9D9"/>
              </a:solidFill>
            </a:endParaRPr>
          </a:p>
        </p:txBody>
      </p:sp>
      <p:sp>
        <p:nvSpPr>
          <p:cNvPr id="4" name="TextBox 3"/>
          <p:cNvSpPr txBox="1"/>
          <p:nvPr/>
        </p:nvSpPr>
        <p:spPr>
          <a:xfrm>
            <a:off x="304800" y="685800"/>
            <a:ext cx="8610600" cy="5016758"/>
          </a:xfrm>
          <a:prstGeom prst="rect">
            <a:avLst/>
          </a:prstGeom>
          <a:noFill/>
        </p:spPr>
        <p:txBody>
          <a:bodyPr wrap="square" rtlCol="0">
            <a:spAutoFit/>
          </a:bodyPr>
          <a:lstStyle/>
          <a:p>
            <a:r>
              <a:rPr lang="en-US" sz="2000" dirty="0" err="1" smtClean="0"/>
              <a:t>i</a:t>
            </a:r>
            <a:r>
              <a:rPr lang="en-US" sz="2000" dirty="0" smtClean="0"/>
              <a:t>) </a:t>
            </a:r>
            <a:r>
              <a:rPr lang="en-US" sz="2000" dirty="0" smtClean="0"/>
              <a:t>Compare the bond energy you found with the experimental value for H2</a:t>
            </a:r>
          </a:p>
          <a:p>
            <a:endParaRPr lang="en-US" sz="2000" dirty="0"/>
          </a:p>
          <a:p>
            <a:r>
              <a:rPr lang="en-US" sz="2000" dirty="0"/>
              <a:t>ii) </a:t>
            </a:r>
            <a:r>
              <a:rPr lang="en-US" sz="2000" dirty="0" smtClean="0"/>
              <a:t>Reproduce the previous steps with different energy expressions: HF, MP2 and CASSCF (keeping additional parameters as default) and compare all the bonding curves</a:t>
            </a:r>
            <a:endParaRPr lang="en-US" sz="2000" dirty="0" smtClean="0"/>
          </a:p>
          <a:p>
            <a:endParaRPr lang="en-US" sz="2000" dirty="0"/>
          </a:p>
          <a:p>
            <a:r>
              <a:rPr lang="en-US" sz="2000" dirty="0"/>
              <a:t>iii) </a:t>
            </a:r>
            <a:r>
              <a:rPr lang="en-US" sz="2000" dirty="0" smtClean="0"/>
              <a:t>Which method gives the most accurate bond energy? How about the equilibrium distance?</a:t>
            </a:r>
            <a:endParaRPr lang="en-US" sz="2000" dirty="0"/>
          </a:p>
          <a:p>
            <a:endParaRPr lang="en-US" sz="2000" dirty="0"/>
          </a:p>
          <a:p>
            <a:r>
              <a:rPr lang="en-US" sz="2000" dirty="0" smtClean="0"/>
              <a:t>iv</a:t>
            </a:r>
            <a:r>
              <a:rPr lang="en-US" sz="2000" dirty="0"/>
              <a:t>) Besides bond energy and length, what else could you extract from the calculations? Think about the curvature of the binding curve around the minimum energy.</a:t>
            </a:r>
          </a:p>
          <a:p>
            <a:endParaRPr lang="en-US" sz="2000" dirty="0"/>
          </a:p>
          <a:p>
            <a:r>
              <a:rPr lang="en-US" sz="2000" dirty="0" smtClean="0"/>
              <a:t>v</a:t>
            </a:r>
            <a:r>
              <a:rPr lang="en-US" sz="2000" dirty="0"/>
              <a:t>) The bonding curves are asymmetric around equilibrium, stiffer in compression and softer in tension. What well-known, macroscopic, phenomenon originates from this asymmetry?</a:t>
            </a:r>
          </a:p>
        </p:txBody>
      </p:sp>
      <p:sp>
        <p:nvSpPr>
          <p:cNvPr id="2" name="Slide Number Placeholder 1"/>
          <p:cNvSpPr>
            <a:spLocks noGrp="1"/>
          </p:cNvSpPr>
          <p:nvPr>
            <p:ph type="sldNum" sz="quarter" idx="12"/>
          </p:nvPr>
        </p:nvSpPr>
        <p:spPr/>
        <p:txBody>
          <a:bodyPr/>
          <a:lstStyle/>
          <a:p>
            <a:fld id="{86FC4631-524F-493F-8F82-F73EB2EA4775}" type="slidenum">
              <a:rPr lang="en-US" smtClean="0"/>
              <a:pPr/>
              <a:t>8</a:t>
            </a:fld>
            <a:endParaRPr lang="en-US"/>
          </a:p>
        </p:txBody>
      </p:sp>
    </p:spTree>
    <p:extLst>
      <p:ext uri="{BB962C8B-B14F-4D97-AF65-F5344CB8AC3E}">
        <p14:creationId xmlns:p14="http://schemas.microsoft.com/office/powerpoint/2010/main" val="32770398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152400" y="0"/>
            <a:ext cx="2108269" cy="584776"/>
          </a:xfrm>
          <a:prstGeom prst="rect">
            <a:avLst/>
          </a:prstGeom>
          <a:noFill/>
          <a:ln w="9525">
            <a:noFill/>
            <a:miter lim="800000"/>
            <a:headEnd/>
            <a:tailEnd/>
          </a:ln>
        </p:spPr>
        <p:txBody>
          <a:bodyPr wrap="none">
            <a:spAutoFit/>
          </a:bodyPr>
          <a:lstStyle/>
          <a:p>
            <a:r>
              <a:rPr lang="en-US" sz="3200" dirty="0" smtClean="0">
                <a:solidFill>
                  <a:srgbClr val="404040"/>
                </a:solidFill>
                <a:latin typeface="Arial" pitchFamily="34" charset="0"/>
                <a:cs typeface="Arial" pitchFamily="34" charset="0"/>
              </a:rPr>
              <a:t>Disclaimer</a:t>
            </a:r>
            <a:endParaRPr lang="en-US" sz="3200" dirty="0">
              <a:solidFill>
                <a:srgbClr val="404040"/>
              </a:solidFill>
              <a:latin typeface="Arial" pitchFamily="34" charset="0"/>
              <a:cs typeface="Arial" pitchFamily="34" charset="0"/>
            </a:endParaRPr>
          </a:p>
        </p:txBody>
      </p:sp>
      <p:sp>
        <p:nvSpPr>
          <p:cNvPr id="26" name="Footer Placeholder 3"/>
          <p:cNvSpPr>
            <a:spLocks noGrp="1"/>
          </p:cNvSpPr>
          <p:nvPr>
            <p:ph type="ftr" sz="quarter" idx="11"/>
          </p:nvPr>
        </p:nvSpPr>
        <p:spPr>
          <a:xfrm>
            <a:off x="3048000" y="6400800"/>
            <a:ext cx="4572000" cy="365125"/>
          </a:xfrm>
        </p:spPr>
        <p:txBody>
          <a:bodyPr/>
          <a:lstStyle/>
          <a:p>
            <a:r>
              <a:rPr lang="en-US" smtClean="0"/>
              <a:t>© Alejandro Strachan – Binding Curves for H2 and He2</a:t>
            </a:r>
            <a:endParaRPr lang="en-US" dirty="0">
              <a:solidFill>
                <a:srgbClr val="D9D9D9"/>
              </a:solidFill>
            </a:endParaRPr>
          </a:p>
        </p:txBody>
      </p:sp>
      <p:sp>
        <p:nvSpPr>
          <p:cNvPr id="2" name="TextBox 1"/>
          <p:cNvSpPr txBox="1"/>
          <p:nvPr/>
        </p:nvSpPr>
        <p:spPr>
          <a:xfrm>
            <a:off x="381000" y="1219200"/>
            <a:ext cx="8388792" cy="2677656"/>
          </a:xfrm>
          <a:prstGeom prst="rect">
            <a:avLst/>
          </a:prstGeom>
          <a:noFill/>
        </p:spPr>
        <p:txBody>
          <a:bodyPr wrap="square" rtlCol="0">
            <a:spAutoFit/>
          </a:bodyPr>
          <a:lstStyle/>
          <a:p>
            <a:r>
              <a:rPr lang="en-US" sz="2400" dirty="0" smtClean="0"/>
              <a:t>While very powerful, DFT makes well known approximations and the results in this tutorial </a:t>
            </a:r>
            <a:r>
              <a:rPr lang="en-US" sz="2400" dirty="0" smtClean="0"/>
              <a:t>highlight the limitations</a:t>
            </a:r>
            <a:endParaRPr lang="en-US" sz="2400" dirty="0" smtClean="0"/>
          </a:p>
          <a:p>
            <a:endParaRPr lang="en-US" sz="2400" dirty="0"/>
          </a:p>
          <a:p>
            <a:r>
              <a:rPr lang="en-US" sz="2400" dirty="0" smtClean="0"/>
              <a:t>You can easily obtain the energy of the H2 molecule when the bond distance is very large (two isolated hydrogen atoms) and verify that the DFT prediction is not accurate. The energy when the bond is formed is more accurately </a:t>
            </a:r>
            <a:r>
              <a:rPr lang="en-US" sz="2400" dirty="0" smtClean="0"/>
              <a:t>described</a:t>
            </a:r>
            <a:endParaRPr lang="en-US" sz="2400" dirty="0" smtClean="0"/>
          </a:p>
        </p:txBody>
      </p:sp>
      <p:sp>
        <p:nvSpPr>
          <p:cNvPr id="3" name="Slide Number Placeholder 2"/>
          <p:cNvSpPr>
            <a:spLocks noGrp="1"/>
          </p:cNvSpPr>
          <p:nvPr>
            <p:ph type="sldNum" sz="quarter" idx="12"/>
          </p:nvPr>
        </p:nvSpPr>
        <p:spPr/>
        <p:txBody>
          <a:bodyPr/>
          <a:lstStyle/>
          <a:p>
            <a:fld id="{86FC4631-524F-493F-8F82-F73EB2EA4775}" type="slidenum">
              <a:rPr lang="en-US" smtClean="0"/>
              <a:pPr/>
              <a:t>9</a:t>
            </a:fld>
            <a:endParaRPr lang="en-US"/>
          </a:p>
        </p:txBody>
      </p:sp>
      <p:sp>
        <p:nvSpPr>
          <p:cNvPr id="6" name="TextBox 5"/>
          <p:cNvSpPr txBox="1"/>
          <p:nvPr/>
        </p:nvSpPr>
        <p:spPr>
          <a:xfrm>
            <a:off x="228600" y="5486400"/>
            <a:ext cx="6781800" cy="707886"/>
          </a:xfrm>
          <a:prstGeom prst="rect">
            <a:avLst/>
          </a:prstGeom>
          <a:noFill/>
        </p:spPr>
        <p:txBody>
          <a:bodyPr wrap="square" rtlCol="0">
            <a:spAutoFit/>
          </a:bodyPr>
          <a:lstStyle/>
          <a:p>
            <a:r>
              <a:rPr lang="en-US" sz="2000" dirty="0" smtClean="0">
                <a:solidFill>
                  <a:srgbClr val="0D69A8"/>
                </a:solidFill>
              </a:rPr>
              <a:t>You can learn more about electronic correlation in Section 7</a:t>
            </a:r>
            <a:r>
              <a:rPr lang="en-US" sz="2000" dirty="0">
                <a:solidFill>
                  <a:srgbClr val="0D69A8"/>
                </a:solidFill>
              </a:rPr>
              <a:t> </a:t>
            </a:r>
            <a:r>
              <a:rPr lang="en-US" sz="2000" dirty="0" smtClean="0">
                <a:solidFill>
                  <a:srgbClr val="0D69A8"/>
                </a:solidFill>
              </a:rPr>
              <a:t>of </a:t>
            </a:r>
            <a:r>
              <a:rPr lang="en-US" sz="2000" dirty="0" err="1" smtClean="0">
                <a:solidFill>
                  <a:srgbClr val="0D69A8"/>
                </a:solidFill>
              </a:rPr>
              <a:t>ORCAtool-LearningModule</a:t>
            </a:r>
            <a:r>
              <a:rPr lang="en-US" sz="2000" dirty="0" smtClean="0">
                <a:solidFill>
                  <a:srgbClr val="0D69A8"/>
                </a:solidFill>
              </a:rPr>
              <a:t> </a:t>
            </a:r>
          </a:p>
        </p:txBody>
      </p:sp>
    </p:spTree>
    <p:extLst>
      <p:ext uri="{BB962C8B-B14F-4D97-AF65-F5344CB8AC3E}">
        <p14:creationId xmlns:p14="http://schemas.microsoft.com/office/powerpoint/2010/main" val="21200824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anohub-u_ppt_template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nanohub-u_ppt_template7</Template>
  <TotalTime>1393</TotalTime>
  <Words>587</Words>
  <Application>Microsoft Macintosh PowerPoint</Application>
  <PresentationFormat>On-screen Show (4:3)</PresentationFormat>
  <Paragraphs>75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nanohub-u_ppt_template7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Engineering Computer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L2.3: Bulk MOS:</dc:title>
  <dc:creator>kauffmab</dc:creator>
  <cp:lastModifiedBy>Nicolas</cp:lastModifiedBy>
  <cp:revision>206</cp:revision>
  <cp:lastPrinted>2015-02-18T14:06:50Z</cp:lastPrinted>
  <dcterms:created xsi:type="dcterms:W3CDTF">2012-11-16T14:08:53Z</dcterms:created>
  <dcterms:modified xsi:type="dcterms:W3CDTF">2015-09-22T23:56:27Z</dcterms:modified>
</cp:coreProperties>
</file>