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38"/>
  </p:notesMasterIdLst>
  <p:handoutMasterIdLst>
    <p:handoutMasterId r:id="rId39"/>
  </p:handoutMasterIdLst>
  <p:sldIdLst>
    <p:sldId id="531" r:id="rId2"/>
    <p:sldId id="492" r:id="rId3"/>
    <p:sldId id="493" r:id="rId4"/>
    <p:sldId id="494" r:id="rId5"/>
    <p:sldId id="501" r:id="rId6"/>
    <p:sldId id="496" r:id="rId7"/>
    <p:sldId id="495" r:id="rId8"/>
    <p:sldId id="497" r:id="rId9"/>
    <p:sldId id="498" r:id="rId10"/>
    <p:sldId id="519" r:id="rId11"/>
    <p:sldId id="520" r:id="rId12"/>
    <p:sldId id="500" r:id="rId13"/>
    <p:sldId id="499" r:id="rId14"/>
    <p:sldId id="506" r:id="rId15"/>
    <p:sldId id="511" r:id="rId16"/>
    <p:sldId id="509" r:id="rId17"/>
    <p:sldId id="512" r:id="rId18"/>
    <p:sldId id="513" r:id="rId19"/>
    <p:sldId id="514" r:id="rId20"/>
    <p:sldId id="507" r:id="rId21"/>
    <p:sldId id="515" r:id="rId22"/>
    <p:sldId id="522" r:id="rId23"/>
    <p:sldId id="526" r:id="rId24"/>
    <p:sldId id="502" r:id="rId25"/>
    <p:sldId id="517" r:id="rId26"/>
    <p:sldId id="523" r:id="rId27"/>
    <p:sldId id="518" r:id="rId28"/>
    <p:sldId id="525" r:id="rId29"/>
    <p:sldId id="508" r:id="rId30"/>
    <p:sldId id="524" r:id="rId31"/>
    <p:sldId id="527" r:id="rId32"/>
    <p:sldId id="521" r:id="rId33"/>
    <p:sldId id="529" r:id="rId34"/>
    <p:sldId id="530" r:id="rId35"/>
    <p:sldId id="503" r:id="rId36"/>
    <p:sldId id="528" r:id="rId37"/>
  </p:sldIdLst>
  <p:sldSz cx="9144000" cy="6858000" type="letter"/>
  <p:notesSz cx="6858000" cy="9144000"/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159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31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477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637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5797" algn="l" defTabSz="457159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2956" algn="l" defTabSz="457159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115" algn="l" defTabSz="457159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274" algn="l" defTabSz="457159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CD9"/>
    <a:srgbClr val="FF0000"/>
    <a:srgbClr val="FFCC66"/>
    <a:srgbClr val="FFF795"/>
    <a:srgbClr val="FFE1BE"/>
    <a:srgbClr val="E6E6E6"/>
    <a:srgbClr val="001AB7"/>
    <a:srgbClr val="0000FF"/>
    <a:srgbClr val="9EFCC0"/>
    <a:srgbClr val="B9F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26" autoAdjust="0"/>
    <p:restoredTop sz="86401" autoAdjust="0"/>
  </p:normalViewPr>
  <p:slideViewPr>
    <p:cSldViewPr snapToGrid="0" showGuides="1">
      <p:cViewPr varScale="1">
        <p:scale>
          <a:sx n="122" d="100"/>
          <a:sy n="122" d="100"/>
        </p:scale>
        <p:origin x="-192" y="-9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8" y="94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latin typeface="Verdana" charset="0"/>
              </a:defRPr>
            </a:lvl1pPr>
          </a:lstStyle>
          <a:p>
            <a:r>
              <a:rPr lang="en-US" dirty="0"/>
              <a:t>WNS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Verdana" charset="0"/>
              </a:defRPr>
            </a:lvl1pPr>
          </a:lstStyle>
          <a:p>
            <a:r>
              <a:rPr lang="en-US" dirty="0" smtClean="0"/>
              <a:t>KIChE_10</a:t>
            </a:r>
            <a:endParaRPr lang="en-US" dirty="0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36000"/>
            <a:ext cx="2971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36000"/>
            <a:ext cx="2971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Verdana" charset="0"/>
              </a:defRPr>
            </a:lvl1pPr>
          </a:lstStyle>
          <a:p>
            <a:fld id="{E6642C02-4C19-4246-969B-EB4B7E9B70A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7010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C25E63-E587-134E-ACAD-8E9182AE739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441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15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31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47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63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5797" algn="l" defTabSz="457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457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457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457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031CE0-78E1-4539-BD41-7FC47A55367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34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AFAA2E-1D8D-4183-84B5-A67EB6F0A47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169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0EEBE7-4360-46AD-A431-1D11B3068D9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722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AFAA2E-1D8D-4183-84B5-A67EB6F0A47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454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AFAA2E-1D8D-4183-84B5-A67EB6F0A47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417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62698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7" y="230191"/>
            <a:ext cx="2055813" cy="5789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97" y="230191"/>
            <a:ext cx="6015037" cy="5789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9144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9144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4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85800" y="976313"/>
            <a:ext cx="77724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6650373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800" dirty="0" smtClean="0"/>
              <a:t>www.nano4me.org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6644081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 smtClean="0"/>
              <a:t>© 2018 The Pennsylvania State University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 smtClean="0"/>
              <a:t>XPS </a:t>
            </a:r>
            <a:fld id="{862CD6A4-F241-4398-B59C-ADF65728BD48}" type="slidenum">
              <a:rPr lang="en-US" altLang="en-US" sz="800" smtClean="0"/>
              <a:pPr algn="r" eaLnBrk="1" hangingPunct="1">
                <a:defRPr/>
              </a:pPr>
              <a:t>‹#›</a:t>
            </a:fld>
            <a:endParaRPr lang="en-US" altLang="en-US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Helvetica Neue"/>
          <a:ea typeface="+mj-ea"/>
          <a:cs typeface="Helvetica Neue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Helvetica Neue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Helvetica Neue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Helvetica Neue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Helvetica Neue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defRPr sz="24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charset="2"/>
        <a:buChar char="q"/>
        <a:defRPr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charset="2"/>
        <a:buChar char="Ø"/>
        <a:defRPr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l"/>
        <a:defRPr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charset="2"/>
        <a:buChar char="v"/>
        <a:defRPr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charset="0"/>
        <a:buChar char="v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charset="0"/>
        <a:buChar char="v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charset="0"/>
        <a:buChar char="v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charset="0"/>
        <a:buChar char="v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4213" y="4114800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X-Ray Photoelectron Spectroscopy (XPS)</a:t>
            </a:r>
            <a:endParaRPr lang="en-US" altLang="en-US" sz="4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771633"/>
            <a:ext cx="8686800" cy="204929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-1217210"/>
            <a:ext cx="7772400" cy="582211"/>
          </a:xfrm>
        </p:spPr>
        <p:txBody>
          <a:bodyPr>
            <a:spAutoFit/>
          </a:bodyPr>
          <a:lstStyle/>
          <a:p>
            <a:r>
              <a:rPr lang="en-US" smtClean="0"/>
              <a:t>X-Ray Photoelectron Spectroscopy (XPS)</a:t>
            </a:r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1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Inelastic mean </a:t>
            </a:r>
            <a:r>
              <a:rPr lang="en-US" dirty="0"/>
              <a:t>free </a:t>
            </a:r>
            <a:r>
              <a:rPr lang="en-US" dirty="0" smtClean="0"/>
              <a:t>path (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/>
              <a:t>)</a:t>
            </a:r>
            <a:endParaRPr lang="en-US" alt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45169" y="986333"/>
            <a:ext cx="4632158" cy="42910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When an electron with kinetic energy E moves through a solid matrix M, it has a probability of traveling a certain distance before losing all or part of its energy due to an inelastic collision.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average distance traveled before such a collision is known as the inelastic mean free path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(E). 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5222609" y="1582796"/>
            <a:ext cx="3781361" cy="3206619"/>
            <a:chOff x="5222609" y="1420423"/>
            <a:chExt cx="3781361" cy="3206619"/>
          </a:xfrm>
        </p:grpSpPr>
        <p:grpSp>
          <p:nvGrpSpPr>
            <p:cNvPr id="88" name="Group 87"/>
            <p:cNvGrpSpPr/>
            <p:nvPr/>
          </p:nvGrpSpPr>
          <p:grpSpPr>
            <a:xfrm>
              <a:off x="5222609" y="1420423"/>
              <a:ext cx="3781361" cy="3206619"/>
              <a:chOff x="5077327" y="1420423"/>
              <a:chExt cx="3781361" cy="3206619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5077327" y="1420423"/>
                <a:ext cx="3781361" cy="3206619"/>
                <a:chOff x="5030072" y="1343509"/>
                <a:chExt cx="3781361" cy="3206619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5030072" y="1343509"/>
                  <a:ext cx="3781361" cy="3206619"/>
                  <a:chOff x="5030072" y="1343509"/>
                  <a:chExt cx="3781361" cy="3206619"/>
                </a:xfrm>
              </p:grpSpPr>
              <p:grpSp>
                <p:nvGrpSpPr>
                  <p:cNvPr id="151" name="Group 150"/>
                  <p:cNvGrpSpPr/>
                  <p:nvPr/>
                </p:nvGrpSpPr>
                <p:grpSpPr>
                  <a:xfrm>
                    <a:off x="5316173" y="1343509"/>
                    <a:ext cx="3495260" cy="2895660"/>
                    <a:chOff x="5190739" y="1640793"/>
                    <a:chExt cx="3495260" cy="2895660"/>
                  </a:xfrm>
                </p:grpSpPr>
                <p:grpSp>
                  <p:nvGrpSpPr>
                    <p:cNvPr id="154" name="Group 153"/>
                    <p:cNvGrpSpPr/>
                    <p:nvPr/>
                  </p:nvGrpSpPr>
                  <p:grpSpPr>
                    <a:xfrm>
                      <a:off x="5674407" y="1640793"/>
                      <a:ext cx="3011592" cy="2895660"/>
                      <a:chOff x="5674407" y="1640793"/>
                      <a:chExt cx="3011592" cy="2895660"/>
                    </a:xfrm>
                  </p:grpSpPr>
                  <p:sp>
                    <p:nvSpPr>
                      <p:cNvPr id="160" name="Freeform 159"/>
                      <p:cNvSpPr/>
                      <p:nvPr/>
                    </p:nvSpPr>
                    <p:spPr bwMode="auto">
                      <a:xfrm>
                        <a:off x="5776957" y="1640793"/>
                        <a:ext cx="2820112" cy="2173018"/>
                      </a:xfrm>
                      <a:custGeom>
                        <a:avLst/>
                        <a:gdLst>
                          <a:gd name="connsiteX0" fmla="*/ 0 w 2820112"/>
                          <a:gd name="connsiteY0" fmla="*/ 0 h 2173018"/>
                          <a:gd name="connsiteX1" fmla="*/ 1042587 w 2820112"/>
                          <a:gd name="connsiteY1" fmla="*/ 1974078 h 2173018"/>
                          <a:gd name="connsiteX2" fmla="*/ 1751888 w 2820112"/>
                          <a:gd name="connsiteY2" fmla="*/ 2059536 h 2173018"/>
                          <a:gd name="connsiteX3" fmla="*/ 2820112 w 2820112"/>
                          <a:gd name="connsiteY3" fmla="*/ 1572426 h 2173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820112" h="2173018">
                            <a:moveTo>
                              <a:pt x="0" y="0"/>
                            </a:moveTo>
                            <a:cubicBezTo>
                              <a:pt x="375303" y="815411"/>
                              <a:pt x="750606" y="1630822"/>
                              <a:pt x="1042587" y="1974078"/>
                            </a:cubicBezTo>
                            <a:cubicBezTo>
                              <a:pt x="1334568" y="2317334"/>
                              <a:pt x="1455634" y="2126478"/>
                              <a:pt x="1751888" y="2059536"/>
                            </a:cubicBezTo>
                            <a:cubicBezTo>
                              <a:pt x="2048142" y="1992594"/>
                              <a:pt x="2642075" y="1652187"/>
                              <a:pt x="2820112" y="1572426"/>
                            </a:cubicBezTo>
                          </a:path>
                        </a:pathLst>
                      </a:custGeom>
                      <a:noFill/>
                      <a:ln w="22225" cap="flat" cmpd="sng" algn="ctr">
                        <a:solidFill>
                          <a:schemeClr val="accent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</a:endParaRPr>
                      </a:p>
                    </p:txBody>
                  </p:sp>
                  <p:cxnSp>
                    <p:nvCxnSpPr>
                      <p:cNvPr id="161" name="Straight Connector 160"/>
                      <p:cNvCxnSpPr/>
                      <p:nvPr/>
                    </p:nvCxnSpPr>
                    <p:spPr bwMode="auto">
                      <a:xfrm>
                        <a:off x="5674407" y="1640793"/>
                        <a:ext cx="0" cy="2632104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accent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62" name="Straight Connector 161"/>
                      <p:cNvCxnSpPr/>
                      <p:nvPr/>
                    </p:nvCxnSpPr>
                    <p:spPr bwMode="auto">
                      <a:xfrm flipH="1" flipV="1">
                        <a:off x="5674407" y="4262927"/>
                        <a:ext cx="3011592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accent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grpSp>
                    <p:nvGrpSpPr>
                      <p:cNvPr id="163" name="Group 162"/>
                      <p:cNvGrpSpPr/>
                      <p:nvPr/>
                    </p:nvGrpSpPr>
                    <p:grpSpPr>
                      <a:xfrm>
                        <a:off x="5889420" y="4249108"/>
                        <a:ext cx="2509590" cy="287345"/>
                        <a:chOff x="5889420" y="4249108"/>
                        <a:chExt cx="2509590" cy="287345"/>
                      </a:xfrm>
                    </p:grpSpPr>
                    <p:sp>
                      <p:nvSpPr>
                        <p:cNvPr id="164" name="Rectangle 163"/>
                        <p:cNvSpPr/>
                        <p:nvPr/>
                      </p:nvSpPr>
                      <p:spPr>
                        <a:xfrm>
                          <a:off x="5889420" y="4249108"/>
                          <a:ext cx="269626" cy="276999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altLang="en-US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200" dirty="0"/>
                        </a:p>
                      </p:txBody>
                    </p:sp>
                    <p:sp>
                      <p:nvSpPr>
                        <p:cNvPr id="165" name="Rectangle 164"/>
                        <p:cNvSpPr/>
                        <p:nvPr/>
                      </p:nvSpPr>
                      <p:spPr>
                        <a:xfrm>
                          <a:off x="6556794" y="4259454"/>
                          <a:ext cx="354584" cy="276999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altLang="en-US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en-US" sz="1200" dirty="0"/>
                        </a:p>
                      </p:txBody>
                    </p:sp>
                    <p:sp>
                      <p:nvSpPr>
                        <p:cNvPr id="166" name="Rectangle 165"/>
                        <p:cNvSpPr/>
                        <p:nvPr/>
                      </p:nvSpPr>
                      <p:spPr>
                        <a:xfrm>
                          <a:off x="7187013" y="4259453"/>
                          <a:ext cx="439544" cy="276999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altLang="en-US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US" sz="1200" dirty="0"/>
                        </a:p>
                      </p:txBody>
                    </p:sp>
                    <p:sp>
                      <p:nvSpPr>
                        <p:cNvPr id="167" name="Rectangle 166"/>
                        <p:cNvSpPr/>
                        <p:nvPr/>
                      </p:nvSpPr>
                      <p:spPr>
                        <a:xfrm>
                          <a:off x="7874507" y="4249108"/>
                          <a:ext cx="524503" cy="276999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altLang="en-US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en-US" sz="1200" dirty="0"/>
                        </a:p>
                      </p:txBody>
                    </p:sp>
                  </p:grpSp>
                </p:grpSp>
                <p:grpSp>
                  <p:nvGrpSpPr>
                    <p:cNvPr id="155" name="Group 154"/>
                    <p:cNvGrpSpPr/>
                    <p:nvPr/>
                  </p:nvGrpSpPr>
                  <p:grpSpPr>
                    <a:xfrm>
                      <a:off x="5190739" y="1835230"/>
                      <a:ext cx="524503" cy="2282288"/>
                      <a:chOff x="5190739" y="1835230"/>
                      <a:chExt cx="524503" cy="2282288"/>
                    </a:xfrm>
                  </p:grpSpPr>
                  <p:sp>
                    <p:nvSpPr>
                      <p:cNvPr id="156" name="Rectangle 155"/>
                      <p:cNvSpPr/>
                      <p:nvPr/>
                    </p:nvSpPr>
                    <p:spPr>
                      <a:xfrm>
                        <a:off x="5429368" y="3840519"/>
                        <a:ext cx="269626" cy="2769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altLang="en-US" sz="12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157" name="Rectangle 156"/>
                      <p:cNvSpPr/>
                      <p:nvPr/>
                    </p:nvSpPr>
                    <p:spPr>
                      <a:xfrm>
                        <a:off x="5352583" y="3197432"/>
                        <a:ext cx="354584" cy="2769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altLang="en-US" sz="12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158" name="Rectangle 157"/>
                      <p:cNvSpPr/>
                      <p:nvPr/>
                    </p:nvSpPr>
                    <p:spPr>
                      <a:xfrm>
                        <a:off x="5268086" y="2502649"/>
                        <a:ext cx="439544" cy="2769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altLang="en-US" sz="12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100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159" name="Rectangle 158"/>
                      <p:cNvSpPr/>
                      <p:nvPr/>
                    </p:nvSpPr>
                    <p:spPr>
                      <a:xfrm>
                        <a:off x="5190739" y="1835230"/>
                        <a:ext cx="524503" cy="2769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altLang="en-US" sz="12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1000</a:t>
                        </a:r>
                        <a:endParaRPr lang="en-US" sz="1200" dirty="0"/>
                      </a:p>
                    </p:txBody>
                  </p:sp>
                </p:grpSp>
              </p:grpSp>
              <p:sp>
                <p:nvSpPr>
                  <p:cNvPr id="152" name="TextBox 151"/>
                  <p:cNvSpPr txBox="1"/>
                  <p:nvPr/>
                </p:nvSpPr>
                <p:spPr>
                  <a:xfrm rot="16200000">
                    <a:off x="4414038" y="2282308"/>
                    <a:ext cx="163217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sz="2000" dirty="0" smtClean="0"/>
                      <a:t>λ</a:t>
                    </a:r>
                    <a:r>
                      <a:rPr lang="en-US" sz="2000" dirty="0" smtClean="0"/>
                      <a:t>, monolayers</a:t>
                    </a:r>
                    <a:endParaRPr lang="en-US" sz="2000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6613475" y="4180796"/>
                    <a:ext cx="12170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/>
                      <a:t>Energy, eV</a:t>
                    </a:r>
                    <a:endParaRPr lang="en-US" sz="1800" dirty="0"/>
                  </a:p>
                </p:txBody>
              </p:sp>
            </p:grpSp>
            <p:sp>
              <p:nvSpPr>
                <p:cNvPr id="104" name="Oval 103"/>
                <p:cNvSpPr/>
                <p:nvPr/>
              </p:nvSpPr>
              <p:spPr bwMode="auto">
                <a:xfrm>
                  <a:off x="7176288" y="327559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05" name="Oval 104"/>
                <p:cNvSpPr/>
                <p:nvPr/>
              </p:nvSpPr>
              <p:spPr bwMode="auto">
                <a:xfrm>
                  <a:off x="7289587" y="332542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06" name="Oval 105"/>
                <p:cNvSpPr/>
                <p:nvPr/>
              </p:nvSpPr>
              <p:spPr bwMode="auto">
                <a:xfrm>
                  <a:off x="7414995" y="33288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07" name="Oval 106"/>
                <p:cNvSpPr/>
                <p:nvPr/>
              </p:nvSpPr>
              <p:spPr bwMode="auto">
                <a:xfrm>
                  <a:off x="7525618" y="332131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08" name="Oval 107"/>
                <p:cNvSpPr/>
                <p:nvPr/>
              </p:nvSpPr>
              <p:spPr bwMode="auto">
                <a:xfrm>
                  <a:off x="7480447" y="327559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09" name="Oval 108"/>
                <p:cNvSpPr/>
                <p:nvPr/>
              </p:nvSpPr>
              <p:spPr bwMode="auto">
                <a:xfrm>
                  <a:off x="7625588" y="328317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10" name="Oval 109"/>
                <p:cNvSpPr/>
                <p:nvPr/>
              </p:nvSpPr>
              <p:spPr bwMode="auto">
                <a:xfrm>
                  <a:off x="7732551" y="319291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7328688" y="342799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6873385" y="340513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831313" y="328141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 bwMode="auto">
                <a:xfrm>
                  <a:off x="6785594" y="323527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 bwMode="auto">
                <a:xfrm>
                  <a:off x="6673515" y="321576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16" name="Oval 115"/>
                <p:cNvSpPr/>
                <p:nvPr/>
              </p:nvSpPr>
              <p:spPr bwMode="auto">
                <a:xfrm>
                  <a:off x="6713298" y="330004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 bwMode="auto">
                <a:xfrm>
                  <a:off x="7481088" y="358039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 bwMode="auto">
                <a:xfrm>
                  <a:off x="7548477" y="346672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19" name="Oval 118"/>
                <p:cNvSpPr/>
                <p:nvPr/>
              </p:nvSpPr>
              <p:spPr bwMode="auto">
                <a:xfrm>
                  <a:off x="7657463" y="342799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7775519" y="350748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21" name="Oval 120"/>
                <p:cNvSpPr/>
                <p:nvPr/>
              </p:nvSpPr>
              <p:spPr bwMode="auto">
                <a:xfrm>
                  <a:off x="7648447" y="354995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6806126" y="302301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23" name="Oval 122"/>
                <p:cNvSpPr/>
                <p:nvPr/>
              </p:nvSpPr>
              <p:spPr bwMode="auto">
                <a:xfrm>
                  <a:off x="7857959" y="321576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24" name="Oval 123"/>
                <p:cNvSpPr/>
                <p:nvPr/>
              </p:nvSpPr>
              <p:spPr bwMode="auto">
                <a:xfrm>
                  <a:off x="6689451" y="304587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25" name="Oval 124"/>
                <p:cNvSpPr/>
                <p:nvPr/>
              </p:nvSpPr>
              <p:spPr bwMode="auto">
                <a:xfrm>
                  <a:off x="8031944" y="328317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26" name="Oval 125"/>
                <p:cNvSpPr/>
                <p:nvPr/>
              </p:nvSpPr>
              <p:spPr bwMode="auto">
                <a:xfrm>
                  <a:off x="8082605" y="312963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27" name="Oval 126"/>
                <p:cNvSpPr/>
                <p:nvPr/>
              </p:nvSpPr>
              <p:spPr bwMode="auto">
                <a:xfrm>
                  <a:off x="8211445" y="301578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28" name="Oval 127"/>
                <p:cNvSpPr/>
                <p:nvPr/>
              </p:nvSpPr>
              <p:spPr bwMode="auto">
                <a:xfrm>
                  <a:off x="8284965" y="317714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29" name="Oval 128"/>
                <p:cNvSpPr/>
                <p:nvPr/>
              </p:nvSpPr>
              <p:spPr bwMode="auto">
                <a:xfrm>
                  <a:off x="8408569" y="295746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30" name="Oval 129"/>
                <p:cNvSpPr/>
                <p:nvPr/>
              </p:nvSpPr>
              <p:spPr bwMode="auto">
                <a:xfrm>
                  <a:off x="8498669" y="31067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31" name="Oval 130"/>
                <p:cNvSpPr/>
                <p:nvPr/>
              </p:nvSpPr>
              <p:spPr bwMode="auto">
                <a:xfrm>
                  <a:off x="8452950" y="283075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32" name="Oval 131"/>
                <p:cNvSpPr/>
                <p:nvPr/>
              </p:nvSpPr>
              <p:spPr bwMode="auto">
                <a:xfrm>
                  <a:off x="8605350" y="298315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33" name="Oval 132"/>
                <p:cNvSpPr/>
                <p:nvPr/>
              </p:nvSpPr>
              <p:spPr bwMode="auto">
                <a:xfrm>
                  <a:off x="8578358" y="2877288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34" name="Oval 133"/>
                <p:cNvSpPr/>
                <p:nvPr/>
              </p:nvSpPr>
              <p:spPr bwMode="auto">
                <a:xfrm>
                  <a:off x="8699643" y="296301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35" name="Oval 134"/>
                <p:cNvSpPr/>
                <p:nvPr/>
              </p:nvSpPr>
              <p:spPr bwMode="auto">
                <a:xfrm>
                  <a:off x="6741711" y="294404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36" name="Oval 135"/>
                <p:cNvSpPr/>
                <p:nvPr/>
              </p:nvSpPr>
              <p:spPr bwMode="auto">
                <a:xfrm>
                  <a:off x="6561304" y="277903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 bwMode="auto">
                <a:xfrm>
                  <a:off x="6715898" y="284815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 bwMode="auto">
                <a:xfrm>
                  <a:off x="6678624" y="277783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 bwMode="auto">
                <a:xfrm>
                  <a:off x="6626376" y="272904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 bwMode="auto">
                <a:xfrm>
                  <a:off x="6778776" y="288144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41" name="Oval 140"/>
                <p:cNvSpPr/>
                <p:nvPr/>
              </p:nvSpPr>
              <p:spPr bwMode="auto">
                <a:xfrm>
                  <a:off x="6639162" y="297394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42" name="Oval 141"/>
                <p:cNvSpPr/>
                <p:nvPr/>
              </p:nvSpPr>
              <p:spPr bwMode="auto">
                <a:xfrm>
                  <a:off x="6622649" y="28768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43" name="Oval 142"/>
                <p:cNvSpPr/>
                <p:nvPr/>
              </p:nvSpPr>
              <p:spPr bwMode="auto">
                <a:xfrm>
                  <a:off x="7235976" y="333864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44" name="Oval 143"/>
                <p:cNvSpPr/>
                <p:nvPr/>
              </p:nvSpPr>
              <p:spPr bwMode="auto">
                <a:xfrm>
                  <a:off x="6538444" y="261272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45" name="Oval 144"/>
                <p:cNvSpPr/>
                <p:nvPr/>
              </p:nvSpPr>
              <p:spPr bwMode="auto">
                <a:xfrm>
                  <a:off x="6513475" y="244642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46" name="Oval 145"/>
                <p:cNvSpPr/>
                <p:nvPr/>
              </p:nvSpPr>
              <p:spPr bwMode="auto">
                <a:xfrm>
                  <a:off x="6350850" y="21765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47" name="Oval 146"/>
                <p:cNvSpPr/>
                <p:nvPr/>
              </p:nvSpPr>
              <p:spPr bwMode="auto">
                <a:xfrm>
                  <a:off x="6447783" y="232100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48" name="Oval 147"/>
                <p:cNvSpPr/>
                <p:nvPr/>
              </p:nvSpPr>
              <p:spPr bwMode="auto">
                <a:xfrm>
                  <a:off x="6391557" y="227528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49" name="Oval 148"/>
                <p:cNvSpPr/>
                <p:nvPr/>
              </p:nvSpPr>
              <p:spPr bwMode="auto">
                <a:xfrm>
                  <a:off x="6266676" y="222956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50" name="Oval 149"/>
                <p:cNvSpPr/>
                <p:nvPr/>
              </p:nvSpPr>
              <p:spPr bwMode="auto">
                <a:xfrm>
                  <a:off x="6289535" y="208312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</p:grpSp>
          <p:cxnSp>
            <p:nvCxnSpPr>
              <p:cNvPr id="94" name="Straight Connector 93"/>
              <p:cNvCxnSpPr>
                <a:stCxn id="164" idx="0"/>
                <a:endCxn id="164" idx="0"/>
              </p:cNvCxnSpPr>
              <p:nvPr/>
            </p:nvCxnSpPr>
            <p:spPr bwMode="auto">
              <a:xfrm>
                <a:off x="6196922" y="4028738"/>
                <a:ext cx="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flipH="1">
                <a:off x="6205817" y="3982724"/>
                <a:ext cx="0" cy="9544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flipH="1">
                <a:off x="6906921" y="3982724"/>
                <a:ext cx="0" cy="9544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flipH="1">
                <a:off x="7547504" y="3982724"/>
                <a:ext cx="0" cy="9544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flipH="1">
                <a:off x="8306658" y="3989842"/>
                <a:ext cx="0" cy="9544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>
                <a:off x="5792490" y="3758648"/>
                <a:ext cx="91440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>
                <a:off x="5792830" y="3108477"/>
                <a:ext cx="91440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>
                <a:off x="5801376" y="2397918"/>
                <a:ext cx="91440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>
                <a:off x="5801376" y="1755405"/>
                <a:ext cx="91440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9" name="Oval 88"/>
            <p:cNvSpPr/>
            <p:nvPr/>
          </p:nvSpPr>
          <p:spPr bwMode="auto">
            <a:xfrm>
              <a:off x="6243234" y="1577289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6293082" y="1789511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6445482" y="1941911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6275085" y="2001517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985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Inelastic mean </a:t>
            </a:r>
            <a:r>
              <a:rPr lang="en-US" dirty="0"/>
              <a:t>free </a:t>
            </a:r>
            <a:r>
              <a:rPr lang="en-US" dirty="0" smtClean="0"/>
              <a:t>path (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/>
              <a:t>)</a:t>
            </a:r>
            <a:endParaRPr lang="en-US" alt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33136" y="1082586"/>
            <a:ext cx="4867979" cy="42910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Since the energy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ranges used in XPS analysis are typically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50–1200 eV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the values of λ are very small, corresponding to only a few monolayers.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Photoelectrons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must originate from atomic layers very close to surface to be detected.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XPS technique is very surface-specific. 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222609" y="1420423"/>
            <a:ext cx="3781361" cy="3206619"/>
            <a:chOff x="5222609" y="1420423"/>
            <a:chExt cx="3781361" cy="3206619"/>
          </a:xfrm>
        </p:grpSpPr>
        <p:grpSp>
          <p:nvGrpSpPr>
            <p:cNvPr id="5" name="Group 4"/>
            <p:cNvGrpSpPr/>
            <p:nvPr/>
          </p:nvGrpSpPr>
          <p:grpSpPr>
            <a:xfrm>
              <a:off x="5222609" y="1420423"/>
              <a:ext cx="3781361" cy="3206619"/>
              <a:chOff x="5077327" y="1420423"/>
              <a:chExt cx="3781361" cy="3206619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077327" y="1420423"/>
                <a:ext cx="3781361" cy="3206619"/>
                <a:chOff x="5030072" y="1343509"/>
                <a:chExt cx="3781361" cy="3206619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5030072" y="1343509"/>
                  <a:ext cx="3781361" cy="3206619"/>
                  <a:chOff x="5030072" y="1343509"/>
                  <a:chExt cx="3781361" cy="3206619"/>
                </a:xfrm>
              </p:grpSpPr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5316173" y="1343509"/>
                    <a:ext cx="3495260" cy="2895660"/>
                    <a:chOff x="5190739" y="1640793"/>
                    <a:chExt cx="3495260" cy="2895660"/>
                  </a:xfrm>
                </p:grpSpPr>
                <p:grpSp>
                  <p:nvGrpSpPr>
                    <p:cNvPr id="68" name="Group 67"/>
                    <p:cNvGrpSpPr/>
                    <p:nvPr/>
                  </p:nvGrpSpPr>
                  <p:grpSpPr>
                    <a:xfrm>
                      <a:off x="5674407" y="1640793"/>
                      <a:ext cx="3011592" cy="2895660"/>
                      <a:chOff x="5674407" y="1640793"/>
                      <a:chExt cx="3011592" cy="2895660"/>
                    </a:xfrm>
                  </p:grpSpPr>
                  <p:sp>
                    <p:nvSpPr>
                      <p:cNvPr id="74" name="Freeform 73"/>
                      <p:cNvSpPr/>
                      <p:nvPr/>
                    </p:nvSpPr>
                    <p:spPr bwMode="auto">
                      <a:xfrm>
                        <a:off x="5776957" y="1640793"/>
                        <a:ext cx="2820112" cy="2173018"/>
                      </a:xfrm>
                      <a:custGeom>
                        <a:avLst/>
                        <a:gdLst>
                          <a:gd name="connsiteX0" fmla="*/ 0 w 2820112"/>
                          <a:gd name="connsiteY0" fmla="*/ 0 h 2173018"/>
                          <a:gd name="connsiteX1" fmla="*/ 1042587 w 2820112"/>
                          <a:gd name="connsiteY1" fmla="*/ 1974078 h 2173018"/>
                          <a:gd name="connsiteX2" fmla="*/ 1751888 w 2820112"/>
                          <a:gd name="connsiteY2" fmla="*/ 2059536 h 2173018"/>
                          <a:gd name="connsiteX3" fmla="*/ 2820112 w 2820112"/>
                          <a:gd name="connsiteY3" fmla="*/ 1572426 h 2173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820112" h="2173018">
                            <a:moveTo>
                              <a:pt x="0" y="0"/>
                            </a:moveTo>
                            <a:cubicBezTo>
                              <a:pt x="375303" y="815411"/>
                              <a:pt x="750606" y="1630822"/>
                              <a:pt x="1042587" y="1974078"/>
                            </a:cubicBezTo>
                            <a:cubicBezTo>
                              <a:pt x="1334568" y="2317334"/>
                              <a:pt x="1455634" y="2126478"/>
                              <a:pt x="1751888" y="2059536"/>
                            </a:cubicBezTo>
                            <a:cubicBezTo>
                              <a:pt x="2048142" y="1992594"/>
                              <a:pt x="2642075" y="1652187"/>
                              <a:pt x="2820112" y="1572426"/>
                            </a:cubicBezTo>
                          </a:path>
                        </a:pathLst>
                      </a:custGeom>
                      <a:noFill/>
                      <a:ln w="22225" cap="flat" cmpd="sng" algn="ctr">
                        <a:solidFill>
                          <a:schemeClr val="accent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</a:endParaRPr>
                      </a:p>
                    </p:txBody>
                  </p:sp>
                  <p:cxnSp>
                    <p:nvCxnSpPr>
                      <p:cNvPr id="75" name="Straight Connector 74"/>
                      <p:cNvCxnSpPr/>
                      <p:nvPr/>
                    </p:nvCxnSpPr>
                    <p:spPr bwMode="auto">
                      <a:xfrm>
                        <a:off x="5674407" y="1640793"/>
                        <a:ext cx="0" cy="2632104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accent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76" name="Straight Connector 75"/>
                      <p:cNvCxnSpPr/>
                      <p:nvPr/>
                    </p:nvCxnSpPr>
                    <p:spPr bwMode="auto">
                      <a:xfrm flipH="1" flipV="1">
                        <a:off x="5674407" y="4262927"/>
                        <a:ext cx="3011592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accent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grpSp>
                    <p:nvGrpSpPr>
                      <p:cNvPr id="77" name="Group 76"/>
                      <p:cNvGrpSpPr/>
                      <p:nvPr/>
                    </p:nvGrpSpPr>
                    <p:grpSpPr>
                      <a:xfrm>
                        <a:off x="5889420" y="4249108"/>
                        <a:ext cx="2509590" cy="287345"/>
                        <a:chOff x="5889420" y="4249108"/>
                        <a:chExt cx="2509590" cy="287345"/>
                      </a:xfrm>
                    </p:grpSpPr>
                    <p:sp>
                      <p:nvSpPr>
                        <p:cNvPr id="78" name="Rectangle 77"/>
                        <p:cNvSpPr/>
                        <p:nvPr/>
                      </p:nvSpPr>
                      <p:spPr>
                        <a:xfrm>
                          <a:off x="5889420" y="4249108"/>
                          <a:ext cx="269626" cy="276999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altLang="en-US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200" dirty="0"/>
                        </a:p>
                      </p:txBody>
                    </p:sp>
                    <p:sp>
                      <p:nvSpPr>
                        <p:cNvPr id="79" name="Rectangle 78"/>
                        <p:cNvSpPr/>
                        <p:nvPr/>
                      </p:nvSpPr>
                      <p:spPr>
                        <a:xfrm>
                          <a:off x="6556794" y="4259454"/>
                          <a:ext cx="354584" cy="276999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altLang="en-US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en-US" sz="1200" dirty="0"/>
                        </a:p>
                      </p:txBody>
                    </p:sp>
                    <p:sp>
                      <p:nvSpPr>
                        <p:cNvPr id="80" name="Rectangle 79"/>
                        <p:cNvSpPr/>
                        <p:nvPr/>
                      </p:nvSpPr>
                      <p:spPr>
                        <a:xfrm>
                          <a:off x="7187013" y="4259453"/>
                          <a:ext cx="439544" cy="276999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altLang="en-US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US" sz="1200" dirty="0"/>
                        </a:p>
                      </p:txBody>
                    </p:sp>
                    <p:sp>
                      <p:nvSpPr>
                        <p:cNvPr id="81" name="Rectangle 80"/>
                        <p:cNvSpPr/>
                        <p:nvPr/>
                      </p:nvSpPr>
                      <p:spPr>
                        <a:xfrm>
                          <a:off x="7874507" y="4249108"/>
                          <a:ext cx="524503" cy="276999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altLang="en-US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en-US" sz="1200" dirty="0"/>
                        </a:p>
                      </p:txBody>
                    </p:sp>
                  </p:grpSp>
                </p:grpSp>
                <p:grpSp>
                  <p:nvGrpSpPr>
                    <p:cNvPr id="69" name="Group 68"/>
                    <p:cNvGrpSpPr/>
                    <p:nvPr/>
                  </p:nvGrpSpPr>
                  <p:grpSpPr>
                    <a:xfrm>
                      <a:off x="5190739" y="1835230"/>
                      <a:ext cx="524503" cy="2282288"/>
                      <a:chOff x="5190739" y="1835230"/>
                      <a:chExt cx="524503" cy="2282288"/>
                    </a:xfrm>
                  </p:grpSpPr>
                  <p:sp>
                    <p:nvSpPr>
                      <p:cNvPr id="70" name="Rectangle 69"/>
                      <p:cNvSpPr/>
                      <p:nvPr/>
                    </p:nvSpPr>
                    <p:spPr>
                      <a:xfrm>
                        <a:off x="5429368" y="3840519"/>
                        <a:ext cx="269626" cy="2769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altLang="en-US" sz="12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71" name="Rectangle 70"/>
                      <p:cNvSpPr/>
                      <p:nvPr/>
                    </p:nvSpPr>
                    <p:spPr>
                      <a:xfrm>
                        <a:off x="5352583" y="3197432"/>
                        <a:ext cx="354584" cy="2769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altLang="en-US" sz="12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72" name="Rectangle 71"/>
                      <p:cNvSpPr/>
                      <p:nvPr/>
                    </p:nvSpPr>
                    <p:spPr>
                      <a:xfrm>
                        <a:off x="5268086" y="2502649"/>
                        <a:ext cx="439544" cy="2769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altLang="en-US" sz="12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100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73" name="Rectangle 72"/>
                      <p:cNvSpPr/>
                      <p:nvPr/>
                    </p:nvSpPr>
                    <p:spPr>
                      <a:xfrm>
                        <a:off x="5190739" y="1835230"/>
                        <a:ext cx="524503" cy="2769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altLang="en-US" sz="12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1000</a:t>
                        </a:r>
                        <a:endParaRPr lang="en-US" sz="1200" dirty="0"/>
                      </a:p>
                    </p:txBody>
                  </p:sp>
                </p:grpSp>
              </p:grpSp>
              <p:sp>
                <p:nvSpPr>
                  <p:cNvPr id="66" name="TextBox 65"/>
                  <p:cNvSpPr txBox="1"/>
                  <p:nvPr/>
                </p:nvSpPr>
                <p:spPr>
                  <a:xfrm rot="16200000">
                    <a:off x="4414038" y="2282308"/>
                    <a:ext cx="163217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sz="2000" dirty="0" smtClean="0"/>
                      <a:t>λ</a:t>
                    </a:r>
                    <a:r>
                      <a:rPr lang="en-US" sz="2000" dirty="0" smtClean="0"/>
                      <a:t>, monolayers</a:t>
                    </a:r>
                    <a:endParaRPr lang="en-US" sz="2000" dirty="0"/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6613475" y="4180796"/>
                    <a:ext cx="12170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/>
                      <a:t>Energy, eV</a:t>
                    </a:r>
                    <a:endParaRPr lang="en-US" sz="1800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 bwMode="auto">
                <a:xfrm>
                  <a:off x="7176288" y="327559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 bwMode="auto">
                <a:xfrm>
                  <a:off x="7289587" y="332542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 bwMode="auto">
                <a:xfrm>
                  <a:off x="7414995" y="332889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7525618" y="332131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7480447" y="327559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 bwMode="auto">
                <a:xfrm>
                  <a:off x="7625588" y="328317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 bwMode="auto">
                <a:xfrm>
                  <a:off x="7732551" y="319291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 bwMode="auto">
                <a:xfrm>
                  <a:off x="7328688" y="342799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 bwMode="auto">
                <a:xfrm>
                  <a:off x="6873385" y="340513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6831313" y="328141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 bwMode="auto">
                <a:xfrm>
                  <a:off x="6785594" y="323527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6673515" y="321576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6713298" y="330004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 bwMode="auto">
                <a:xfrm>
                  <a:off x="7481088" y="358039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 bwMode="auto">
                <a:xfrm>
                  <a:off x="7548477" y="346672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 bwMode="auto">
                <a:xfrm>
                  <a:off x="7657463" y="342799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 bwMode="auto">
                <a:xfrm>
                  <a:off x="7775519" y="350748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 bwMode="auto">
                <a:xfrm>
                  <a:off x="7648447" y="354995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6806126" y="302301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>
                  <a:off x="7857959" y="321576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>
                  <a:off x="6689451" y="304587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 bwMode="auto">
                <a:xfrm>
                  <a:off x="8031944" y="328317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 bwMode="auto">
                <a:xfrm>
                  <a:off x="8082605" y="312963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 bwMode="auto">
                <a:xfrm>
                  <a:off x="8211445" y="301578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 bwMode="auto">
                <a:xfrm>
                  <a:off x="8284965" y="317714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 bwMode="auto">
                <a:xfrm>
                  <a:off x="8408569" y="295746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 bwMode="auto">
                <a:xfrm>
                  <a:off x="8498669" y="31067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 bwMode="auto">
                <a:xfrm>
                  <a:off x="8452950" y="283075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 bwMode="auto">
                <a:xfrm>
                  <a:off x="8605350" y="298315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 bwMode="auto">
                <a:xfrm>
                  <a:off x="8578358" y="2877288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 bwMode="auto">
                <a:xfrm>
                  <a:off x="8699643" y="296301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 bwMode="auto">
                <a:xfrm>
                  <a:off x="6741711" y="294404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 bwMode="auto">
                <a:xfrm>
                  <a:off x="6561304" y="277903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 bwMode="auto">
                <a:xfrm>
                  <a:off x="6715898" y="284815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 bwMode="auto">
                <a:xfrm>
                  <a:off x="6678624" y="277783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 bwMode="auto">
                <a:xfrm>
                  <a:off x="6626376" y="272904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6778776" y="288144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6639162" y="297394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 bwMode="auto">
                <a:xfrm>
                  <a:off x="6622649" y="28768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 bwMode="auto">
                <a:xfrm>
                  <a:off x="7235976" y="333864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 bwMode="auto">
                <a:xfrm>
                  <a:off x="6538444" y="261272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 bwMode="auto">
                <a:xfrm>
                  <a:off x="6513475" y="244642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 bwMode="auto">
                <a:xfrm>
                  <a:off x="6350850" y="21765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6447783" y="232100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 bwMode="auto">
                <a:xfrm>
                  <a:off x="6391557" y="227528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 bwMode="auto">
                <a:xfrm>
                  <a:off x="6266676" y="222956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 bwMode="auto">
                <a:xfrm>
                  <a:off x="6289535" y="208312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</p:grpSp>
          <p:cxnSp>
            <p:nvCxnSpPr>
              <p:cNvPr id="7" name="Straight Connector 6"/>
              <p:cNvCxnSpPr>
                <a:stCxn id="78" idx="0"/>
                <a:endCxn id="78" idx="0"/>
              </p:cNvCxnSpPr>
              <p:nvPr/>
            </p:nvCxnSpPr>
            <p:spPr bwMode="auto">
              <a:xfrm>
                <a:off x="6196922" y="4028738"/>
                <a:ext cx="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 flipH="1">
                <a:off x="6205817" y="3982724"/>
                <a:ext cx="0" cy="9544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 flipH="1">
                <a:off x="6906921" y="3982724"/>
                <a:ext cx="0" cy="9544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flipH="1">
                <a:off x="7547504" y="3982724"/>
                <a:ext cx="0" cy="9544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 flipH="1">
                <a:off x="8306658" y="3989842"/>
                <a:ext cx="0" cy="9544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5792490" y="3758648"/>
                <a:ext cx="91440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5792830" y="3108477"/>
                <a:ext cx="91440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5801376" y="2397918"/>
                <a:ext cx="91440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5801376" y="1755405"/>
                <a:ext cx="91440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2" name="Oval 81"/>
            <p:cNvSpPr/>
            <p:nvPr/>
          </p:nvSpPr>
          <p:spPr bwMode="auto">
            <a:xfrm>
              <a:off x="6243234" y="1577289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6293082" y="1789511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6445482" y="1941911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6275085" y="2001517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961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XPS surface </a:t>
            </a:r>
            <a:r>
              <a:rPr lang="en-US" dirty="0" smtClean="0"/>
              <a:t>analysis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8175" y="836816"/>
            <a:ext cx="47706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a surface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(3 atomic layers) using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XPS and angle resolved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XPS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ARXPS)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Ultra-thin films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(3-30 atomic layers)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XPS and angle resolved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XPS</a:t>
            </a:r>
          </a:p>
          <a:p>
            <a:pPr indent="-342900">
              <a:buFont typeface="Wingdings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buFont typeface="Wingdings" pitchFamily="2" charset="2"/>
              <a:buChar char="q"/>
            </a:pP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 films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(3-600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atomic layers) using XPS in combination with sputter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etching for profiling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54353" y="2002492"/>
            <a:ext cx="4189647" cy="2465452"/>
            <a:chOff x="5035787" y="1578102"/>
            <a:chExt cx="4189647" cy="2465452"/>
          </a:xfrm>
        </p:grpSpPr>
        <p:grpSp>
          <p:nvGrpSpPr>
            <p:cNvPr id="7" name="Group 6"/>
            <p:cNvGrpSpPr/>
            <p:nvPr/>
          </p:nvGrpSpPr>
          <p:grpSpPr>
            <a:xfrm>
              <a:off x="5336431" y="2244962"/>
              <a:ext cx="2324456" cy="1798592"/>
              <a:chOff x="5905143" y="3050849"/>
              <a:chExt cx="2324456" cy="179859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905143" y="3114645"/>
                <a:ext cx="2324456" cy="1734796"/>
                <a:chOff x="6383708" y="4255806"/>
                <a:chExt cx="2324456" cy="1734796"/>
              </a:xfrm>
            </p:grpSpPr>
            <p:sp>
              <p:nvSpPr>
                <p:cNvPr id="3" name="Cube 2"/>
                <p:cNvSpPr/>
                <p:nvPr/>
              </p:nvSpPr>
              <p:spPr bwMode="auto">
                <a:xfrm>
                  <a:off x="6383708" y="4418176"/>
                  <a:ext cx="2324456" cy="1572426"/>
                </a:xfrm>
                <a:prstGeom prst="cube">
                  <a:avLst/>
                </a:prstGeom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92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6" name="Cube 5"/>
                <p:cNvSpPr/>
                <p:nvPr/>
              </p:nvSpPr>
              <p:spPr bwMode="auto">
                <a:xfrm>
                  <a:off x="6383708" y="4255806"/>
                  <a:ext cx="1854438" cy="550492"/>
                </a:xfrm>
                <a:prstGeom prst="cube">
                  <a:avLst/>
                </a:prstGeom>
                <a:solidFill>
                  <a:srgbClr val="00B05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" name="Cube 7"/>
              <p:cNvSpPr/>
              <p:nvPr/>
            </p:nvSpPr>
            <p:spPr bwMode="auto">
              <a:xfrm>
                <a:off x="5905143" y="3067941"/>
                <a:ext cx="1580973" cy="191982"/>
              </a:xfrm>
              <a:prstGeom prst="cub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9" name="Cube 8"/>
              <p:cNvSpPr/>
              <p:nvPr/>
            </p:nvSpPr>
            <p:spPr bwMode="auto">
              <a:xfrm>
                <a:off x="5905143" y="3050849"/>
                <a:ext cx="1316054" cy="63796"/>
              </a:xfrm>
              <a:prstGeom prst="cub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035787" y="1985055"/>
              <a:ext cx="1231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Surface: ~1 nm</a:t>
              </a:r>
              <a:endParaRPr lang="en-US" sz="1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26917" y="1578102"/>
              <a:ext cx="18582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Ultra-thin </a:t>
              </a:r>
              <a:r>
                <a:rPr lang="en-US" sz="1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films: 1-10 nm </a:t>
              </a:r>
              <a:endParaRPr lang="en-US" sz="1200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6776815" y="1823204"/>
              <a:ext cx="140589" cy="45365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4" name="Rectangle 13"/>
            <p:cNvSpPr/>
            <p:nvPr/>
          </p:nvSpPr>
          <p:spPr>
            <a:xfrm>
              <a:off x="7344791" y="1935068"/>
              <a:ext cx="18806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 </a:t>
              </a:r>
              <a:r>
                <a:rPr lang="en-US" sz="12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film: 10 nm to 2 µm </a:t>
              </a:r>
              <a:endParaRPr lang="en-US" sz="1200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H="1">
              <a:off x="7162086" y="2077654"/>
              <a:ext cx="264920" cy="22889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" name="Rectangle 18"/>
            <p:cNvSpPr/>
            <p:nvPr/>
          </p:nvSpPr>
          <p:spPr>
            <a:xfrm>
              <a:off x="6023941" y="3201901"/>
              <a:ext cx="5341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Bulk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2683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464" y="1023878"/>
            <a:ext cx="81020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XPS is used to measure: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elemental composition of the surface (top 1–10 nm usually)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mpirical formula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of pure materials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elements that contaminate a surface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 or electronic state of each element in the surface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uniformity of elemental composition across the top surface (or line profiling or mapping)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uniformity of elemental composition as a function of ion beam etching (or depth profiling)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08073" y="243103"/>
            <a:ext cx="77724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Helvetica Neue"/>
                <a:ea typeface="+mj-ea"/>
                <a:cs typeface="Helvetica Neue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en-US" kern="0" dirty="0" smtClean="0"/>
              <a:t>X-Ray Photoelectron Spectroscopy (XPS)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797952" y="4097627"/>
            <a:ext cx="3995559" cy="2001438"/>
            <a:chOff x="4942463" y="3897086"/>
            <a:chExt cx="3995559" cy="2001438"/>
          </a:xfrm>
        </p:grpSpPr>
        <p:grpSp>
          <p:nvGrpSpPr>
            <p:cNvPr id="14" name="Group 13"/>
            <p:cNvGrpSpPr/>
            <p:nvPr/>
          </p:nvGrpSpPr>
          <p:grpSpPr>
            <a:xfrm>
              <a:off x="4942463" y="4206456"/>
              <a:ext cx="3226013" cy="1692068"/>
              <a:chOff x="4942463" y="4206456"/>
              <a:chExt cx="3226013" cy="1692068"/>
            </a:xfrm>
          </p:grpSpPr>
          <p:sp>
            <p:nvSpPr>
              <p:cNvPr id="2" name="Cube 1"/>
              <p:cNvSpPr/>
              <p:nvPr/>
            </p:nvSpPr>
            <p:spPr bwMode="auto">
              <a:xfrm>
                <a:off x="5332576" y="5349668"/>
                <a:ext cx="1837345" cy="521294"/>
              </a:xfrm>
              <a:prstGeom prst="cub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5" name="Chord 4"/>
              <p:cNvSpPr/>
              <p:nvPr/>
            </p:nvSpPr>
            <p:spPr bwMode="auto">
              <a:xfrm rot="9561703">
                <a:off x="6758441" y="4206456"/>
                <a:ext cx="822960" cy="822960"/>
              </a:xfrm>
              <a:prstGeom prst="chord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 bwMode="auto">
              <a:xfrm>
                <a:off x="5500620" y="4783853"/>
                <a:ext cx="700755" cy="623844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6259599" y="4725824"/>
                <a:ext cx="755665" cy="690785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Rectangle 12"/>
              <p:cNvSpPr/>
              <p:nvPr/>
            </p:nvSpPr>
            <p:spPr>
              <a:xfrm>
                <a:off x="4942463" y="4452015"/>
                <a:ext cx="7360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 smtClean="0">
                    <a:solidFill>
                      <a:schemeClr val="accent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X-ray</a:t>
                </a:r>
                <a:endParaRPr lang="en-US" sz="18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67782" y="5529192"/>
                <a:ext cx="9669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Sample</a:t>
                </a:r>
                <a:endParaRPr lang="en-US" sz="18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560343" y="5005887"/>
                <a:ext cx="16081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Photoelectron</a:t>
                </a:r>
                <a:endParaRPr lang="en-US" sz="18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6201375" y="3897086"/>
              <a:ext cx="27366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Electron energy analyzer</a:t>
              </a:r>
              <a:endParaRPr lang="en-US" sz="1800" dirty="0">
                <a:solidFill>
                  <a:srgbClr val="7030A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33943" y="4636681"/>
            <a:ext cx="2619628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h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685800" y="-1217210"/>
            <a:ext cx="7772400" cy="582211"/>
          </a:xfrm>
        </p:spPr>
        <p:txBody>
          <a:bodyPr>
            <a:spAutoFit/>
          </a:bodyPr>
          <a:lstStyle/>
          <a:p>
            <a:r>
              <a:rPr lang="en-US" smtClean="0"/>
              <a:t>X-Ray Photoelectron Spectroscopy (XPS)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99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Basic principles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Peak characteristics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Quantitative analysis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Depth profiling</a:t>
            </a:r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1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75" y="145312"/>
            <a:ext cx="7772400" cy="547688"/>
          </a:xfrm>
        </p:spPr>
        <p:txBody>
          <a:bodyPr/>
          <a:lstStyle/>
          <a:p>
            <a:r>
              <a:rPr lang="en-US" i="0" dirty="0"/>
              <a:t>XPS </a:t>
            </a:r>
            <a:r>
              <a:rPr lang="en-US" i="0" dirty="0" smtClean="0"/>
              <a:t>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40" y="1114833"/>
            <a:ext cx="4616269" cy="2935874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UHV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X-ray source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 analyzer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gun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58761" y="2131158"/>
            <a:ext cx="4182681" cy="2914009"/>
            <a:chOff x="2282807" y="3158770"/>
            <a:chExt cx="4182681" cy="2914009"/>
          </a:xfrm>
        </p:grpSpPr>
        <p:grpSp>
          <p:nvGrpSpPr>
            <p:cNvPr id="7" name="Group 6"/>
            <p:cNvGrpSpPr/>
            <p:nvPr/>
          </p:nvGrpSpPr>
          <p:grpSpPr>
            <a:xfrm>
              <a:off x="2282807" y="3353934"/>
              <a:ext cx="4182681" cy="2718845"/>
              <a:chOff x="4753162" y="3176956"/>
              <a:chExt cx="4182681" cy="2718845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7749587" y="5056011"/>
                <a:ext cx="523567" cy="345654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cxnSp>
            <p:nvCxnSpPr>
              <p:cNvPr id="10" name="Straight Connector 9"/>
              <p:cNvCxnSpPr>
                <a:stCxn id="39" idx="2"/>
                <a:endCxn id="9" idx="0"/>
              </p:cNvCxnSpPr>
              <p:nvPr/>
            </p:nvCxnSpPr>
            <p:spPr bwMode="auto">
              <a:xfrm>
                <a:off x="7834519" y="4828895"/>
                <a:ext cx="176852" cy="22711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1" name="Group 10"/>
              <p:cNvGrpSpPr/>
              <p:nvPr/>
            </p:nvGrpSpPr>
            <p:grpSpPr>
              <a:xfrm>
                <a:off x="4753162" y="3176956"/>
                <a:ext cx="4182681" cy="2718845"/>
                <a:chOff x="4753162" y="3176956"/>
                <a:chExt cx="4182681" cy="2718845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4753162" y="3176956"/>
                  <a:ext cx="4182681" cy="2718845"/>
                  <a:chOff x="4753162" y="3176956"/>
                  <a:chExt cx="4182681" cy="2718845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10575" y="3193868"/>
                    <a:ext cx="2248809" cy="1133933"/>
                  </a:xfrm>
                  <a:prstGeom prst="rect">
                    <a:avLst/>
                  </a:prstGeom>
                </p:spPr>
              </p:pic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5295356" y="3176956"/>
                    <a:ext cx="3640487" cy="2718845"/>
                    <a:chOff x="5295356" y="3176956"/>
                    <a:chExt cx="3640487" cy="2718845"/>
                  </a:xfrm>
                </p:grpSpPr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5815503" y="4312438"/>
                      <a:ext cx="2247900" cy="1362105"/>
                      <a:chOff x="6258494" y="4301130"/>
                      <a:chExt cx="2247900" cy="1362105"/>
                    </a:xfrm>
                  </p:grpSpPr>
                  <p:grpSp>
                    <p:nvGrpSpPr>
                      <p:cNvPr id="35" name="Group 34"/>
                      <p:cNvGrpSpPr/>
                      <p:nvPr/>
                    </p:nvGrpSpPr>
                    <p:grpSpPr>
                      <a:xfrm>
                        <a:off x="6258494" y="4301130"/>
                        <a:ext cx="790575" cy="1362105"/>
                        <a:chOff x="1524569" y="4524375"/>
                        <a:chExt cx="790575" cy="1362105"/>
                      </a:xfrm>
                    </p:grpSpPr>
                    <p:grpSp>
                      <p:nvGrpSpPr>
                        <p:cNvPr id="40" name="Group 39"/>
                        <p:cNvGrpSpPr/>
                        <p:nvPr/>
                      </p:nvGrpSpPr>
                      <p:grpSpPr>
                        <a:xfrm>
                          <a:off x="1667444" y="4524375"/>
                          <a:ext cx="476250" cy="1238280"/>
                          <a:chOff x="1667444" y="4524375"/>
                          <a:chExt cx="476250" cy="1238280"/>
                        </a:xfrm>
                      </p:grpSpPr>
                      <p:grpSp>
                        <p:nvGrpSpPr>
                          <p:cNvPr id="42" name="Group 41"/>
                          <p:cNvGrpSpPr/>
                          <p:nvPr/>
                        </p:nvGrpSpPr>
                        <p:grpSpPr>
                          <a:xfrm>
                            <a:off x="1667444" y="4524375"/>
                            <a:ext cx="476250" cy="1013864"/>
                            <a:chOff x="1667444" y="4524375"/>
                            <a:chExt cx="476250" cy="1013864"/>
                          </a:xfrm>
                        </p:grpSpPr>
                        <p:cxnSp>
                          <p:nvCxnSpPr>
                            <p:cNvPr id="45" name="Straight Connector 44"/>
                            <p:cNvCxnSpPr/>
                            <p:nvPr/>
                          </p:nvCxnSpPr>
                          <p:spPr bwMode="auto">
                            <a:xfrm>
                              <a:off x="1667444" y="4524375"/>
                              <a:ext cx="0" cy="1013864"/>
                            </a:xfrm>
                            <a:prstGeom prst="line">
                              <a:avLst/>
                            </a:prstGeom>
                            <a:solidFill>
                              <a:schemeClr val="accent1"/>
                            </a:solidFill>
                            <a:ln w="158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cxnSp>
                        <p:cxnSp>
                          <p:nvCxnSpPr>
                            <p:cNvPr id="46" name="Straight Connector 45"/>
                            <p:cNvCxnSpPr/>
                            <p:nvPr/>
                          </p:nvCxnSpPr>
                          <p:spPr bwMode="auto">
                            <a:xfrm>
                              <a:off x="2143694" y="4524375"/>
                              <a:ext cx="0" cy="1013864"/>
                            </a:xfrm>
                            <a:prstGeom prst="line">
                              <a:avLst/>
                            </a:prstGeom>
                            <a:solidFill>
                              <a:schemeClr val="accent1"/>
                            </a:solidFill>
                            <a:ln w="158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cxnSp>
                      </p:grpSp>
                      <p:sp>
                        <p:nvSpPr>
                          <p:cNvPr id="43" name="Oval 42"/>
                          <p:cNvSpPr/>
                          <p:nvPr/>
                        </p:nvSpPr>
                        <p:spPr bwMode="auto">
                          <a:xfrm>
                            <a:off x="1872232" y="4526068"/>
                            <a:ext cx="95250" cy="57687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" charset="0"/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44" name="Oval 43"/>
                          <p:cNvSpPr/>
                          <p:nvPr/>
                        </p:nvSpPr>
                        <p:spPr bwMode="auto">
                          <a:xfrm>
                            <a:off x="1872232" y="5124480"/>
                            <a:ext cx="95250" cy="638175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" charset="0"/>
                              <a:ea typeface="ＭＳ Ｐゴシック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41" name="Rectangle 40"/>
                        <p:cNvSpPr/>
                        <p:nvPr/>
                      </p:nvSpPr>
                      <p:spPr bwMode="auto">
                        <a:xfrm>
                          <a:off x="1524569" y="5762655"/>
                          <a:ext cx="790575" cy="123825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" charset="0"/>
                            <a:ea typeface="ＭＳ Ｐゴシック" charset="0"/>
                          </a:endParaRPr>
                        </a:p>
                      </p:txBody>
                    </p:sp>
                  </p:grpSp>
                  <p:cxnSp>
                    <p:nvCxnSpPr>
                      <p:cNvPr id="36" name="Straight Connector 35"/>
                      <p:cNvCxnSpPr/>
                      <p:nvPr/>
                    </p:nvCxnSpPr>
                    <p:spPr bwMode="auto">
                      <a:xfrm>
                        <a:off x="6401368" y="5314994"/>
                        <a:ext cx="104775" cy="12459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37" name="Straight Connector 36"/>
                      <p:cNvCxnSpPr/>
                      <p:nvPr/>
                    </p:nvCxnSpPr>
                    <p:spPr bwMode="auto">
                      <a:xfrm flipH="1">
                        <a:off x="6772846" y="5314994"/>
                        <a:ext cx="104773" cy="12459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38" name="Straight Connector 37"/>
                      <p:cNvCxnSpPr/>
                      <p:nvPr/>
                    </p:nvCxnSpPr>
                    <p:spPr bwMode="auto">
                      <a:xfrm>
                        <a:off x="6325168" y="4887525"/>
                        <a:ext cx="657225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5875" cap="flat" cmpd="sng" algn="ctr">
                        <a:solidFill>
                          <a:schemeClr val="accent3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sp>
                    <p:nvSpPr>
                      <p:cNvPr id="39" name="Rectangle 38"/>
                      <p:cNvSpPr/>
                      <p:nvPr/>
                    </p:nvSpPr>
                    <p:spPr bwMode="auto">
                      <a:xfrm>
                        <a:off x="8048625" y="4307999"/>
                        <a:ext cx="457769" cy="509588"/>
                      </a:xfrm>
                      <a:prstGeom prst="rect">
                        <a:avLst/>
                      </a:prstGeom>
                      <a:noFill/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</a:endParaRPr>
                      </a:p>
                    </p:txBody>
                  </p:sp>
                </p:grpSp>
                <p:sp>
                  <p:nvSpPr>
                    <p:cNvPr id="28" name="Rectangle 27"/>
                    <p:cNvSpPr/>
                    <p:nvPr/>
                  </p:nvSpPr>
                  <p:spPr>
                    <a:xfrm>
                      <a:off x="7661135" y="3176956"/>
                      <a:ext cx="1274708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Magnetic Shield</a:t>
                      </a:r>
                      <a:endParaRPr lang="en-US" sz="1200" dirty="0"/>
                    </a:p>
                  </p:txBody>
                </p:sp>
                <p:cxnSp>
                  <p:nvCxnSpPr>
                    <p:cNvPr id="29" name="Straight Connector 28"/>
                    <p:cNvCxnSpPr/>
                    <p:nvPr/>
                  </p:nvCxnSpPr>
                  <p:spPr bwMode="auto">
                    <a:xfrm flipV="1">
                      <a:off x="7388838" y="3397996"/>
                      <a:ext cx="445679" cy="46471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30" name="Straight Connector 29"/>
                    <p:cNvCxnSpPr/>
                    <p:nvPr/>
                  </p:nvCxnSpPr>
                  <p:spPr bwMode="auto">
                    <a:xfrm flipV="1">
                      <a:off x="7602959" y="3348130"/>
                      <a:ext cx="95699" cy="9973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31" name="Rectangle 30"/>
                    <p:cNvSpPr/>
                    <p:nvPr/>
                  </p:nvSpPr>
                  <p:spPr>
                    <a:xfrm>
                      <a:off x="5858769" y="5618802"/>
                      <a:ext cx="704039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  <a:endParaRPr lang="en-US" sz="1200" dirty="0"/>
                    </a:p>
                  </p:txBody>
                </p:sp>
                <p:sp>
                  <p:nvSpPr>
                    <p:cNvPr id="32" name="Rectangle 31"/>
                    <p:cNvSpPr/>
                    <p:nvPr/>
                  </p:nvSpPr>
                  <p:spPr bwMode="auto">
                    <a:xfrm rot="2039019">
                      <a:off x="5295356" y="4955289"/>
                      <a:ext cx="361336" cy="295241"/>
                    </a:xfrm>
                    <a:prstGeom prst="rect">
                      <a:avLst/>
                    </a:prstGeom>
                    <a:solidFill>
                      <a:srgbClr val="7030A0"/>
                    </a:solidFill>
                    <a:ln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p:txBody>
                </p:sp>
                <p:cxnSp>
                  <p:nvCxnSpPr>
                    <p:cNvPr id="33" name="Straight Arrow Connector 32"/>
                    <p:cNvCxnSpPr>
                      <a:stCxn id="32" idx="3"/>
                      <a:endCxn id="41" idx="0"/>
                    </p:cNvCxnSpPr>
                    <p:nvPr/>
                  </p:nvCxnSpPr>
                  <p:spPr bwMode="auto">
                    <a:xfrm>
                      <a:off x="5625833" y="5203895"/>
                      <a:ext cx="584958" cy="346823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7992156" y="4439848"/>
                      <a:ext cx="764953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</a:t>
                      </a:r>
                      <a:endParaRPr lang="en-US" sz="1200" dirty="0"/>
                    </a:p>
                  </p:txBody>
                </p:sp>
              </p:grpSp>
              <p:sp>
                <p:nvSpPr>
                  <p:cNvPr id="16" name="Rectangle 15"/>
                  <p:cNvSpPr/>
                  <p:nvPr/>
                </p:nvSpPr>
                <p:spPr>
                  <a:xfrm>
                    <a:off x="4753162" y="4631351"/>
                    <a:ext cx="64472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X-ray </a:t>
                    </a:r>
                  </a:p>
                  <a:p>
                    <a:r>
                      <a:rPr lang="en-US" sz="120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source</a:t>
                    </a:r>
                    <a:endParaRPr lang="en-US" sz="1200" dirty="0">
                      <a:solidFill>
                        <a:srgbClr val="7030A0"/>
                      </a:solidFill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6408999" y="4318594"/>
                    <a:ext cx="885405" cy="57708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05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Lenses for energy adjustment</a:t>
                    </a:r>
                    <a:endParaRPr lang="en-US" sz="1050" dirty="0"/>
                  </a:p>
                </p:txBody>
              </p:sp>
              <p:cxnSp>
                <p:nvCxnSpPr>
                  <p:cNvPr id="18" name="Straight Connector 17"/>
                  <p:cNvCxnSpPr/>
                  <p:nvPr/>
                </p:nvCxnSpPr>
                <p:spPr bwMode="auto">
                  <a:xfrm>
                    <a:off x="6025512" y="4360892"/>
                    <a:ext cx="0" cy="36576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9" name="Straight Connector 18"/>
                  <p:cNvCxnSpPr/>
                  <p:nvPr/>
                </p:nvCxnSpPr>
                <p:spPr bwMode="auto">
                  <a:xfrm>
                    <a:off x="6382241" y="4360892"/>
                    <a:ext cx="0" cy="36576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0" name="Straight Connector 19"/>
                  <p:cNvCxnSpPr/>
                  <p:nvPr/>
                </p:nvCxnSpPr>
                <p:spPr bwMode="auto">
                  <a:xfrm>
                    <a:off x="6389615" y="4920029"/>
                    <a:ext cx="0" cy="36576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1" name="Straight Connector 20"/>
                  <p:cNvCxnSpPr/>
                  <p:nvPr/>
                </p:nvCxnSpPr>
                <p:spPr bwMode="auto">
                  <a:xfrm>
                    <a:off x="6026618" y="4911466"/>
                    <a:ext cx="0" cy="36576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" name="Straight Connector 21"/>
                  <p:cNvCxnSpPr/>
                  <p:nvPr/>
                </p:nvCxnSpPr>
                <p:spPr bwMode="auto">
                  <a:xfrm>
                    <a:off x="6023267" y="4721628"/>
                    <a:ext cx="104775" cy="12459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58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3" name="Straight Connector 22"/>
                  <p:cNvCxnSpPr/>
                  <p:nvPr/>
                </p:nvCxnSpPr>
                <p:spPr bwMode="auto">
                  <a:xfrm flipH="1">
                    <a:off x="6277468" y="4727110"/>
                    <a:ext cx="104773" cy="12459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58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4" name="Straight Connector 23"/>
                  <p:cNvCxnSpPr/>
                  <p:nvPr/>
                </p:nvCxnSpPr>
                <p:spPr bwMode="auto">
                  <a:xfrm>
                    <a:off x="6028029" y="5279380"/>
                    <a:ext cx="104775" cy="12459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58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5" name="Straight Connector 24"/>
                  <p:cNvCxnSpPr/>
                  <p:nvPr/>
                </p:nvCxnSpPr>
                <p:spPr bwMode="auto">
                  <a:xfrm flipH="1">
                    <a:off x="6282230" y="5284862"/>
                    <a:ext cx="104773" cy="12459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58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26" name="Rectangle 25"/>
                  <p:cNvSpPr/>
                  <p:nvPr/>
                </p:nvSpPr>
                <p:spPr>
                  <a:xfrm>
                    <a:off x="6406179" y="4879517"/>
                    <a:ext cx="1045594" cy="57708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05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Lenses for analysis </a:t>
                    </a:r>
                  </a:p>
                  <a:p>
                    <a:r>
                      <a:rPr lang="en-US" sz="105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area definition</a:t>
                    </a:r>
                    <a:endParaRPr lang="en-US" sz="1050" dirty="0"/>
                  </a:p>
                </p:txBody>
              </p:sp>
            </p:grpSp>
            <p:sp>
              <p:nvSpPr>
                <p:cNvPr id="13" name="Rectangle 12"/>
                <p:cNvSpPr/>
                <p:nvPr/>
              </p:nvSpPr>
              <p:spPr>
                <a:xfrm>
                  <a:off x="7465250" y="5380570"/>
                  <a:ext cx="141938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Analyzer control &amp; computer system</a:t>
                  </a:r>
                  <a:endParaRPr lang="en-US" sz="1200" dirty="0"/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2843942" y="3158770"/>
              <a:ext cx="22878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Hemispherical energy analyzer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141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75" y="145312"/>
            <a:ext cx="7772400" cy="547688"/>
          </a:xfrm>
        </p:spPr>
        <p:txBody>
          <a:bodyPr/>
          <a:lstStyle/>
          <a:p>
            <a:r>
              <a:rPr lang="en-US" i="0" dirty="0"/>
              <a:t>XPS </a:t>
            </a:r>
            <a:r>
              <a:rPr lang="en-US" i="0" dirty="0" smtClean="0"/>
              <a:t>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16" y="953942"/>
            <a:ext cx="6521982" cy="4375518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Ultra-High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acuum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Allows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longer photoelectron path length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Ultra-high vacuum keeps surfaces clean, preventing the contaminations to produce X-ray signal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&lt; 10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-8 </a:t>
            </a:r>
            <a:r>
              <a:rPr lang="en-US" sz="24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Torr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Vacuum pumps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Roughing </a:t>
            </a:r>
            <a:r>
              <a:rPr lang="en-US" sz="2400" dirty="0"/>
              <a:t>Pump </a:t>
            </a:r>
            <a:endParaRPr lang="en-US" sz="2400" dirty="0" smtClean="0"/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Turbo </a:t>
            </a:r>
            <a:r>
              <a:rPr lang="en-US" sz="2400" dirty="0"/>
              <a:t>Pump </a:t>
            </a:r>
            <a:endParaRPr lang="en-US" sz="2400" dirty="0" smtClean="0"/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Ion </a:t>
            </a:r>
            <a:r>
              <a:rPr lang="en-US" sz="2400" dirty="0"/>
              <a:t>Pump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062762" y="3193390"/>
            <a:ext cx="2736237" cy="2474624"/>
            <a:chOff x="5849118" y="1780468"/>
            <a:chExt cx="2736237" cy="2474624"/>
          </a:xfrm>
        </p:grpSpPr>
        <p:sp>
          <p:nvSpPr>
            <p:cNvPr id="20" name="Rectangle 19"/>
            <p:cNvSpPr/>
            <p:nvPr/>
          </p:nvSpPr>
          <p:spPr>
            <a:xfrm>
              <a:off x="7055658" y="1780468"/>
              <a:ext cx="15296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i="1" dirty="0" smtClean="0">
                  <a:solidFill>
                    <a:schemeClr val="tx2"/>
                  </a:solidFill>
                  <a:ea typeface="ＭＳ Ｐゴシック" charset="0"/>
                </a:rPr>
                <a:t>Pressure (</a:t>
              </a:r>
              <a:r>
                <a:rPr lang="en-US" sz="1600" i="1" dirty="0" err="1" smtClean="0">
                  <a:solidFill>
                    <a:schemeClr val="tx2"/>
                  </a:solidFill>
                  <a:ea typeface="ＭＳ Ｐゴシック" charset="0"/>
                </a:rPr>
                <a:t>Torr</a:t>
              </a:r>
              <a:r>
                <a:rPr lang="en-US" sz="1600" i="1" dirty="0" smtClean="0">
                  <a:solidFill>
                    <a:schemeClr val="tx2"/>
                  </a:solidFill>
                  <a:ea typeface="ＭＳ Ｐゴシック" charset="0"/>
                </a:rPr>
                <a:t>)</a:t>
              </a:r>
              <a:endParaRPr lang="en-US" sz="1600" i="1" dirty="0">
                <a:solidFill>
                  <a:schemeClr val="tx2"/>
                </a:solidFill>
                <a:ea typeface="ＭＳ Ｐゴシック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849118" y="2049000"/>
              <a:ext cx="2281560" cy="2206092"/>
              <a:chOff x="5849118" y="2049000"/>
              <a:chExt cx="2281560" cy="2206092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849118" y="2247543"/>
                <a:ext cx="1807674" cy="1914260"/>
                <a:chOff x="5849118" y="2247543"/>
                <a:chExt cx="1807674" cy="1914260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5849118" y="2247543"/>
                  <a:ext cx="1807674" cy="1914260"/>
                  <a:chOff x="4430516" y="2555191"/>
                  <a:chExt cx="1807674" cy="1914260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4465675" y="2555191"/>
                    <a:ext cx="1737360" cy="1914260"/>
                    <a:chOff x="6195701" y="2529554"/>
                    <a:chExt cx="1737360" cy="1914260"/>
                  </a:xfrm>
                </p:grpSpPr>
                <p:sp>
                  <p:nvSpPr>
                    <p:cNvPr id="6" name="Rectangle 5"/>
                    <p:cNvSpPr/>
                    <p:nvPr/>
                  </p:nvSpPr>
                  <p:spPr bwMode="auto">
                    <a:xfrm>
                      <a:off x="6195701" y="3965249"/>
                      <a:ext cx="1737360" cy="478565"/>
                    </a:xfrm>
                    <a:prstGeom prst="rect">
                      <a:avLst/>
                    </a:prstGeom>
                    <a:solidFill>
                      <a:schemeClr val="tx2">
                        <a:lumMod val="75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" name="Rectangle 6"/>
                    <p:cNvSpPr/>
                    <p:nvPr/>
                  </p:nvSpPr>
                  <p:spPr bwMode="auto">
                    <a:xfrm>
                      <a:off x="6195701" y="3486684"/>
                      <a:ext cx="1737360" cy="478565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8" name="Rectangle 7"/>
                    <p:cNvSpPr/>
                    <p:nvPr/>
                  </p:nvSpPr>
                  <p:spPr bwMode="auto">
                    <a:xfrm>
                      <a:off x="6195701" y="3008119"/>
                      <a:ext cx="1737360" cy="478565"/>
                    </a:xfrm>
                    <a:prstGeom prst="rect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" name="Rectangle 8"/>
                    <p:cNvSpPr/>
                    <p:nvPr/>
                  </p:nvSpPr>
                  <p:spPr bwMode="auto">
                    <a:xfrm>
                      <a:off x="6195701" y="2529554"/>
                      <a:ext cx="1737360" cy="478565"/>
                    </a:xfrm>
                    <a:prstGeom prst="rect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3" name="Rectangle 12"/>
                  <p:cNvSpPr/>
                  <p:nvPr/>
                </p:nvSpPr>
                <p:spPr>
                  <a:xfrm>
                    <a:off x="4533109" y="3103761"/>
                    <a:ext cx="1602491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ctr"/>
                    <a:r>
                      <a:rPr lang="en-US" sz="1600" i="1" dirty="0" smtClean="0">
                        <a:solidFill>
                          <a:srgbClr val="000000"/>
                        </a:solidFill>
                        <a:ea typeface="ＭＳ Ｐゴシック" charset="0"/>
                      </a:rPr>
                      <a:t>Medium </a:t>
                    </a:r>
                    <a:r>
                      <a:rPr lang="en-US" sz="1600" i="1" dirty="0">
                        <a:solidFill>
                          <a:srgbClr val="000000"/>
                        </a:solidFill>
                        <a:ea typeface="ＭＳ Ｐゴシック" charset="0"/>
                      </a:rPr>
                      <a:t>Vacuum</a:t>
                    </a: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4676577" y="3567614"/>
                    <a:ext cx="1315553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ctr"/>
                    <a:r>
                      <a:rPr lang="en-US" sz="1600" i="1" dirty="0" smtClean="0">
                        <a:solidFill>
                          <a:srgbClr val="000000"/>
                        </a:solidFill>
                        <a:ea typeface="ＭＳ Ｐゴシック" charset="0"/>
                      </a:rPr>
                      <a:t>High </a:t>
                    </a:r>
                    <a:r>
                      <a:rPr lang="en-US" sz="1600" i="1" dirty="0">
                        <a:solidFill>
                          <a:srgbClr val="000000"/>
                        </a:solidFill>
                        <a:ea typeface="ＭＳ Ｐゴシック" charset="0"/>
                      </a:rPr>
                      <a:t>Vacuum</a:t>
                    </a: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4430516" y="4033773"/>
                    <a:ext cx="1807674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ctr"/>
                    <a:r>
                      <a:rPr lang="en-US" sz="1600" i="1" dirty="0" smtClean="0">
                        <a:solidFill>
                          <a:schemeClr val="bg1"/>
                        </a:solidFill>
                        <a:ea typeface="ＭＳ Ｐゴシック" charset="0"/>
                      </a:rPr>
                      <a:t>Ultra-High </a:t>
                    </a:r>
                    <a:r>
                      <a:rPr lang="en-US" sz="1600" i="1" dirty="0">
                        <a:solidFill>
                          <a:schemeClr val="bg1"/>
                        </a:solidFill>
                        <a:ea typeface="ＭＳ Ｐゴシック" charset="0"/>
                      </a:rPr>
                      <a:t>Vacuum</a:t>
                    </a:r>
                  </a:p>
                </p:txBody>
              </p:sp>
            </p:grpSp>
            <p:sp>
              <p:nvSpPr>
                <p:cNvPr id="18" name="Rectangle 17"/>
                <p:cNvSpPr/>
                <p:nvPr/>
              </p:nvSpPr>
              <p:spPr>
                <a:xfrm>
                  <a:off x="6112811" y="2302836"/>
                  <a:ext cx="128028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1600" i="1" dirty="0" smtClean="0">
                      <a:solidFill>
                        <a:srgbClr val="000000"/>
                      </a:solidFill>
                      <a:ea typeface="ＭＳ Ｐゴシック" charset="0"/>
                    </a:rPr>
                    <a:t>Low </a:t>
                  </a:r>
                  <a:r>
                    <a:rPr lang="en-US" sz="1600" i="1" dirty="0">
                      <a:solidFill>
                        <a:srgbClr val="000000"/>
                      </a:solidFill>
                      <a:ea typeface="ＭＳ Ｐゴシック" charset="0"/>
                    </a:rPr>
                    <a:t>Vacuum</a:t>
                  </a:r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7591117" y="2049000"/>
                <a:ext cx="45878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1600" dirty="0" smtClean="0">
                    <a:solidFill>
                      <a:schemeClr val="tx2"/>
                    </a:solidFill>
                    <a:ea typeface="ＭＳ Ｐゴシック" charset="0"/>
                  </a:rPr>
                  <a:t>10</a:t>
                </a:r>
                <a:r>
                  <a:rPr lang="en-US" sz="1600" baseline="30000" dirty="0" smtClean="0">
                    <a:solidFill>
                      <a:schemeClr val="tx2"/>
                    </a:solidFill>
                    <a:ea typeface="ＭＳ Ｐゴシック" charset="0"/>
                  </a:rPr>
                  <a:t>2</a:t>
                </a:r>
                <a:endParaRPr lang="en-US" sz="1600" dirty="0">
                  <a:solidFill>
                    <a:schemeClr val="tx2"/>
                  </a:solidFill>
                  <a:ea typeface="ＭＳ Ｐゴシック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583605" y="2498491"/>
                <a:ext cx="5036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1600" dirty="0" smtClean="0">
                    <a:solidFill>
                      <a:schemeClr val="tx2"/>
                    </a:solidFill>
                    <a:ea typeface="ＭＳ Ｐゴシック" charset="0"/>
                  </a:rPr>
                  <a:t>10</a:t>
                </a:r>
                <a:r>
                  <a:rPr lang="en-US" sz="1600" baseline="30000" dirty="0" smtClean="0">
                    <a:solidFill>
                      <a:schemeClr val="tx2"/>
                    </a:solidFill>
                    <a:ea typeface="ＭＳ Ｐゴシック" charset="0"/>
                  </a:rPr>
                  <a:t>-1</a:t>
                </a:r>
                <a:endParaRPr lang="en-US" sz="1600" dirty="0">
                  <a:solidFill>
                    <a:schemeClr val="tx2"/>
                  </a:solidFill>
                  <a:ea typeface="ＭＳ Ｐゴシック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578007" y="2960376"/>
                <a:ext cx="5036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1600" dirty="0" smtClean="0">
                    <a:solidFill>
                      <a:schemeClr val="tx2"/>
                    </a:solidFill>
                    <a:ea typeface="ＭＳ Ｐゴシック" charset="0"/>
                  </a:rPr>
                  <a:t>10</a:t>
                </a:r>
                <a:r>
                  <a:rPr lang="en-US" sz="1600" baseline="30000" dirty="0" smtClean="0">
                    <a:solidFill>
                      <a:schemeClr val="tx2"/>
                    </a:solidFill>
                    <a:ea typeface="ＭＳ Ｐゴシック" charset="0"/>
                  </a:rPr>
                  <a:t>-4</a:t>
                </a:r>
                <a:endParaRPr lang="en-US" sz="1600" dirty="0">
                  <a:solidFill>
                    <a:schemeClr val="tx2"/>
                  </a:solidFill>
                  <a:ea typeface="ＭＳ Ｐゴシック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573524" y="3446947"/>
                <a:ext cx="5036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1600" dirty="0" smtClean="0">
                    <a:solidFill>
                      <a:schemeClr val="tx2"/>
                    </a:solidFill>
                    <a:ea typeface="ＭＳ Ｐゴシック" charset="0"/>
                  </a:rPr>
                  <a:t>10</a:t>
                </a:r>
                <a:r>
                  <a:rPr lang="en-US" sz="1600" baseline="30000" dirty="0" smtClean="0">
                    <a:solidFill>
                      <a:schemeClr val="tx2"/>
                    </a:solidFill>
                    <a:ea typeface="ＭＳ Ｐゴシック" charset="0"/>
                  </a:rPr>
                  <a:t>-8</a:t>
                </a:r>
                <a:endParaRPr lang="en-US" sz="1600" dirty="0">
                  <a:solidFill>
                    <a:schemeClr val="tx2"/>
                  </a:solidFill>
                  <a:ea typeface="ＭＳ Ｐゴシック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563150" y="3916538"/>
                <a:ext cx="5675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1600" dirty="0" smtClean="0">
                    <a:solidFill>
                      <a:schemeClr val="tx2"/>
                    </a:solidFill>
                    <a:ea typeface="ＭＳ Ｐゴシック" charset="0"/>
                  </a:rPr>
                  <a:t>10</a:t>
                </a:r>
                <a:r>
                  <a:rPr lang="en-US" sz="1600" baseline="30000" dirty="0" smtClean="0">
                    <a:solidFill>
                      <a:schemeClr val="tx2"/>
                    </a:solidFill>
                    <a:ea typeface="ＭＳ Ｐゴシック" charset="0"/>
                  </a:rPr>
                  <a:t>-11</a:t>
                </a:r>
                <a:endParaRPr lang="en-US" sz="1600" dirty="0">
                  <a:solidFill>
                    <a:schemeClr val="tx2"/>
                  </a:solidFill>
                  <a:ea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5941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75" y="145312"/>
            <a:ext cx="7772400" cy="547688"/>
          </a:xfrm>
        </p:spPr>
        <p:txBody>
          <a:bodyPr/>
          <a:lstStyle/>
          <a:p>
            <a:r>
              <a:rPr lang="en-US" i="0" dirty="0"/>
              <a:t>XPS </a:t>
            </a:r>
            <a:r>
              <a:rPr lang="en-US" i="0" dirty="0" smtClean="0"/>
              <a:t>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430" y="756761"/>
            <a:ext cx="5910992" cy="1968720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X-ray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source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Dual Anode X-ray source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radiation: h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= 1253.6 eV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radiation: h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= 1486.6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Monochromated using quartz crystal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www.specs.de/cms/upload/bilder/05_2010_Fotos_Components/XR-50_MG_2236_final_rgb_495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7617" y="3455634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/>
          <p:cNvGrpSpPr/>
          <p:nvPr/>
        </p:nvGrpSpPr>
        <p:grpSpPr>
          <a:xfrm>
            <a:off x="5749175" y="590336"/>
            <a:ext cx="3417800" cy="2551845"/>
            <a:chOff x="5653925" y="590336"/>
            <a:chExt cx="3417800" cy="2551845"/>
          </a:xfrm>
        </p:grpSpPr>
        <p:sp>
          <p:nvSpPr>
            <p:cNvPr id="60" name="Rectangle 59"/>
            <p:cNvSpPr/>
            <p:nvPr/>
          </p:nvSpPr>
          <p:spPr>
            <a:xfrm>
              <a:off x="8101588" y="1477133"/>
              <a:ext cx="9701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Filament</a:t>
              </a:r>
              <a:endParaRPr lang="en-US" sz="1600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5653925" y="590336"/>
              <a:ext cx="3267316" cy="2551845"/>
              <a:chOff x="5634875" y="590336"/>
              <a:chExt cx="3267316" cy="2551845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5634875" y="590336"/>
                <a:ext cx="3267316" cy="2551845"/>
                <a:chOff x="5634875" y="590336"/>
                <a:chExt cx="3267316" cy="2551845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5634875" y="590336"/>
                  <a:ext cx="3267316" cy="2551845"/>
                  <a:chOff x="5634875" y="590336"/>
                  <a:chExt cx="3267316" cy="2551845"/>
                </a:xfrm>
              </p:grpSpPr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6543675" y="590336"/>
                    <a:ext cx="2136002" cy="2551845"/>
                    <a:chOff x="6677025" y="590336"/>
                    <a:chExt cx="2136002" cy="2551845"/>
                  </a:xfrm>
                </p:grpSpPr>
                <p:grpSp>
                  <p:nvGrpSpPr>
                    <p:cNvPr id="38" name="Group 37"/>
                    <p:cNvGrpSpPr/>
                    <p:nvPr/>
                  </p:nvGrpSpPr>
                  <p:grpSpPr>
                    <a:xfrm>
                      <a:off x="6791325" y="1132585"/>
                      <a:ext cx="1352551" cy="2009596"/>
                      <a:chOff x="6791325" y="1132585"/>
                      <a:chExt cx="1352551" cy="2009596"/>
                    </a:xfrm>
                  </p:grpSpPr>
                  <p:grpSp>
                    <p:nvGrpSpPr>
                      <p:cNvPr id="26" name="Group 25"/>
                      <p:cNvGrpSpPr/>
                      <p:nvPr/>
                    </p:nvGrpSpPr>
                    <p:grpSpPr>
                      <a:xfrm>
                        <a:off x="6791325" y="1132585"/>
                        <a:ext cx="1352551" cy="2009596"/>
                        <a:chOff x="6791325" y="1132585"/>
                        <a:chExt cx="1352551" cy="2009596"/>
                      </a:xfrm>
                    </p:grpSpPr>
                    <p:grpSp>
                      <p:nvGrpSpPr>
                        <p:cNvPr id="14" name="Group 13"/>
                        <p:cNvGrpSpPr/>
                        <p:nvPr/>
                      </p:nvGrpSpPr>
                      <p:grpSpPr>
                        <a:xfrm>
                          <a:off x="6791325" y="1132585"/>
                          <a:ext cx="1352551" cy="2009596"/>
                          <a:chOff x="6791325" y="1132585"/>
                          <a:chExt cx="1352551" cy="2009596"/>
                        </a:xfrm>
                      </p:grpSpPr>
                      <p:cxnSp>
                        <p:nvCxnSpPr>
                          <p:cNvPr id="7" name="Straight Connector 6"/>
                          <p:cNvCxnSpPr/>
                          <p:nvPr/>
                        </p:nvCxnSpPr>
                        <p:spPr bwMode="auto">
                          <a:xfrm>
                            <a:off x="6791325" y="1504950"/>
                            <a:ext cx="0" cy="1637231"/>
                          </a:xfrm>
                          <a:prstGeom prst="line">
                            <a:avLst/>
                          </a:prstGeom>
                          <a:solidFill>
                            <a:schemeClr val="accent1"/>
                          </a:solidFill>
                          <a:ln w="158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cxnSp>
                      <p:cxnSp>
                        <p:nvCxnSpPr>
                          <p:cNvPr id="10" name="Straight Connector 9"/>
                          <p:cNvCxnSpPr/>
                          <p:nvPr/>
                        </p:nvCxnSpPr>
                        <p:spPr bwMode="auto">
                          <a:xfrm>
                            <a:off x="8143875" y="1504950"/>
                            <a:ext cx="0" cy="1637231"/>
                          </a:xfrm>
                          <a:prstGeom prst="line">
                            <a:avLst/>
                          </a:prstGeom>
                          <a:solidFill>
                            <a:schemeClr val="accent1"/>
                          </a:solidFill>
                          <a:ln w="158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cxnSp>
                      <p:cxnSp>
                        <p:nvCxnSpPr>
                          <p:cNvPr id="11" name="Straight Connector 10"/>
                          <p:cNvCxnSpPr/>
                          <p:nvPr/>
                        </p:nvCxnSpPr>
                        <p:spPr bwMode="auto">
                          <a:xfrm flipH="1">
                            <a:off x="6791325" y="1133030"/>
                            <a:ext cx="409575" cy="371920"/>
                          </a:xfrm>
                          <a:prstGeom prst="line">
                            <a:avLst/>
                          </a:prstGeom>
                          <a:solidFill>
                            <a:schemeClr val="accent1"/>
                          </a:solidFill>
                          <a:ln w="158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cxnSp>
                      <p:cxnSp>
                        <p:nvCxnSpPr>
                          <p:cNvPr id="13" name="Straight Connector 12"/>
                          <p:cNvCxnSpPr/>
                          <p:nvPr/>
                        </p:nvCxnSpPr>
                        <p:spPr bwMode="auto">
                          <a:xfrm flipH="1" flipV="1">
                            <a:off x="7743825" y="1133030"/>
                            <a:ext cx="400051" cy="371920"/>
                          </a:xfrm>
                          <a:prstGeom prst="line">
                            <a:avLst/>
                          </a:prstGeom>
                          <a:solidFill>
                            <a:schemeClr val="accent1"/>
                          </a:solidFill>
                          <a:ln w="158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cxnSp>
                      <p:cxnSp>
                        <p:nvCxnSpPr>
                          <p:cNvPr id="15" name="Straight Connector 14"/>
                          <p:cNvCxnSpPr/>
                          <p:nvPr/>
                        </p:nvCxnSpPr>
                        <p:spPr bwMode="auto">
                          <a:xfrm flipH="1">
                            <a:off x="7200901" y="1133030"/>
                            <a:ext cx="91440" cy="0"/>
                          </a:xfrm>
                          <a:prstGeom prst="line">
                            <a:avLst/>
                          </a:prstGeom>
                          <a:solidFill>
                            <a:schemeClr val="accent1"/>
                          </a:solidFill>
                          <a:ln w="158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cxnSp>
                      <p:cxnSp>
                        <p:nvCxnSpPr>
                          <p:cNvPr id="18" name="Straight Connector 17"/>
                          <p:cNvCxnSpPr/>
                          <p:nvPr/>
                        </p:nvCxnSpPr>
                        <p:spPr bwMode="auto">
                          <a:xfrm flipH="1">
                            <a:off x="7652385" y="1132585"/>
                            <a:ext cx="91440" cy="0"/>
                          </a:xfrm>
                          <a:prstGeom prst="line">
                            <a:avLst/>
                          </a:prstGeom>
                          <a:solidFill>
                            <a:schemeClr val="accent1"/>
                          </a:solidFill>
                          <a:ln w="158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cxnSp>
                    </p:grpSp>
                    <p:sp>
                      <p:nvSpPr>
                        <p:cNvPr id="16" name="Rectangle 15"/>
                        <p:cNvSpPr/>
                        <p:nvPr/>
                      </p:nvSpPr>
                      <p:spPr bwMode="auto">
                        <a:xfrm>
                          <a:off x="7219950" y="2562225"/>
                          <a:ext cx="514349" cy="579956"/>
                        </a:xfrm>
                        <a:prstGeom prst="rect">
                          <a:avLst/>
                        </a:prstGeom>
                        <a:gradFill>
                          <a:gsLst>
                            <a:gs pos="0">
                              <a:schemeClr val="accent3">
                                <a:lumMod val="40000"/>
                                <a:lumOff val="60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92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  <a:ln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" charset="0"/>
                            <a:ea typeface="ＭＳ Ｐゴシック" charset="0"/>
                          </a:endParaRPr>
                        </a:p>
                      </p:txBody>
                    </p:sp>
                    <p:sp>
                      <p:nvSpPr>
                        <p:cNvPr id="22" name="Rectangle 21"/>
                        <p:cNvSpPr/>
                        <p:nvPr/>
                      </p:nvSpPr>
                      <p:spPr bwMode="auto">
                        <a:xfrm>
                          <a:off x="7219950" y="1828800"/>
                          <a:ext cx="504826" cy="742505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90000"/>
                          </a:schemeClr>
                        </a:solidFill>
                        <a:ln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" charset="0"/>
                            <a:ea typeface="ＭＳ Ｐゴシック" charset="0"/>
                          </a:endParaRPr>
                        </a:p>
                      </p:txBody>
                    </p:sp>
                    <p:sp>
                      <p:nvSpPr>
                        <p:cNvPr id="23" name="Rectangle 22"/>
                        <p:cNvSpPr/>
                        <p:nvPr/>
                      </p:nvSpPr>
                      <p:spPr bwMode="auto">
                        <a:xfrm rot="18987238">
                          <a:off x="7341967" y="1673615"/>
                          <a:ext cx="238909" cy="491118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90000"/>
                          </a:schemeClr>
                        </a:solidFill>
                        <a:ln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" charset="0"/>
                            <a:ea typeface="ＭＳ Ｐゴシック" charset="0"/>
                          </a:endParaRPr>
                        </a:p>
                      </p:txBody>
                    </p:sp>
                    <p:sp>
                      <p:nvSpPr>
                        <p:cNvPr id="24" name="Rectangle 23"/>
                        <p:cNvSpPr/>
                        <p:nvPr/>
                      </p:nvSpPr>
                      <p:spPr bwMode="auto">
                        <a:xfrm rot="2337467">
                          <a:off x="7371374" y="1695356"/>
                          <a:ext cx="238909" cy="491118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90000"/>
                          </a:schemeClr>
                        </a:solidFill>
                        <a:ln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" charset="0"/>
                            <a:ea typeface="ＭＳ Ｐゴシック" charset="0"/>
                          </a:endParaRPr>
                        </a:p>
                      </p:txBody>
                    </p:sp>
                    <p:sp>
                      <p:nvSpPr>
                        <p:cNvPr id="25" name="Chord 24"/>
                        <p:cNvSpPr/>
                        <p:nvPr/>
                      </p:nvSpPr>
                      <p:spPr bwMode="auto">
                        <a:xfrm rot="17506209">
                          <a:off x="7376160" y="1599952"/>
                          <a:ext cx="182880" cy="182880"/>
                        </a:xfrm>
                        <a:prstGeom prst="chord">
                          <a:avLst/>
                        </a:prstGeom>
                        <a:solidFill>
                          <a:schemeClr val="bg1"/>
                        </a:solidFill>
                        <a:ln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" charset="0"/>
                            <a:ea typeface="ＭＳ Ｐゴシック" charset="0"/>
                          </a:endParaRPr>
                        </a:p>
                      </p:txBody>
                    </p:sp>
                  </p:grpSp>
                  <p:cxnSp>
                    <p:nvCxnSpPr>
                      <p:cNvPr id="28" name="Straight Connector 27"/>
                      <p:cNvCxnSpPr/>
                      <p:nvPr/>
                    </p:nvCxnSpPr>
                    <p:spPr bwMode="auto">
                      <a:xfrm>
                        <a:off x="7292341" y="1132585"/>
                        <a:ext cx="360044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5875" cap="flat" cmpd="sng" algn="ctr">
                        <a:solidFill>
                          <a:schemeClr val="tx1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31" name="Straight Connector 30"/>
                      <p:cNvCxnSpPr/>
                      <p:nvPr/>
                    </p:nvCxnSpPr>
                    <p:spPr bwMode="auto">
                      <a:xfrm flipH="1" flipV="1">
                        <a:off x="7638885" y="1579172"/>
                        <a:ext cx="177803" cy="134477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34" name="Straight Connector 33"/>
                      <p:cNvCxnSpPr/>
                      <p:nvPr/>
                    </p:nvCxnSpPr>
                    <p:spPr bwMode="auto">
                      <a:xfrm flipH="1">
                        <a:off x="7124096" y="1588307"/>
                        <a:ext cx="139541" cy="121945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36" name="Straight Connector 35"/>
                      <p:cNvCxnSpPr/>
                      <p:nvPr/>
                    </p:nvCxnSpPr>
                    <p:spPr bwMode="auto">
                      <a:xfrm flipH="1" flipV="1">
                        <a:off x="7048493" y="1619002"/>
                        <a:ext cx="77629" cy="9144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39" name="Straight Connector 38"/>
                      <p:cNvCxnSpPr/>
                      <p:nvPr/>
                    </p:nvCxnSpPr>
                    <p:spPr bwMode="auto">
                      <a:xfrm flipH="1" flipV="1">
                        <a:off x="7179119" y="1495964"/>
                        <a:ext cx="77629" cy="9144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40" name="Straight Connector 39"/>
                      <p:cNvCxnSpPr/>
                      <p:nvPr/>
                    </p:nvCxnSpPr>
                    <p:spPr bwMode="auto">
                      <a:xfrm flipH="1">
                        <a:off x="7809200" y="1619002"/>
                        <a:ext cx="72046" cy="86889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42" name="Straight Connector 41"/>
                      <p:cNvCxnSpPr/>
                      <p:nvPr/>
                    </p:nvCxnSpPr>
                    <p:spPr bwMode="auto">
                      <a:xfrm flipH="1">
                        <a:off x="7647316" y="1494788"/>
                        <a:ext cx="72046" cy="86889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cxnSp>
                  <p:nvCxnSpPr>
                    <p:cNvPr id="43" name="Straight Arrow Connector 42"/>
                    <p:cNvCxnSpPr>
                      <a:endCxn id="22" idx="1"/>
                    </p:cNvCxnSpPr>
                    <p:nvPr/>
                  </p:nvCxnSpPr>
                  <p:spPr bwMode="auto">
                    <a:xfrm flipV="1">
                      <a:off x="6677025" y="2200053"/>
                      <a:ext cx="542925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6" name="Straight Arrow Connector 45"/>
                    <p:cNvCxnSpPr/>
                    <p:nvPr/>
                  </p:nvCxnSpPr>
                  <p:spPr bwMode="auto">
                    <a:xfrm flipV="1">
                      <a:off x="6677025" y="2770261"/>
                      <a:ext cx="542925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7" name="Straight Arrow Connector 46"/>
                    <p:cNvCxnSpPr/>
                    <p:nvPr/>
                  </p:nvCxnSpPr>
                  <p:spPr bwMode="auto">
                    <a:xfrm flipV="1">
                      <a:off x="6677025" y="1666902"/>
                      <a:ext cx="371468" cy="7957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9" name="Straight Arrow Connector 48"/>
                    <p:cNvCxnSpPr/>
                    <p:nvPr/>
                  </p:nvCxnSpPr>
                  <p:spPr bwMode="auto">
                    <a:xfrm flipH="1" flipV="1">
                      <a:off x="7860973" y="1675522"/>
                      <a:ext cx="435302" cy="878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53" name="Straight Arrow Connector 52"/>
                    <p:cNvCxnSpPr/>
                    <p:nvPr/>
                  </p:nvCxnSpPr>
                  <p:spPr bwMode="auto">
                    <a:xfrm flipH="1">
                      <a:off x="8134350" y="2206971"/>
                      <a:ext cx="206078" cy="446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55" name="Straight Arrow Connector 54"/>
                    <p:cNvCxnSpPr/>
                    <p:nvPr/>
                  </p:nvCxnSpPr>
                  <p:spPr bwMode="auto">
                    <a:xfrm flipH="1">
                      <a:off x="7586433" y="863572"/>
                      <a:ext cx="357417" cy="239368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661750" y="590336"/>
                      <a:ext cx="1151277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sv-S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Window</a:t>
                      </a:r>
                      <a:endParaRPr lang="en-US" sz="1600" dirty="0"/>
                    </a:p>
                  </p:txBody>
                </p:sp>
              </p:grpSp>
              <p:sp>
                <p:nvSpPr>
                  <p:cNvPr id="61" name="Rectangle 60"/>
                  <p:cNvSpPr/>
                  <p:nvPr/>
                </p:nvSpPr>
                <p:spPr>
                  <a:xfrm>
                    <a:off x="5634875" y="1477133"/>
                    <a:ext cx="970137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Filament</a:t>
                    </a:r>
                    <a:endParaRPr lang="en-US" sz="1600" dirty="0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8150062" y="2030775"/>
                    <a:ext cx="752129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Shield</a:t>
                    </a: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5657447" y="1906248"/>
                    <a:ext cx="1029449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sv-SE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Silver </a:t>
                    </a:r>
                  </a:p>
                  <a:p>
                    <a:pPr algn="ctr"/>
                    <a:r>
                      <a:rPr lang="sv-SE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substrate</a:t>
                    </a:r>
                    <a:endParaRPr lang="en-US" sz="1600" dirty="0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5816187" y="2492440"/>
                    <a:ext cx="776175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sv-SE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Anode</a:t>
                    </a:r>
                  </a:p>
                  <a:p>
                    <a:pPr algn="ctr"/>
                    <a:r>
                      <a:rPr lang="sv-SE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15 kV</a:t>
                    </a:r>
                  </a:p>
                </p:txBody>
              </p:sp>
            </p:grpSp>
            <p:cxnSp>
              <p:nvCxnSpPr>
                <p:cNvPr id="66" name="Straight Arrow Connector 65"/>
                <p:cNvCxnSpPr/>
                <p:nvPr/>
              </p:nvCxnSpPr>
              <p:spPr bwMode="auto">
                <a:xfrm>
                  <a:off x="7066656" y="1647820"/>
                  <a:ext cx="87199" cy="93301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2" name="Straight Arrow Connector 71"/>
                <p:cNvCxnSpPr/>
                <p:nvPr/>
              </p:nvCxnSpPr>
              <p:spPr bwMode="auto">
                <a:xfrm flipV="1">
                  <a:off x="7142498" y="1391537"/>
                  <a:ext cx="102419" cy="35978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4" name="Rectangle 73"/>
                <p:cNvSpPr/>
                <p:nvPr/>
              </p:nvSpPr>
              <p:spPr>
                <a:xfrm>
                  <a:off x="6949677" y="1136599"/>
                  <a:ext cx="67518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sz="16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X-ray</a:t>
                  </a:r>
                </a:p>
              </p:txBody>
            </p:sp>
          </p:grpSp>
          <p:sp>
            <p:nvSpPr>
              <p:cNvPr id="76" name="Rectangle 75"/>
              <p:cNvSpPr/>
              <p:nvPr/>
            </p:nvSpPr>
            <p:spPr>
              <a:xfrm>
                <a:off x="7343767" y="1667905"/>
                <a:ext cx="32092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011684" y="1696174"/>
                <a:ext cx="3978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Mg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502223" y="3317135"/>
            <a:ext cx="3281832" cy="2822404"/>
            <a:chOff x="716010" y="3171479"/>
            <a:chExt cx="3281832" cy="2822404"/>
          </a:xfrm>
        </p:grpSpPr>
        <p:grpSp>
          <p:nvGrpSpPr>
            <p:cNvPr id="30" name="Group 29"/>
            <p:cNvGrpSpPr/>
            <p:nvPr/>
          </p:nvGrpSpPr>
          <p:grpSpPr>
            <a:xfrm>
              <a:off x="1313401" y="3426244"/>
              <a:ext cx="2271787" cy="2334585"/>
              <a:chOff x="1313401" y="3426244"/>
              <a:chExt cx="2271787" cy="2334585"/>
            </a:xfrm>
          </p:grpSpPr>
          <p:sp>
            <p:nvSpPr>
              <p:cNvPr id="29" name="Rectangle 28"/>
              <p:cNvSpPr/>
              <p:nvPr/>
            </p:nvSpPr>
            <p:spPr bwMode="auto">
              <a:xfrm>
                <a:off x="2934309" y="5264118"/>
                <a:ext cx="650879" cy="49671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106878" y="5392928"/>
                <a:ext cx="257071" cy="2234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1313401" y="3426244"/>
                <a:ext cx="2002949" cy="2127987"/>
                <a:chOff x="4811281" y="3469098"/>
                <a:chExt cx="2002949" cy="2127987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4811281" y="3469098"/>
                  <a:ext cx="2002949" cy="2075842"/>
                  <a:chOff x="4811281" y="3469098"/>
                  <a:chExt cx="2002949" cy="2075842"/>
                </a:xfrm>
              </p:grpSpPr>
              <p:sp>
                <p:nvSpPr>
                  <p:cNvPr id="4" name="Flowchart: Magnetic Disk 3"/>
                  <p:cNvSpPr/>
                  <p:nvPr/>
                </p:nvSpPr>
                <p:spPr bwMode="auto">
                  <a:xfrm>
                    <a:off x="5822917" y="3469098"/>
                    <a:ext cx="991313" cy="547677"/>
                  </a:xfrm>
                  <a:prstGeom prst="flowChartMagneticDisk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3000000" lon="0" rev="0"/>
                    </a:camera>
                    <a:lightRig rig="threePt" dir="t"/>
                  </a:scene3d>
                  <a:sp3d>
                    <a:bevelT prst="relaxedInset"/>
                    <a:bevelB prst="relaxedInset"/>
                  </a:sp3d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" name="Flowchart: Magnetic Disk 5"/>
                  <p:cNvSpPr/>
                  <p:nvPr/>
                </p:nvSpPr>
                <p:spPr bwMode="auto">
                  <a:xfrm rot="19965787">
                    <a:off x="4811281" y="3602769"/>
                    <a:ext cx="369924" cy="95656"/>
                  </a:xfrm>
                  <a:prstGeom prst="flowChartMagneticDisk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" charset="0"/>
                      <a:ea typeface="ＭＳ Ｐゴシック" charset="0"/>
                    </a:endParaRPr>
                  </a:p>
                </p:txBody>
              </p:sp>
              <p:cxnSp>
                <p:nvCxnSpPr>
                  <p:cNvPr id="9" name="Straight Connector 8"/>
                  <p:cNvCxnSpPr/>
                  <p:nvPr/>
                </p:nvCxnSpPr>
                <p:spPr bwMode="auto">
                  <a:xfrm flipH="1">
                    <a:off x="5047539" y="3650597"/>
                    <a:ext cx="34834" cy="14976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4" name="Straight Connector 53"/>
                  <p:cNvCxnSpPr/>
                  <p:nvPr/>
                </p:nvCxnSpPr>
                <p:spPr bwMode="auto">
                  <a:xfrm>
                    <a:off x="4941230" y="3717357"/>
                    <a:ext cx="117566" cy="7745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7" name="Pentagon 16"/>
                  <p:cNvSpPr/>
                  <p:nvPr/>
                </p:nvSpPr>
                <p:spPr bwMode="auto">
                  <a:xfrm rot="3830993">
                    <a:off x="4553929" y="4505822"/>
                    <a:ext cx="1775667" cy="191962"/>
                  </a:xfrm>
                  <a:prstGeom prst="homePlate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" name="Cube 18"/>
                  <p:cNvSpPr/>
                  <p:nvPr/>
                </p:nvSpPr>
                <p:spPr bwMode="auto">
                  <a:xfrm rot="20029842">
                    <a:off x="5473956" y="5431284"/>
                    <a:ext cx="651792" cy="113656"/>
                  </a:xfrm>
                  <a:prstGeom prst="cube">
                    <a:avLst/>
                  </a:prstGeom>
                  <a:solidFill>
                    <a:srgbClr val="7030A0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1" name="Isosceles Triangle 20"/>
                <p:cNvSpPr/>
                <p:nvPr/>
              </p:nvSpPr>
              <p:spPr bwMode="auto">
                <a:xfrm rot="11619409">
                  <a:off x="5916353" y="3867197"/>
                  <a:ext cx="214842" cy="1554480"/>
                </a:xfrm>
                <a:prstGeom prst="triangle">
                  <a:avLst/>
                </a:prstGeom>
                <a:solidFill>
                  <a:srgbClr val="FFDCD9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65" name="Isosceles Triangle 64"/>
                <p:cNvSpPr/>
                <p:nvPr/>
              </p:nvSpPr>
              <p:spPr bwMode="auto">
                <a:xfrm rot="10032785">
                  <a:off x="6440459" y="3859725"/>
                  <a:ext cx="212539" cy="1737360"/>
                </a:xfrm>
                <a:prstGeom prst="triangle">
                  <a:avLst/>
                </a:prstGeom>
                <a:solidFill>
                  <a:srgbClr val="FFDCD9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2" name="Rectangle 31"/>
            <p:cNvSpPr/>
            <p:nvPr/>
          </p:nvSpPr>
          <p:spPr>
            <a:xfrm>
              <a:off x="2301972" y="3171479"/>
              <a:ext cx="11769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Quartz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crystal </a:t>
              </a:r>
              <a:endParaRPr lang="en-US" sz="12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330928" y="5556208"/>
              <a:ext cx="7889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 anode</a:t>
              </a:r>
              <a:endParaRPr lang="en-US" sz="12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65842" y="4284497"/>
              <a:ext cx="7542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Electron beam</a:t>
              </a:r>
              <a:endParaRPr lang="en-US" sz="12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16010" y="3363503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Electron </a:t>
              </a:r>
            </a:p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source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925146" y="5716884"/>
              <a:ext cx="70403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US" sz="12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195603" y="4174705"/>
              <a:ext cx="80223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X-ray beam</a:t>
              </a:r>
              <a:endParaRPr lang="en-US" sz="1200" dirty="0"/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flipV="1">
              <a:off x="3048848" y="4426687"/>
              <a:ext cx="218734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0" name="Straight Arrow Connector 79"/>
            <p:cNvCxnSpPr/>
            <p:nvPr/>
          </p:nvCxnSpPr>
          <p:spPr bwMode="auto">
            <a:xfrm flipH="1" flipV="1">
              <a:off x="1584493" y="4515329"/>
              <a:ext cx="225958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0" name="Rectangle 49"/>
          <p:cNvSpPr/>
          <p:nvPr/>
        </p:nvSpPr>
        <p:spPr>
          <a:xfrm>
            <a:off x="5585975" y="5300391"/>
            <a:ext cx="3546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</a:rPr>
              <a:t>X-ray Source XR </a:t>
            </a:r>
            <a:r>
              <a:rPr lang="en-US" sz="1200" i="1" dirty="0" smtClean="0">
                <a:solidFill>
                  <a:schemeClr val="tx2"/>
                </a:solidFill>
              </a:rPr>
              <a:t>50</a:t>
            </a:r>
          </a:p>
          <a:p>
            <a:pPr algn="ctr"/>
            <a:r>
              <a:rPr lang="en-US" sz="1200" i="1" dirty="0">
                <a:solidFill>
                  <a:schemeClr val="tx2"/>
                </a:solidFill>
              </a:rPr>
              <a:t>http://www.specs.de/cms/front_content.php?idcat=118</a:t>
            </a:r>
          </a:p>
        </p:txBody>
      </p:sp>
    </p:spTree>
    <p:extLst>
      <p:ext uri="{BB962C8B-B14F-4D97-AF65-F5344CB8AC3E}">
        <p14:creationId xmlns:p14="http://schemas.microsoft.com/office/powerpoint/2010/main" xmlns="" val="36073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75" y="145312"/>
            <a:ext cx="7772400" cy="547688"/>
          </a:xfrm>
        </p:spPr>
        <p:txBody>
          <a:bodyPr/>
          <a:lstStyle/>
          <a:p>
            <a:r>
              <a:rPr lang="en-US" i="0" dirty="0"/>
              <a:t>XPS </a:t>
            </a:r>
            <a:r>
              <a:rPr lang="en-US" i="0" dirty="0" smtClean="0"/>
              <a:t>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91" y="953942"/>
            <a:ext cx="6521982" cy="4375518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analyzer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Lens system to collect photoelectrons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Analyzer to filter electron energies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Detector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electrons 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2282807" y="3158770"/>
            <a:ext cx="4182681" cy="2914009"/>
            <a:chOff x="2282807" y="3158770"/>
            <a:chExt cx="4182681" cy="2914009"/>
          </a:xfrm>
        </p:grpSpPr>
        <p:grpSp>
          <p:nvGrpSpPr>
            <p:cNvPr id="71" name="Group 70"/>
            <p:cNvGrpSpPr/>
            <p:nvPr/>
          </p:nvGrpSpPr>
          <p:grpSpPr>
            <a:xfrm>
              <a:off x="2282807" y="3353934"/>
              <a:ext cx="4182681" cy="2718845"/>
              <a:chOff x="4753162" y="3176956"/>
              <a:chExt cx="4182681" cy="2718845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7749587" y="5056011"/>
                <a:ext cx="523567" cy="345654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cxnSp>
            <p:nvCxnSpPr>
              <p:cNvPr id="67" name="Straight Connector 66"/>
              <p:cNvCxnSpPr>
                <a:stCxn id="23" idx="2"/>
                <a:endCxn id="65" idx="0"/>
              </p:cNvCxnSpPr>
              <p:nvPr/>
            </p:nvCxnSpPr>
            <p:spPr bwMode="auto">
              <a:xfrm>
                <a:off x="7834519" y="4828895"/>
                <a:ext cx="176852" cy="22711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" name="Group 69"/>
              <p:cNvGrpSpPr/>
              <p:nvPr/>
            </p:nvGrpSpPr>
            <p:grpSpPr>
              <a:xfrm>
                <a:off x="4753162" y="3176956"/>
                <a:ext cx="4182681" cy="2718845"/>
                <a:chOff x="4753162" y="3176956"/>
                <a:chExt cx="4182681" cy="2718845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4753162" y="3176956"/>
                  <a:ext cx="4182681" cy="2718845"/>
                  <a:chOff x="4753162" y="3176956"/>
                  <a:chExt cx="4182681" cy="2718845"/>
                </a:xfrm>
              </p:grpSpPr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10575" y="3193868"/>
                    <a:ext cx="2248809" cy="1133933"/>
                  </a:xfrm>
                  <a:prstGeom prst="rect">
                    <a:avLst/>
                  </a:prstGeom>
                </p:spPr>
              </p:pic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5295356" y="3176956"/>
                    <a:ext cx="3640487" cy="2718845"/>
                    <a:chOff x="5295356" y="3176956"/>
                    <a:chExt cx="3640487" cy="2718845"/>
                  </a:xfrm>
                </p:grpSpPr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5815503" y="4312438"/>
                      <a:ext cx="2247900" cy="1362105"/>
                      <a:chOff x="6258494" y="4301130"/>
                      <a:chExt cx="2247900" cy="1362105"/>
                    </a:xfrm>
                  </p:grpSpPr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6258494" y="4301130"/>
                        <a:ext cx="790575" cy="1362105"/>
                        <a:chOff x="1524569" y="4524375"/>
                        <a:chExt cx="790575" cy="1362105"/>
                      </a:xfrm>
                    </p:grpSpPr>
                    <p:grpSp>
                      <p:nvGrpSpPr>
                        <p:cNvPr id="13" name="Group 12"/>
                        <p:cNvGrpSpPr/>
                        <p:nvPr/>
                      </p:nvGrpSpPr>
                      <p:grpSpPr>
                        <a:xfrm>
                          <a:off x="1667444" y="4524375"/>
                          <a:ext cx="476250" cy="1238280"/>
                          <a:chOff x="1667444" y="4524375"/>
                          <a:chExt cx="476250" cy="1238280"/>
                        </a:xfrm>
                      </p:grpSpPr>
                      <p:grpSp>
                        <p:nvGrpSpPr>
                          <p:cNvPr id="10" name="Group 9"/>
                          <p:cNvGrpSpPr/>
                          <p:nvPr/>
                        </p:nvGrpSpPr>
                        <p:grpSpPr>
                          <a:xfrm>
                            <a:off x="1667444" y="4524375"/>
                            <a:ext cx="476250" cy="1013864"/>
                            <a:chOff x="1667444" y="4524375"/>
                            <a:chExt cx="476250" cy="1013864"/>
                          </a:xfrm>
                        </p:grpSpPr>
                        <p:cxnSp>
                          <p:nvCxnSpPr>
                            <p:cNvPr id="7" name="Straight Connector 6"/>
                            <p:cNvCxnSpPr/>
                            <p:nvPr/>
                          </p:nvCxnSpPr>
                          <p:spPr bwMode="auto">
                            <a:xfrm>
                              <a:off x="1667444" y="4524375"/>
                              <a:ext cx="0" cy="1013864"/>
                            </a:xfrm>
                            <a:prstGeom prst="line">
                              <a:avLst/>
                            </a:prstGeom>
                            <a:solidFill>
                              <a:schemeClr val="accent1"/>
                            </a:solidFill>
                            <a:ln w="158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cxnSp>
                        <p:cxnSp>
                          <p:nvCxnSpPr>
                            <p:cNvPr id="8" name="Straight Connector 7"/>
                            <p:cNvCxnSpPr/>
                            <p:nvPr/>
                          </p:nvCxnSpPr>
                          <p:spPr bwMode="auto">
                            <a:xfrm>
                              <a:off x="2143694" y="4524375"/>
                              <a:ext cx="0" cy="1013864"/>
                            </a:xfrm>
                            <a:prstGeom prst="line">
                              <a:avLst/>
                            </a:prstGeom>
                            <a:solidFill>
                              <a:schemeClr val="accent1"/>
                            </a:solidFill>
                            <a:ln w="158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cxnSp>
                      </p:grpSp>
                      <p:sp>
                        <p:nvSpPr>
                          <p:cNvPr id="11" name="Oval 10"/>
                          <p:cNvSpPr/>
                          <p:nvPr/>
                        </p:nvSpPr>
                        <p:spPr bwMode="auto">
                          <a:xfrm>
                            <a:off x="1872232" y="4526068"/>
                            <a:ext cx="95250" cy="57687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" charset="0"/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12" name="Oval 11"/>
                          <p:cNvSpPr/>
                          <p:nvPr/>
                        </p:nvSpPr>
                        <p:spPr bwMode="auto">
                          <a:xfrm>
                            <a:off x="1872232" y="5124480"/>
                            <a:ext cx="95250" cy="638175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" charset="0"/>
                              <a:ea typeface="ＭＳ Ｐゴシック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4" name="Rectangle 13"/>
                        <p:cNvSpPr/>
                        <p:nvPr/>
                      </p:nvSpPr>
                      <p:spPr bwMode="auto">
                        <a:xfrm>
                          <a:off x="1524569" y="5762655"/>
                          <a:ext cx="790575" cy="123825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" charset="0"/>
                            <a:ea typeface="ＭＳ Ｐゴシック" charset="0"/>
                          </a:endParaRPr>
                        </a:p>
                      </p:txBody>
                    </p:sp>
                  </p:grpSp>
                  <p:cxnSp>
                    <p:nvCxnSpPr>
                      <p:cNvPr id="17" name="Straight Connector 16"/>
                      <p:cNvCxnSpPr/>
                      <p:nvPr/>
                    </p:nvCxnSpPr>
                    <p:spPr bwMode="auto">
                      <a:xfrm>
                        <a:off x="6401368" y="5314994"/>
                        <a:ext cx="104775" cy="12459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 bwMode="auto">
                      <a:xfrm flipH="1">
                        <a:off x="6772846" y="5314994"/>
                        <a:ext cx="104773" cy="12459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0" name="Straight Connector 19"/>
                      <p:cNvCxnSpPr/>
                      <p:nvPr/>
                    </p:nvCxnSpPr>
                    <p:spPr bwMode="auto">
                      <a:xfrm>
                        <a:off x="6325168" y="4887525"/>
                        <a:ext cx="657225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5875" cap="flat" cmpd="sng" algn="ctr">
                        <a:solidFill>
                          <a:schemeClr val="accent3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sp>
                    <p:nvSpPr>
                      <p:cNvPr id="23" name="Rectangle 22"/>
                      <p:cNvSpPr/>
                      <p:nvPr/>
                    </p:nvSpPr>
                    <p:spPr bwMode="auto">
                      <a:xfrm>
                        <a:off x="8048625" y="4307999"/>
                        <a:ext cx="457769" cy="509588"/>
                      </a:xfrm>
                      <a:prstGeom prst="rect">
                        <a:avLst/>
                      </a:prstGeom>
                      <a:noFill/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</a:endParaRPr>
                      </a:p>
                    </p:txBody>
                  </p:sp>
                </p:grpSp>
                <p:sp>
                  <p:nvSpPr>
                    <p:cNvPr id="28" name="Rectangle 27"/>
                    <p:cNvSpPr/>
                    <p:nvPr/>
                  </p:nvSpPr>
                  <p:spPr>
                    <a:xfrm>
                      <a:off x="7661135" y="3176956"/>
                      <a:ext cx="1274708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Magnetic Shield</a:t>
                      </a:r>
                      <a:endParaRPr lang="en-US" sz="1200" dirty="0"/>
                    </a:p>
                  </p:txBody>
                </p:sp>
                <p:cxnSp>
                  <p:nvCxnSpPr>
                    <p:cNvPr id="30" name="Straight Connector 29"/>
                    <p:cNvCxnSpPr/>
                    <p:nvPr/>
                  </p:nvCxnSpPr>
                  <p:spPr bwMode="auto">
                    <a:xfrm flipV="1">
                      <a:off x="7388838" y="3397996"/>
                      <a:ext cx="445679" cy="46471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2" name="Straight Connector 41"/>
                    <p:cNvCxnSpPr/>
                    <p:nvPr/>
                  </p:nvCxnSpPr>
                  <p:spPr bwMode="auto">
                    <a:xfrm flipV="1">
                      <a:off x="7602959" y="3348130"/>
                      <a:ext cx="95699" cy="9973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45" name="Rectangle 44"/>
                    <p:cNvSpPr/>
                    <p:nvPr/>
                  </p:nvSpPr>
                  <p:spPr>
                    <a:xfrm>
                      <a:off x="5858769" y="5618802"/>
                      <a:ext cx="704039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  <a:endParaRPr lang="en-US" sz="1200" dirty="0"/>
                    </a:p>
                  </p:txBody>
                </p:sp>
                <p:sp>
                  <p:nvSpPr>
                    <p:cNvPr id="46" name="Rectangle 45"/>
                    <p:cNvSpPr/>
                    <p:nvPr/>
                  </p:nvSpPr>
                  <p:spPr bwMode="auto">
                    <a:xfrm rot="2039019">
                      <a:off x="5295356" y="4955289"/>
                      <a:ext cx="361336" cy="295241"/>
                    </a:xfrm>
                    <a:prstGeom prst="rect">
                      <a:avLst/>
                    </a:prstGeom>
                    <a:solidFill>
                      <a:srgbClr val="7030A0"/>
                    </a:solidFill>
                    <a:ln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p:txBody>
                </p:sp>
                <p:cxnSp>
                  <p:nvCxnSpPr>
                    <p:cNvPr id="48" name="Straight Arrow Connector 47"/>
                    <p:cNvCxnSpPr>
                      <a:stCxn id="46" idx="3"/>
                      <a:endCxn id="14" idx="0"/>
                    </p:cNvCxnSpPr>
                    <p:nvPr/>
                  </p:nvCxnSpPr>
                  <p:spPr bwMode="auto">
                    <a:xfrm>
                      <a:off x="5625833" y="5203895"/>
                      <a:ext cx="584958" cy="346823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7992156" y="4439848"/>
                      <a:ext cx="764953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</a:t>
                      </a:r>
                      <a:endParaRPr lang="en-US" sz="1200" dirty="0"/>
                    </a:p>
                  </p:txBody>
                </p:sp>
              </p:grpSp>
              <p:sp>
                <p:nvSpPr>
                  <p:cNvPr id="51" name="Rectangle 50"/>
                  <p:cNvSpPr/>
                  <p:nvPr/>
                </p:nvSpPr>
                <p:spPr>
                  <a:xfrm>
                    <a:off x="4753162" y="4631351"/>
                    <a:ext cx="64472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X-ray </a:t>
                    </a:r>
                  </a:p>
                  <a:p>
                    <a:r>
                      <a:rPr lang="en-US" sz="120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source</a:t>
                    </a:r>
                    <a:endParaRPr lang="en-US" sz="1200" dirty="0">
                      <a:solidFill>
                        <a:srgbClr val="7030A0"/>
                      </a:solidFill>
                    </a:endParaRP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6408999" y="4318594"/>
                    <a:ext cx="885405" cy="57708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05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Lenses for energy adjustment</a:t>
                    </a:r>
                    <a:endParaRPr lang="en-US" sz="1050" dirty="0"/>
                  </a:p>
                </p:txBody>
              </p:sp>
              <p:cxnSp>
                <p:nvCxnSpPr>
                  <p:cNvPr id="54" name="Straight Connector 53"/>
                  <p:cNvCxnSpPr/>
                  <p:nvPr/>
                </p:nvCxnSpPr>
                <p:spPr bwMode="auto">
                  <a:xfrm>
                    <a:off x="6025512" y="4360892"/>
                    <a:ext cx="0" cy="36576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5" name="Straight Connector 54"/>
                  <p:cNvCxnSpPr/>
                  <p:nvPr/>
                </p:nvCxnSpPr>
                <p:spPr bwMode="auto">
                  <a:xfrm>
                    <a:off x="6382241" y="4360892"/>
                    <a:ext cx="0" cy="36576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6" name="Straight Connector 55"/>
                  <p:cNvCxnSpPr/>
                  <p:nvPr/>
                </p:nvCxnSpPr>
                <p:spPr bwMode="auto">
                  <a:xfrm>
                    <a:off x="6389615" y="4920029"/>
                    <a:ext cx="0" cy="36576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7" name="Straight Connector 56"/>
                  <p:cNvCxnSpPr/>
                  <p:nvPr/>
                </p:nvCxnSpPr>
                <p:spPr bwMode="auto">
                  <a:xfrm>
                    <a:off x="6026618" y="4911466"/>
                    <a:ext cx="0" cy="36576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8" name="Straight Connector 57"/>
                  <p:cNvCxnSpPr/>
                  <p:nvPr/>
                </p:nvCxnSpPr>
                <p:spPr bwMode="auto">
                  <a:xfrm>
                    <a:off x="6023267" y="4721628"/>
                    <a:ext cx="104775" cy="12459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58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9" name="Straight Connector 58"/>
                  <p:cNvCxnSpPr/>
                  <p:nvPr/>
                </p:nvCxnSpPr>
                <p:spPr bwMode="auto">
                  <a:xfrm flipH="1">
                    <a:off x="6277468" y="4727110"/>
                    <a:ext cx="104773" cy="12459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58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0" name="Straight Connector 59"/>
                  <p:cNvCxnSpPr/>
                  <p:nvPr/>
                </p:nvCxnSpPr>
                <p:spPr bwMode="auto">
                  <a:xfrm>
                    <a:off x="6028029" y="5279380"/>
                    <a:ext cx="104775" cy="12459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58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1" name="Straight Connector 60"/>
                  <p:cNvCxnSpPr/>
                  <p:nvPr/>
                </p:nvCxnSpPr>
                <p:spPr bwMode="auto">
                  <a:xfrm flipH="1">
                    <a:off x="6282230" y="5284862"/>
                    <a:ext cx="104773" cy="12459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58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62" name="Rectangle 61"/>
                  <p:cNvSpPr/>
                  <p:nvPr/>
                </p:nvSpPr>
                <p:spPr>
                  <a:xfrm>
                    <a:off x="6406179" y="4879517"/>
                    <a:ext cx="1045594" cy="57708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05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Lenses for analysis </a:t>
                    </a:r>
                  </a:p>
                  <a:p>
                    <a:r>
                      <a:rPr lang="en-US" sz="105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area definition</a:t>
                    </a:r>
                    <a:endParaRPr lang="en-US" sz="1050" dirty="0"/>
                  </a:p>
                </p:txBody>
              </p:sp>
            </p:grpSp>
            <p:sp>
              <p:nvSpPr>
                <p:cNvPr id="68" name="Rectangle 67"/>
                <p:cNvSpPr/>
                <p:nvPr/>
              </p:nvSpPr>
              <p:spPr>
                <a:xfrm>
                  <a:off x="7465250" y="5380570"/>
                  <a:ext cx="141938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Analyzer control &amp; computer system</a:t>
                  </a:r>
                  <a:endParaRPr lang="en-US" sz="1200" dirty="0"/>
                </a:p>
              </p:txBody>
            </p:sp>
          </p:grpSp>
        </p:grpSp>
        <p:sp>
          <p:nvSpPr>
            <p:cNvPr id="72" name="Rectangle 71"/>
            <p:cNvSpPr/>
            <p:nvPr/>
          </p:nvSpPr>
          <p:spPr>
            <a:xfrm>
              <a:off x="2843942" y="3158770"/>
              <a:ext cx="22878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Hemispherical energy analyzer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1358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75" y="145312"/>
            <a:ext cx="7772400" cy="547688"/>
          </a:xfrm>
        </p:spPr>
        <p:txBody>
          <a:bodyPr/>
          <a:lstStyle/>
          <a:p>
            <a:r>
              <a:rPr lang="en-US" i="0" dirty="0"/>
              <a:t>XPS </a:t>
            </a:r>
            <a:r>
              <a:rPr lang="en-US" i="0" dirty="0" smtClean="0"/>
              <a:t>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274" y="971034"/>
            <a:ext cx="5608236" cy="4375518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Ion gun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Sample cleaning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profiling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most widely used 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48" name="Group 2047"/>
          <p:cNvGrpSpPr/>
          <p:nvPr/>
        </p:nvGrpSpPr>
        <p:grpSpPr>
          <a:xfrm>
            <a:off x="829081" y="3094704"/>
            <a:ext cx="3888057" cy="2768279"/>
            <a:chOff x="4949454" y="1094723"/>
            <a:chExt cx="3888057" cy="2768279"/>
          </a:xfrm>
        </p:grpSpPr>
        <p:sp>
          <p:nvSpPr>
            <p:cNvPr id="20" name="TextBox 19"/>
            <p:cNvSpPr txBox="1"/>
            <p:nvPr/>
          </p:nvSpPr>
          <p:spPr>
            <a:xfrm>
              <a:off x="7949126" y="1493103"/>
              <a:ext cx="8883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5">
                      <a:lumMod val="10000"/>
                    </a:schemeClr>
                  </a:solidFill>
                </a:rPr>
                <a:t>Ar</a:t>
              </a:r>
              <a:r>
                <a:rPr lang="en-US" sz="1600" baseline="30000" dirty="0" smtClean="0">
                  <a:solidFill>
                    <a:schemeClr val="accent5">
                      <a:lumMod val="10000"/>
                    </a:schemeClr>
                  </a:solidFill>
                </a:rPr>
                <a:t>+</a:t>
              </a:r>
              <a:r>
                <a:rPr lang="en-US" sz="1600" dirty="0" smtClean="0">
                  <a:solidFill>
                    <a:schemeClr val="accent5">
                      <a:lumMod val="10000"/>
                    </a:schemeClr>
                  </a:solidFill>
                </a:rPr>
                <a:t> gun 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949454" y="1094723"/>
              <a:ext cx="3402421" cy="2768279"/>
              <a:chOff x="4949454" y="1086177"/>
              <a:chExt cx="3402421" cy="2768279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484151" y="1412053"/>
                <a:ext cx="2867724" cy="2160089"/>
                <a:chOff x="5561033" y="2933205"/>
                <a:chExt cx="2867724" cy="2160089"/>
              </a:xfrm>
            </p:grpSpPr>
            <p:sp>
              <p:nvSpPr>
                <p:cNvPr id="5" name="Rectangle 4"/>
                <p:cNvSpPr/>
                <p:nvPr/>
              </p:nvSpPr>
              <p:spPr bwMode="auto">
                <a:xfrm>
                  <a:off x="6319613" y="4830020"/>
                  <a:ext cx="1552506" cy="263274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7" name="Flowchart: Stored Data 6"/>
                <p:cNvSpPr/>
                <p:nvPr/>
              </p:nvSpPr>
              <p:spPr bwMode="auto">
                <a:xfrm rot="13585004">
                  <a:off x="5407209" y="3457641"/>
                  <a:ext cx="734938" cy="427289"/>
                </a:xfrm>
                <a:prstGeom prst="flowChartOnlineStorage">
                  <a:avLst/>
                </a:prstGeom>
                <a:solidFill>
                  <a:schemeClr val="accent3">
                    <a:lumMod val="7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2" name="Can 11"/>
                <p:cNvSpPr/>
                <p:nvPr/>
              </p:nvSpPr>
              <p:spPr bwMode="auto">
                <a:xfrm rot="2505381">
                  <a:off x="8010013" y="3348490"/>
                  <a:ext cx="418744" cy="683664"/>
                </a:xfrm>
                <a:prstGeom prst="can">
                  <a:avLst/>
                </a:prstGeom>
                <a:solidFill>
                  <a:schemeClr val="accent1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3" name="Flowchart: Off-page Connector 12"/>
                <p:cNvSpPr/>
                <p:nvPr/>
              </p:nvSpPr>
              <p:spPr bwMode="auto">
                <a:xfrm rot="19119045">
                  <a:off x="6214374" y="3802657"/>
                  <a:ext cx="384560" cy="1160341"/>
                </a:xfrm>
                <a:prstGeom prst="flowChartOffpageConnector">
                  <a:avLst/>
                </a:prstGeom>
                <a:gradFill flip="none" rotWithShape="1"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4" name="Flowchart: Delay 13"/>
                <p:cNvSpPr/>
                <p:nvPr/>
              </p:nvSpPr>
              <p:spPr bwMode="auto">
                <a:xfrm rot="5400000">
                  <a:off x="6761361" y="2745968"/>
                  <a:ext cx="645978" cy="1020451"/>
                </a:xfrm>
                <a:prstGeom prst="flowChartDelay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4949454" y="1412053"/>
                <a:ext cx="7216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00000"/>
                    </a:solidFill>
                  </a:rPr>
                  <a:t>X-ray </a:t>
                </a:r>
              </a:p>
              <a:p>
                <a:r>
                  <a:rPr lang="en-US" sz="1600" dirty="0" smtClean="0">
                    <a:solidFill>
                      <a:srgbClr val="C00000"/>
                    </a:solidFill>
                  </a:rPr>
                  <a:t>source</a:t>
                </a:r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" name="Flowchart: Terminator 16"/>
              <p:cNvSpPr/>
              <p:nvPr/>
            </p:nvSpPr>
            <p:spPr bwMode="auto">
              <a:xfrm rot="2446643">
                <a:off x="7776789" y="2383370"/>
                <a:ext cx="275003" cy="45719"/>
              </a:xfrm>
              <a:prstGeom prst="flowChartTerminator">
                <a:avLst/>
              </a:prstGeom>
              <a:noFill/>
              <a:ln w="12700" cap="flat" cmpd="sng" algn="ctr">
                <a:solidFill>
                  <a:schemeClr val="accent5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195124" y="1086177"/>
                <a:ext cx="16305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B050"/>
                    </a:solidFill>
                  </a:rPr>
                  <a:t>Electron analyzer</a:t>
                </a: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7315200" y="2058031"/>
                <a:ext cx="8546" cy="125083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Arrow Connector 24"/>
              <p:cNvCxnSpPr/>
              <p:nvPr/>
            </p:nvCxnSpPr>
            <p:spPr bwMode="auto">
              <a:xfrm flipH="1" flipV="1">
                <a:off x="7128066" y="2058031"/>
                <a:ext cx="31456" cy="1250838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 flipH="1" flipV="1">
                <a:off x="6893974" y="2058031"/>
                <a:ext cx="60212" cy="1260118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Arrow Connector 28"/>
              <p:cNvCxnSpPr/>
              <p:nvPr/>
            </p:nvCxnSpPr>
            <p:spPr bwMode="auto">
              <a:xfrm flipH="1" flipV="1">
                <a:off x="6680020" y="2058031"/>
                <a:ext cx="79689" cy="125083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TextBox 30"/>
              <p:cNvSpPr txBox="1"/>
              <p:nvPr/>
            </p:nvSpPr>
            <p:spPr>
              <a:xfrm>
                <a:off x="7134758" y="2577137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5">
                        <a:lumMod val="10000"/>
                      </a:schemeClr>
                    </a:solidFill>
                  </a:rPr>
                  <a:t>e</a:t>
                </a:r>
                <a:r>
                  <a:rPr lang="en-US" sz="1200" baseline="30000" dirty="0" smtClean="0">
                    <a:solidFill>
                      <a:schemeClr val="accent5">
                        <a:lumMod val="10000"/>
                      </a:schemeClr>
                    </a:solidFill>
                  </a:rPr>
                  <a:t>-</a:t>
                </a:r>
                <a:endParaRPr lang="en-US" sz="1200" dirty="0" smtClean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936926" y="2759456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5">
                        <a:lumMod val="10000"/>
                      </a:schemeClr>
                    </a:solidFill>
                  </a:rPr>
                  <a:t>e</a:t>
                </a:r>
                <a:r>
                  <a:rPr lang="en-US" sz="1200" baseline="30000" dirty="0" smtClean="0">
                    <a:solidFill>
                      <a:schemeClr val="accent5">
                        <a:lumMod val="10000"/>
                      </a:schemeClr>
                    </a:solidFill>
                  </a:rPr>
                  <a:t>-</a:t>
                </a:r>
                <a:endParaRPr lang="en-US" sz="1200" dirty="0" smtClean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742538" y="2576720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5">
                        <a:lumMod val="10000"/>
                      </a:schemeClr>
                    </a:solidFill>
                  </a:rPr>
                  <a:t>e</a:t>
                </a:r>
                <a:r>
                  <a:rPr lang="en-US" sz="1200" baseline="30000" dirty="0" smtClean="0">
                    <a:solidFill>
                      <a:schemeClr val="accent5">
                        <a:lumMod val="10000"/>
                      </a:schemeClr>
                    </a:solidFill>
                  </a:rPr>
                  <a:t>-</a:t>
                </a:r>
                <a:endParaRPr lang="en-US" sz="1200" dirty="0" smtClean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510001" y="2425106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5">
                        <a:lumMod val="10000"/>
                      </a:schemeClr>
                    </a:solidFill>
                  </a:rPr>
                  <a:t>e</a:t>
                </a:r>
                <a:r>
                  <a:rPr lang="en-US" sz="1200" baseline="30000" dirty="0" smtClean="0">
                    <a:solidFill>
                      <a:schemeClr val="accent5">
                        <a:lumMod val="10000"/>
                      </a:schemeClr>
                    </a:solidFill>
                  </a:rPr>
                  <a:t>-</a:t>
                </a:r>
                <a:endParaRPr lang="en-US" sz="1200" dirty="0" smtClean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597353" y="3515902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2"/>
                    </a:solidFill>
                  </a:rPr>
                  <a:t>Sample</a:t>
                </a: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1171" y="3420579"/>
            <a:ext cx="3200400" cy="22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27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0" dirty="0" smtClean="0"/>
              <a:t>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principles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Instrumentation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Peak characteristics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Quantitative analysis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Depth profiling</a:t>
            </a:r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3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Basic principles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Instrumentation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characteristics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Quantitative analysis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Depth profiling</a:t>
            </a:r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2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XPS spectrum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0074" y="1053495"/>
            <a:ext cx="796290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Photoelectron peaks reflect discrete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binding energies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electrons present in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</a:p>
          <a:p>
            <a:pPr marL="1143000" lvl="2" indent="-228600" eaLnBrk="1" hangingPunct="1">
              <a:spcBef>
                <a:spcPts val="600"/>
              </a:spcBef>
              <a:buClr>
                <a:srgbClr val="18499A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film excited by </a:t>
            </a:r>
            <a:r>
              <a:rPr lang="sv-SE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sv-SE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l-GR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sv-SE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(1486.6 eV)</a:t>
            </a:r>
            <a:endParaRPr lang="sv-SE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016031" y="2453397"/>
            <a:ext cx="4572000" cy="3524250"/>
            <a:chOff x="2743200" y="2852134"/>
            <a:chExt cx="3657600" cy="2819400"/>
          </a:xfrm>
        </p:grpSpPr>
        <p:pic>
          <p:nvPicPr>
            <p:cNvPr id="13" name="Picture 12" descr="C:\Users\Hamed\Desktop\Mo wide scan.t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2852134"/>
              <a:ext cx="3657600" cy="2819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 bwMode="auto">
            <a:xfrm>
              <a:off x="5547360" y="3239588"/>
              <a:ext cx="278674" cy="20900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0452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XPS Peak: spin orbit coupling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5576" y="972719"/>
            <a:ext cx="82687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XPS peak is originated from the photoelectrons in the core-levels and valence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quantum mechanics, the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nomenclature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level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nlj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059" lvl="1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principle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59" lvl="1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orbit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momentum quantum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59" lvl="1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total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momentum quantum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number; 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l + s</a:t>
            </a:r>
          </a:p>
          <a:p>
            <a:pPr marL="800059" lvl="1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spin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momentum quantum number, s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=±1/2</a:t>
            </a:r>
          </a:p>
          <a:p>
            <a:pPr lvl="1">
              <a:buClr>
                <a:schemeClr val="tx2"/>
              </a:buClr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l=0, 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XPS 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endParaRPr lang="en-US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l&gt;0, a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doublet peak-- spin orbit (l-s) coupling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3921085"/>
              </p:ext>
            </p:extLst>
          </p:nvPr>
        </p:nvGraphicFramePr>
        <p:xfrm>
          <a:off x="5166085" y="4350448"/>
          <a:ext cx="8080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4013"/>
                <a:gridCol w="404013"/>
              </a:tblGrid>
              <a:tr h="22658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s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422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p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422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d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422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3131749" y="4530593"/>
            <a:ext cx="1976818" cy="1632027"/>
            <a:chOff x="3149166" y="4199667"/>
            <a:chExt cx="1976818" cy="1632027"/>
          </a:xfrm>
        </p:grpSpPr>
        <p:sp>
          <p:nvSpPr>
            <p:cNvPr id="4" name="TextBox 3"/>
            <p:cNvSpPr txBox="1"/>
            <p:nvPr/>
          </p:nvSpPr>
          <p:spPr>
            <a:xfrm>
              <a:off x="3753394" y="4602535"/>
              <a:ext cx="8130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baseline="-250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3/2</a:t>
              </a:r>
              <a:endParaRPr lang="en-US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71636" y="42332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8889" y="4199667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 = 2</a:t>
              </a:r>
              <a:endPara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49166" y="5185363"/>
              <a:ext cx="9284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 = l - s</a:t>
              </a:r>
            </a:p>
            <a:p>
              <a:r>
                <a:rPr lang="en-US" sz="1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 = </a:t>
              </a:r>
              <a:r>
                <a:rPr lang="en-US" sz="18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 + s</a:t>
              </a:r>
              <a:endPara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3501342" y="4503198"/>
              <a:ext cx="335252" cy="24991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4159915" y="4427912"/>
              <a:ext cx="384161" cy="2805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3992289" y="5064200"/>
              <a:ext cx="283620" cy="4171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5243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XPS Peak: spin orbit coupling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5576" y="972719"/>
            <a:ext cx="82687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±1/2, each level with l&gt;0 is split into two sublevels with an energy difference known as the spin-orbit splitting. 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degeneracy of each of these levels is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2j+1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schemeClr val="tx2"/>
              </a:buClr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6480164"/>
              </p:ext>
            </p:extLst>
          </p:nvPr>
        </p:nvGraphicFramePr>
        <p:xfrm>
          <a:off x="3829656" y="2817110"/>
          <a:ext cx="5136020" cy="28397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7204"/>
                <a:gridCol w="684804"/>
                <a:gridCol w="728183"/>
                <a:gridCol w="1278195"/>
                <a:gridCol w="1417634"/>
              </a:tblGrid>
              <a:tr h="3155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Orbital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Degeneracy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level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55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55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55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r>
                        <a:rPr lang="en-US" sz="1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55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r>
                        <a:rPr lang="en-US" sz="1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55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</a:t>
                      </a:r>
                      <a:r>
                        <a:rPr lang="en-US" sz="1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55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</a:t>
                      </a:r>
                      <a:r>
                        <a:rPr lang="en-US" sz="1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55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4f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4f</a:t>
                      </a:r>
                      <a:r>
                        <a:rPr lang="en-US" sz="1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55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4f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4f</a:t>
                      </a:r>
                      <a:r>
                        <a:rPr lang="en-US" sz="1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174172" y="2331715"/>
            <a:ext cx="3657600" cy="3056525"/>
            <a:chOff x="174172" y="2331715"/>
            <a:chExt cx="3657600" cy="3056525"/>
          </a:xfrm>
        </p:grpSpPr>
        <p:grpSp>
          <p:nvGrpSpPr>
            <p:cNvPr id="34" name="Group 33"/>
            <p:cNvGrpSpPr/>
            <p:nvPr/>
          </p:nvGrpSpPr>
          <p:grpSpPr>
            <a:xfrm>
              <a:off x="174172" y="2331715"/>
              <a:ext cx="3657600" cy="3056525"/>
              <a:chOff x="174172" y="2331715"/>
              <a:chExt cx="3657600" cy="305652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74172" y="2570278"/>
                <a:ext cx="3657600" cy="2817962"/>
                <a:chOff x="174172" y="2570278"/>
                <a:chExt cx="3657600" cy="2817962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4172" y="2570278"/>
                  <a:ext cx="3657600" cy="2817962"/>
                </a:xfrm>
                <a:prstGeom prst="rect">
                  <a:avLst/>
                </a:prstGeom>
              </p:spPr>
            </p:pic>
            <p:sp>
              <p:nvSpPr>
                <p:cNvPr id="24" name="Rectangle 23"/>
                <p:cNvSpPr/>
                <p:nvPr/>
              </p:nvSpPr>
              <p:spPr bwMode="auto">
                <a:xfrm>
                  <a:off x="879566" y="2934789"/>
                  <a:ext cx="330925" cy="23513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</p:grpSp>
          <p:cxnSp>
            <p:nvCxnSpPr>
              <p:cNvPr id="27" name="Straight Connector 26"/>
              <p:cNvCxnSpPr/>
              <p:nvPr/>
            </p:nvCxnSpPr>
            <p:spPr bwMode="auto">
              <a:xfrm flipV="1">
                <a:off x="1576251" y="2623464"/>
                <a:ext cx="0" cy="118872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flipV="1">
                <a:off x="2353492" y="2624227"/>
                <a:ext cx="0" cy="73152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1576251" y="2673529"/>
                <a:ext cx="777241" cy="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33" name="Rectangle 32"/>
              <p:cNvSpPr/>
              <p:nvPr/>
            </p:nvSpPr>
            <p:spPr>
              <a:xfrm>
                <a:off x="1376101" y="2331715"/>
                <a:ext cx="12537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3.13 eV</a:t>
                </a:r>
                <a:endParaRPr lang="en-US" sz="1600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2353492" y="3201858"/>
              <a:ext cx="9300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 3d5/2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8475" y="3499595"/>
              <a:ext cx="9300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 3d3/2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195698" y="5339607"/>
            <a:ext cx="1614545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film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92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XPS Peak intensities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85800" y="1503878"/>
            <a:ext cx="7490519" cy="3956181"/>
            <a:chOff x="826740" y="2375291"/>
            <a:chExt cx="7490519" cy="3956181"/>
          </a:xfrm>
        </p:grpSpPr>
        <p:grpSp>
          <p:nvGrpSpPr>
            <p:cNvPr id="28" name="Group 27"/>
            <p:cNvGrpSpPr/>
            <p:nvPr/>
          </p:nvGrpSpPr>
          <p:grpSpPr>
            <a:xfrm>
              <a:off x="826740" y="3615012"/>
              <a:ext cx="7490519" cy="2716460"/>
              <a:chOff x="826740" y="3615012"/>
              <a:chExt cx="7490519" cy="271646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826740" y="4138967"/>
                <a:ext cx="7490519" cy="2192505"/>
                <a:chOff x="826740" y="4138967"/>
                <a:chExt cx="7490519" cy="2192505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826740" y="4138967"/>
                  <a:ext cx="7490519" cy="1608295"/>
                  <a:chOff x="685800" y="3380250"/>
                  <a:chExt cx="7490519" cy="1608295"/>
                </a:xfrm>
              </p:grpSpPr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1000836" y="3380250"/>
                    <a:ext cx="7107422" cy="1552088"/>
                    <a:chOff x="1000836" y="3380246"/>
                    <a:chExt cx="7107422" cy="1552088"/>
                  </a:xfrm>
                </p:grpSpPr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1000836" y="3382243"/>
                      <a:ext cx="7106736" cy="1545757"/>
                      <a:chOff x="1000836" y="3382243"/>
                      <a:chExt cx="7106736" cy="1545757"/>
                    </a:xfrm>
                  </p:grpSpPr>
                  <p:grpSp>
                    <p:nvGrpSpPr>
                      <p:cNvPr id="18" name="Group 17"/>
                      <p:cNvGrpSpPr/>
                      <p:nvPr/>
                    </p:nvGrpSpPr>
                    <p:grpSpPr>
                      <a:xfrm>
                        <a:off x="1000836" y="3382243"/>
                        <a:ext cx="7106736" cy="1541306"/>
                        <a:chOff x="1000836" y="3382243"/>
                        <a:chExt cx="7106736" cy="1541306"/>
                      </a:xfrm>
                    </p:grpSpPr>
                    <p:grpSp>
                      <p:nvGrpSpPr>
                        <p:cNvPr id="10" name="Group 9"/>
                        <p:cNvGrpSpPr/>
                        <p:nvPr/>
                      </p:nvGrpSpPr>
                      <p:grpSpPr>
                        <a:xfrm>
                          <a:off x="1000836" y="3382243"/>
                          <a:ext cx="7106736" cy="1536511"/>
                          <a:chOff x="1000836" y="3382243"/>
                          <a:chExt cx="7106736" cy="1536511"/>
                        </a:xfrm>
                      </p:grpSpPr>
                      <p:grpSp>
                        <p:nvGrpSpPr>
                          <p:cNvPr id="6" name="Group 5"/>
                          <p:cNvGrpSpPr/>
                          <p:nvPr/>
                        </p:nvGrpSpPr>
                        <p:grpSpPr>
                          <a:xfrm>
                            <a:off x="1000836" y="3382243"/>
                            <a:ext cx="7106736" cy="1536511"/>
                            <a:chOff x="1000836" y="3382243"/>
                            <a:chExt cx="7106736" cy="1536511"/>
                          </a:xfrm>
                        </p:grpSpPr>
                        <p:sp>
                          <p:nvSpPr>
                            <p:cNvPr id="7" name="Freeform 6"/>
                            <p:cNvSpPr/>
                            <p:nvPr/>
                          </p:nvSpPr>
                          <p:spPr bwMode="auto">
                            <a:xfrm>
                              <a:off x="3095589" y="3382243"/>
                              <a:ext cx="1064525" cy="1536511"/>
                            </a:xfrm>
                            <a:custGeom>
                              <a:avLst/>
                              <a:gdLst>
                                <a:gd name="connsiteX0" fmla="*/ 0 w 1064525"/>
                                <a:gd name="connsiteY0" fmla="*/ 1521853 h 1536511"/>
                                <a:gd name="connsiteX1" fmla="*/ 95534 w 1064525"/>
                                <a:gd name="connsiteY1" fmla="*/ 1517303 h 1536511"/>
                                <a:gd name="connsiteX2" fmla="*/ 168322 w 1064525"/>
                                <a:gd name="connsiteY2" fmla="*/ 1439966 h 1536511"/>
                                <a:gd name="connsiteX3" fmla="*/ 200167 w 1064525"/>
                                <a:gd name="connsiteY3" fmla="*/ 1389924 h 1536511"/>
                                <a:gd name="connsiteX4" fmla="*/ 222913 w 1064525"/>
                                <a:gd name="connsiteY4" fmla="*/ 1330784 h 1536511"/>
                                <a:gd name="connsiteX5" fmla="*/ 241110 w 1064525"/>
                                <a:gd name="connsiteY5" fmla="*/ 1267094 h 1536511"/>
                                <a:gd name="connsiteX6" fmla="*/ 263857 w 1064525"/>
                                <a:gd name="connsiteY6" fmla="*/ 1198856 h 1536511"/>
                                <a:gd name="connsiteX7" fmla="*/ 277504 w 1064525"/>
                                <a:gd name="connsiteY7" fmla="*/ 1139715 h 1536511"/>
                                <a:gd name="connsiteX8" fmla="*/ 286603 w 1064525"/>
                                <a:gd name="connsiteY8" fmla="*/ 1089673 h 1536511"/>
                                <a:gd name="connsiteX9" fmla="*/ 300251 w 1064525"/>
                                <a:gd name="connsiteY9" fmla="*/ 1030533 h 1536511"/>
                                <a:gd name="connsiteX10" fmla="*/ 318448 w 1064525"/>
                                <a:gd name="connsiteY10" fmla="*/ 948647 h 1536511"/>
                                <a:gd name="connsiteX11" fmla="*/ 327546 w 1064525"/>
                                <a:gd name="connsiteY11" fmla="*/ 903154 h 1536511"/>
                                <a:gd name="connsiteX12" fmla="*/ 341194 w 1064525"/>
                                <a:gd name="connsiteY12" fmla="*/ 812169 h 1536511"/>
                                <a:gd name="connsiteX13" fmla="*/ 350292 w 1064525"/>
                                <a:gd name="connsiteY13" fmla="*/ 753029 h 1536511"/>
                                <a:gd name="connsiteX14" fmla="*/ 363940 w 1064525"/>
                                <a:gd name="connsiteY14" fmla="*/ 671142 h 1536511"/>
                                <a:gd name="connsiteX15" fmla="*/ 373039 w 1064525"/>
                                <a:gd name="connsiteY15" fmla="*/ 598354 h 1536511"/>
                                <a:gd name="connsiteX16" fmla="*/ 395785 w 1064525"/>
                                <a:gd name="connsiteY16" fmla="*/ 511918 h 1536511"/>
                                <a:gd name="connsiteX17" fmla="*/ 413982 w 1064525"/>
                                <a:gd name="connsiteY17" fmla="*/ 407285 h 1536511"/>
                                <a:gd name="connsiteX18" fmla="*/ 432179 w 1064525"/>
                                <a:gd name="connsiteY18" fmla="*/ 307202 h 1536511"/>
                                <a:gd name="connsiteX19" fmla="*/ 436728 w 1064525"/>
                                <a:gd name="connsiteY19" fmla="*/ 229864 h 1536511"/>
                                <a:gd name="connsiteX20" fmla="*/ 454925 w 1064525"/>
                                <a:gd name="connsiteY20" fmla="*/ 170724 h 1536511"/>
                                <a:gd name="connsiteX21" fmla="*/ 468573 w 1064525"/>
                                <a:gd name="connsiteY21" fmla="*/ 120682 h 1536511"/>
                                <a:gd name="connsiteX22" fmla="*/ 477671 w 1064525"/>
                                <a:gd name="connsiteY22" fmla="*/ 79739 h 1536511"/>
                                <a:gd name="connsiteX23" fmla="*/ 491319 w 1064525"/>
                                <a:gd name="connsiteY23" fmla="*/ 43345 h 1536511"/>
                                <a:gd name="connsiteX24" fmla="*/ 509516 w 1064525"/>
                                <a:gd name="connsiteY24" fmla="*/ 11500 h 1536511"/>
                                <a:gd name="connsiteX25" fmla="*/ 527713 w 1064525"/>
                                <a:gd name="connsiteY25" fmla="*/ 2402 h 1536511"/>
                                <a:gd name="connsiteX26" fmla="*/ 550460 w 1064525"/>
                                <a:gd name="connsiteY26" fmla="*/ 2402 h 1536511"/>
                                <a:gd name="connsiteX27" fmla="*/ 568657 w 1064525"/>
                                <a:gd name="connsiteY27" fmla="*/ 29697 h 1536511"/>
                                <a:gd name="connsiteX28" fmla="*/ 582304 w 1064525"/>
                                <a:gd name="connsiteY28" fmla="*/ 52444 h 1536511"/>
                                <a:gd name="connsiteX29" fmla="*/ 591403 w 1064525"/>
                                <a:gd name="connsiteY29" fmla="*/ 84288 h 1536511"/>
                                <a:gd name="connsiteX30" fmla="*/ 595952 w 1064525"/>
                                <a:gd name="connsiteY30" fmla="*/ 120682 h 1536511"/>
                                <a:gd name="connsiteX31" fmla="*/ 605051 w 1064525"/>
                                <a:gd name="connsiteY31" fmla="*/ 166175 h 1536511"/>
                                <a:gd name="connsiteX32" fmla="*/ 627797 w 1064525"/>
                                <a:gd name="connsiteY32" fmla="*/ 234414 h 1536511"/>
                                <a:gd name="connsiteX33" fmla="*/ 641445 w 1064525"/>
                                <a:gd name="connsiteY33" fmla="*/ 284456 h 1536511"/>
                                <a:gd name="connsiteX34" fmla="*/ 645994 w 1064525"/>
                                <a:gd name="connsiteY34" fmla="*/ 334497 h 1536511"/>
                                <a:gd name="connsiteX35" fmla="*/ 655092 w 1064525"/>
                                <a:gd name="connsiteY35" fmla="*/ 366342 h 1536511"/>
                                <a:gd name="connsiteX36" fmla="*/ 659642 w 1064525"/>
                                <a:gd name="connsiteY36" fmla="*/ 425482 h 1536511"/>
                                <a:gd name="connsiteX37" fmla="*/ 673289 w 1064525"/>
                                <a:gd name="connsiteY37" fmla="*/ 484623 h 1536511"/>
                                <a:gd name="connsiteX38" fmla="*/ 682388 w 1064525"/>
                                <a:gd name="connsiteY38" fmla="*/ 552861 h 1536511"/>
                                <a:gd name="connsiteX39" fmla="*/ 696036 w 1064525"/>
                                <a:gd name="connsiteY39" fmla="*/ 625650 h 1536511"/>
                                <a:gd name="connsiteX40" fmla="*/ 714233 w 1064525"/>
                                <a:gd name="connsiteY40" fmla="*/ 707536 h 1536511"/>
                                <a:gd name="connsiteX41" fmla="*/ 732430 w 1064525"/>
                                <a:gd name="connsiteY41" fmla="*/ 830366 h 1536511"/>
                                <a:gd name="connsiteX42" fmla="*/ 750627 w 1064525"/>
                                <a:gd name="connsiteY42" fmla="*/ 925900 h 1536511"/>
                                <a:gd name="connsiteX43" fmla="*/ 768824 w 1064525"/>
                                <a:gd name="connsiteY43" fmla="*/ 1012336 h 1536511"/>
                                <a:gd name="connsiteX44" fmla="*/ 777922 w 1064525"/>
                                <a:gd name="connsiteY44" fmla="*/ 1062378 h 1536511"/>
                                <a:gd name="connsiteX45" fmla="*/ 791570 w 1064525"/>
                                <a:gd name="connsiteY45" fmla="*/ 1116969 h 1536511"/>
                                <a:gd name="connsiteX46" fmla="*/ 800668 w 1064525"/>
                                <a:gd name="connsiteY46" fmla="*/ 1162461 h 1536511"/>
                                <a:gd name="connsiteX47" fmla="*/ 818865 w 1064525"/>
                                <a:gd name="connsiteY47" fmla="*/ 1221602 h 1536511"/>
                                <a:gd name="connsiteX48" fmla="*/ 837063 w 1064525"/>
                                <a:gd name="connsiteY48" fmla="*/ 1280742 h 1536511"/>
                                <a:gd name="connsiteX49" fmla="*/ 855260 w 1064525"/>
                                <a:gd name="connsiteY49" fmla="*/ 1339882 h 1536511"/>
                                <a:gd name="connsiteX50" fmla="*/ 873457 w 1064525"/>
                                <a:gd name="connsiteY50" fmla="*/ 1389924 h 1536511"/>
                                <a:gd name="connsiteX51" fmla="*/ 887104 w 1064525"/>
                                <a:gd name="connsiteY51" fmla="*/ 1426318 h 1536511"/>
                                <a:gd name="connsiteX52" fmla="*/ 914400 w 1064525"/>
                                <a:gd name="connsiteY52" fmla="*/ 1471811 h 1536511"/>
                                <a:gd name="connsiteX53" fmla="*/ 937146 w 1064525"/>
                                <a:gd name="connsiteY53" fmla="*/ 1490008 h 1536511"/>
                                <a:gd name="connsiteX54" fmla="*/ 950794 w 1064525"/>
                                <a:gd name="connsiteY54" fmla="*/ 1508205 h 1536511"/>
                                <a:gd name="connsiteX55" fmla="*/ 973540 w 1064525"/>
                                <a:gd name="connsiteY55" fmla="*/ 1521853 h 1536511"/>
                                <a:gd name="connsiteX56" fmla="*/ 1009934 w 1064525"/>
                                <a:gd name="connsiteY56" fmla="*/ 1535500 h 1536511"/>
                                <a:gd name="connsiteX57" fmla="*/ 1041779 w 1064525"/>
                                <a:gd name="connsiteY57" fmla="*/ 1535500 h 1536511"/>
                                <a:gd name="connsiteX58" fmla="*/ 1064525 w 1064525"/>
                                <a:gd name="connsiteY58" fmla="*/ 1535500 h 153651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</a:cxnLst>
                              <a:rect l="l" t="t" r="r" b="b"/>
                              <a:pathLst>
                                <a:path w="1064525" h="1536511">
                                  <a:moveTo>
                                    <a:pt x="0" y="1521853"/>
                                  </a:moveTo>
                                  <a:cubicBezTo>
                                    <a:pt x="33740" y="1526402"/>
                                    <a:pt x="67480" y="1530951"/>
                                    <a:pt x="95534" y="1517303"/>
                                  </a:cubicBezTo>
                                  <a:cubicBezTo>
                                    <a:pt x="123588" y="1503655"/>
                                    <a:pt x="150883" y="1461196"/>
                                    <a:pt x="168322" y="1439966"/>
                                  </a:cubicBezTo>
                                  <a:cubicBezTo>
                                    <a:pt x="185761" y="1418736"/>
                                    <a:pt x="191069" y="1408121"/>
                                    <a:pt x="200167" y="1389924"/>
                                  </a:cubicBezTo>
                                  <a:cubicBezTo>
                                    <a:pt x="209266" y="1371727"/>
                                    <a:pt x="216089" y="1351256"/>
                                    <a:pt x="222913" y="1330784"/>
                                  </a:cubicBezTo>
                                  <a:cubicBezTo>
                                    <a:pt x="229737" y="1310312"/>
                                    <a:pt x="234286" y="1289082"/>
                                    <a:pt x="241110" y="1267094"/>
                                  </a:cubicBezTo>
                                  <a:cubicBezTo>
                                    <a:pt x="247934" y="1245106"/>
                                    <a:pt x="257791" y="1220086"/>
                                    <a:pt x="263857" y="1198856"/>
                                  </a:cubicBezTo>
                                  <a:cubicBezTo>
                                    <a:pt x="269923" y="1177626"/>
                                    <a:pt x="273713" y="1157912"/>
                                    <a:pt x="277504" y="1139715"/>
                                  </a:cubicBezTo>
                                  <a:cubicBezTo>
                                    <a:pt x="281295" y="1121518"/>
                                    <a:pt x="282812" y="1107870"/>
                                    <a:pt x="286603" y="1089673"/>
                                  </a:cubicBezTo>
                                  <a:cubicBezTo>
                                    <a:pt x="290394" y="1071476"/>
                                    <a:pt x="294944" y="1054037"/>
                                    <a:pt x="300251" y="1030533"/>
                                  </a:cubicBezTo>
                                  <a:cubicBezTo>
                                    <a:pt x="305558" y="1007029"/>
                                    <a:pt x="313899" y="969877"/>
                                    <a:pt x="318448" y="948647"/>
                                  </a:cubicBezTo>
                                  <a:cubicBezTo>
                                    <a:pt x="322997" y="927417"/>
                                    <a:pt x="323755" y="925900"/>
                                    <a:pt x="327546" y="903154"/>
                                  </a:cubicBezTo>
                                  <a:cubicBezTo>
                                    <a:pt x="331337" y="880408"/>
                                    <a:pt x="337403" y="837190"/>
                                    <a:pt x="341194" y="812169"/>
                                  </a:cubicBezTo>
                                  <a:cubicBezTo>
                                    <a:pt x="344985" y="787148"/>
                                    <a:pt x="346501" y="776534"/>
                                    <a:pt x="350292" y="753029"/>
                                  </a:cubicBezTo>
                                  <a:cubicBezTo>
                                    <a:pt x="354083" y="729524"/>
                                    <a:pt x="360149" y="696921"/>
                                    <a:pt x="363940" y="671142"/>
                                  </a:cubicBezTo>
                                  <a:cubicBezTo>
                                    <a:pt x="367731" y="645363"/>
                                    <a:pt x="367732" y="624891"/>
                                    <a:pt x="373039" y="598354"/>
                                  </a:cubicBezTo>
                                  <a:cubicBezTo>
                                    <a:pt x="378347" y="571817"/>
                                    <a:pt x="388961" y="543763"/>
                                    <a:pt x="395785" y="511918"/>
                                  </a:cubicBezTo>
                                  <a:cubicBezTo>
                                    <a:pt x="402609" y="480073"/>
                                    <a:pt x="407916" y="441404"/>
                                    <a:pt x="413982" y="407285"/>
                                  </a:cubicBezTo>
                                  <a:cubicBezTo>
                                    <a:pt x="420048" y="373166"/>
                                    <a:pt x="428388" y="336772"/>
                                    <a:pt x="432179" y="307202"/>
                                  </a:cubicBezTo>
                                  <a:cubicBezTo>
                                    <a:pt x="435970" y="277632"/>
                                    <a:pt x="432937" y="252610"/>
                                    <a:pt x="436728" y="229864"/>
                                  </a:cubicBezTo>
                                  <a:cubicBezTo>
                                    <a:pt x="440519" y="207118"/>
                                    <a:pt x="449618" y="188921"/>
                                    <a:pt x="454925" y="170724"/>
                                  </a:cubicBezTo>
                                  <a:cubicBezTo>
                                    <a:pt x="460232" y="152527"/>
                                    <a:pt x="464782" y="135846"/>
                                    <a:pt x="468573" y="120682"/>
                                  </a:cubicBezTo>
                                  <a:cubicBezTo>
                                    <a:pt x="472364" y="105518"/>
                                    <a:pt x="473880" y="92628"/>
                                    <a:pt x="477671" y="79739"/>
                                  </a:cubicBezTo>
                                  <a:cubicBezTo>
                                    <a:pt x="481462" y="66849"/>
                                    <a:pt x="486012" y="54718"/>
                                    <a:pt x="491319" y="43345"/>
                                  </a:cubicBezTo>
                                  <a:cubicBezTo>
                                    <a:pt x="496626" y="31972"/>
                                    <a:pt x="503450" y="18324"/>
                                    <a:pt x="509516" y="11500"/>
                                  </a:cubicBezTo>
                                  <a:cubicBezTo>
                                    <a:pt x="515582" y="4676"/>
                                    <a:pt x="520889" y="3918"/>
                                    <a:pt x="527713" y="2402"/>
                                  </a:cubicBezTo>
                                  <a:cubicBezTo>
                                    <a:pt x="534537" y="886"/>
                                    <a:pt x="543636" y="-2147"/>
                                    <a:pt x="550460" y="2402"/>
                                  </a:cubicBezTo>
                                  <a:cubicBezTo>
                                    <a:pt x="557284" y="6951"/>
                                    <a:pt x="563350" y="21357"/>
                                    <a:pt x="568657" y="29697"/>
                                  </a:cubicBezTo>
                                  <a:cubicBezTo>
                                    <a:pt x="573964" y="38037"/>
                                    <a:pt x="578513" y="43345"/>
                                    <a:pt x="582304" y="52444"/>
                                  </a:cubicBezTo>
                                  <a:cubicBezTo>
                                    <a:pt x="586095" y="61542"/>
                                    <a:pt x="589128" y="72915"/>
                                    <a:pt x="591403" y="84288"/>
                                  </a:cubicBezTo>
                                  <a:cubicBezTo>
                                    <a:pt x="593678" y="95661"/>
                                    <a:pt x="593677" y="107034"/>
                                    <a:pt x="595952" y="120682"/>
                                  </a:cubicBezTo>
                                  <a:cubicBezTo>
                                    <a:pt x="598227" y="134330"/>
                                    <a:pt x="599744" y="147220"/>
                                    <a:pt x="605051" y="166175"/>
                                  </a:cubicBezTo>
                                  <a:cubicBezTo>
                                    <a:pt x="610359" y="185130"/>
                                    <a:pt x="621731" y="214701"/>
                                    <a:pt x="627797" y="234414"/>
                                  </a:cubicBezTo>
                                  <a:cubicBezTo>
                                    <a:pt x="633863" y="254127"/>
                                    <a:pt x="638412" y="267776"/>
                                    <a:pt x="641445" y="284456"/>
                                  </a:cubicBezTo>
                                  <a:cubicBezTo>
                                    <a:pt x="644478" y="301136"/>
                                    <a:pt x="643720" y="320849"/>
                                    <a:pt x="645994" y="334497"/>
                                  </a:cubicBezTo>
                                  <a:cubicBezTo>
                                    <a:pt x="648268" y="348145"/>
                                    <a:pt x="652817" y="351178"/>
                                    <a:pt x="655092" y="366342"/>
                                  </a:cubicBezTo>
                                  <a:cubicBezTo>
                                    <a:pt x="657367" y="381506"/>
                                    <a:pt x="656609" y="405769"/>
                                    <a:pt x="659642" y="425482"/>
                                  </a:cubicBezTo>
                                  <a:cubicBezTo>
                                    <a:pt x="662675" y="445195"/>
                                    <a:pt x="669498" y="463393"/>
                                    <a:pt x="673289" y="484623"/>
                                  </a:cubicBezTo>
                                  <a:cubicBezTo>
                                    <a:pt x="677080" y="505853"/>
                                    <a:pt x="678597" y="529356"/>
                                    <a:pt x="682388" y="552861"/>
                                  </a:cubicBezTo>
                                  <a:cubicBezTo>
                                    <a:pt x="686179" y="576366"/>
                                    <a:pt x="690729" y="599871"/>
                                    <a:pt x="696036" y="625650"/>
                                  </a:cubicBezTo>
                                  <a:cubicBezTo>
                                    <a:pt x="701344" y="651429"/>
                                    <a:pt x="708167" y="673417"/>
                                    <a:pt x="714233" y="707536"/>
                                  </a:cubicBezTo>
                                  <a:cubicBezTo>
                                    <a:pt x="720299" y="741655"/>
                                    <a:pt x="726364" y="793972"/>
                                    <a:pt x="732430" y="830366"/>
                                  </a:cubicBezTo>
                                  <a:cubicBezTo>
                                    <a:pt x="738496" y="866760"/>
                                    <a:pt x="744561" y="895572"/>
                                    <a:pt x="750627" y="925900"/>
                                  </a:cubicBezTo>
                                  <a:cubicBezTo>
                                    <a:pt x="756693" y="956228"/>
                                    <a:pt x="764275" y="989590"/>
                                    <a:pt x="768824" y="1012336"/>
                                  </a:cubicBezTo>
                                  <a:cubicBezTo>
                                    <a:pt x="773373" y="1035082"/>
                                    <a:pt x="774131" y="1044939"/>
                                    <a:pt x="777922" y="1062378"/>
                                  </a:cubicBezTo>
                                  <a:cubicBezTo>
                                    <a:pt x="781713" y="1079817"/>
                                    <a:pt x="787779" y="1100289"/>
                                    <a:pt x="791570" y="1116969"/>
                                  </a:cubicBezTo>
                                  <a:cubicBezTo>
                                    <a:pt x="795361" y="1133649"/>
                                    <a:pt x="796119" y="1145022"/>
                                    <a:pt x="800668" y="1162461"/>
                                  </a:cubicBezTo>
                                  <a:cubicBezTo>
                                    <a:pt x="805217" y="1179900"/>
                                    <a:pt x="818865" y="1221602"/>
                                    <a:pt x="818865" y="1221602"/>
                                  </a:cubicBezTo>
                                  <a:lnTo>
                                    <a:pt x="837063" y="1280742"/>
                                  </a:lnTo>
                                  <a:cubicBezTo>
                                    <a:pt x="843129" y="1300455"/>
                                    <a:pt x="849194" y="1321685"/>
                                    <a:pt x="855260" y="1339882"/>
                                  </a:cubicBezTo>
                                  <a:cubicBezTo>
                                    <a:pt x="861326" y="1358079"/>
                                    <a:pt x="868150" y="1375518"/>
                                    <a:pt x="873457" y="1389924"/>
                                  </a:cubicBezTo>
                                  <a:cubicBezTo>
                                    <a:pt x="878764" y="1404330"/>
                                    <a:pt x="880280" y="1412670"/>
                                    <a:pt x="887104" y="1426318"/>
                                  </a:cubicBezTo>
                                  <a:cubicBezTo>
                                    <a:pt x="893928" y="1439966"/>
                                    <a:pt x="906060" y="1461196"/>
                                    <a:pt x="914400" y="1471811"/>
                                  </a:cubicBezTo>
                                  <a:cubicBezTo>
                                    <a:pt x="922740" y="1482426"/>
                                    <a:pt x="931080" y="1483942"/>
                                    <a:pt x="937146" y="1490008"/>
                                  </a:cubicBezTo>
                                  <a:cubicBezTo>
                                    <a:pt x="943212" y="1496074"/>
                                    <a:pt x="944728" y="1502898"/>
                                    <a:pt x="950794" y="1508205"/>
                                  </a:cubicBezTo>
                                  <a:cubicBezTo>
                                    <a:pt x="956860" y="1513512"/>
                                    <a:pt x="963683" y="1517304"/>
                                    <a:pt x="973540" y="1521853"/>
                                  </a:cubicBezTo>
                                  <a:cubicBezTo>
                                    <a:pt x="983397" y="1526402"/>
                                    <a:pt x="998561" y="1533225"/>
                                    <a:pt x="1009934" y="1535500"/>
                                  </a:cubicBezTo>
                                  <a:cubicBezTo>
                                    <a:pt x="1021307" y="1537775"/>
                                    <a:pt x="1041779" y="1535500"/>
                                    <a:pt x="1041779" y="1535500"/>
                                  </a:cubicBezTo>
                                  <a:cubicBezTo>
                                    <a:pt x="1050877" y="1535500"/>
                                    <a:pt x="1062250" y="1533984"/>
                                    <a:pt x="1064525" y="1535500"/>
                                  </a:cubicBezTo>
                                </a:path>
                              </a:pathLst>
                            </a:custGeom>
                            <a:solidFill>
                              <a:srgbClr val="FF0000">
                                <a:alpha val="48000"/>
                              </a:srgbClr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n-US" sz="24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Times" charset="0"/>
                                <a:ea typeface="ＭＳ Ｐゴシック" charset="0"/>
                              </a:endParaRPr>
                            </a:p>
                          </p:txBody>
                        </p:sp>
                        <p:sp>
                          <p:nvSpPr>
                            <p:cNvPr id="4" name="Freeform 3"/>
                            <p:cNvSpPr/>
                            <p:nvPr/>
                          </p:nvSpPr>
                          <p:spPr bwMode="auto">
                            <a:xfrm>
                              <a:off x="1000836" y="3382243"/>
                              <a:ext cx="1064525" cy="1536511"/>
                            </a:xfrm>
                            <a:custGeom>
                              <a:avLst/>
                              <a:gdLst>
                                <a:gd name="connsiteX0" fmla="*/ 0 w 1064525"/>
                                <a:gd name="connsiteY0" fmla="*/ 1521853 h 1536511"/>
                                <a:gd name="connsiteX1" fmla="*/ 95534 w 1064525"/>
                                <a:gd name="connsiteY1" fmla="*/ 1517303 h 1536511"/>
                                <a:gd name="connsiteX2" fmla="*/ 168322 w 1064525"/>
                                <a:gd name="connsiteY2" fmla="*/ 1439966 h 1536511"/>
                                <a:gd name="connsiteX3" fmla="*/ 200167 w 1064525"/>
                                <a:gd name="connsiteY3" fmla="*/ 1389924 h 1536511"/>
                                <a:gd name="connsiteX4" fmla="*/ 222913 w 1064525"/>
                                <a:gd name="connsiteY4" fmla="*/ 1330784 h 1536511"/>
                                <a:gd name="connsiteX5" fmla="*/ 241110 w 1064525"/>
                                <a:gd name="connsiteY5" fmla="*/ 1267094 h 1536511"/>
                                <a:gd name="connsiteX6" fmla="*/ 263857 w 1064525"/>
                                <a:gd name="connsiteY6" fmla="*/ 1198856 h 1536511"/>
                                <a:gd name="connsiteX7" fmla="*/ 277504 w 1064525"/>
                                <a:gd name="connsiteY7" fmla="*/ 1139715 h 1536511"/>
                                <a:gd name="connsiteX8" fmla="*/ 286603 w 1064525"/>
                                <a:gd name="connsiteY8" fmla="*/ 1089673 h 1536511"/>
                                <a:gd name="connsiteX9" fmla="*/ 300251 w 1064525"/>
                                <a:gd name="connsiteY9" fmla="*/ 1030533 h 1536511"/>
                                <a:gd name="connsiteX10" fmla="*/ 318448 w 1064525"/>
                                <a:gd name="connsiteY10" fmla="*/ 948647 h 1536511"/>
                                <a:gd name="connsiteX11" fmla="*/ 327546 w 1064525"/>
                                <a:gd name="connsiteY11" fmla="*/ 903154 h 1536511"/>
                                <a:gd name="connsiteX12" fmla="*/ 341194 w 1064525"/>
                                <a:gd name="connsiteY12" fmla="*/ 812169 h 1536511"/>
                                <a:gd name="connsiteX13" fmla="*/ 350292 w 1064525"/>
                                <a:gd name="connsiteY13" fmla="*/ 753029 h 1536511"/>
                                <a:gd name="connsiteX14" fmla="*/ 363940 w 1064525"/>
                                <a:gd name="connsiteY14" fmla="*/ 671142 h 1536511"/>
                                <a:gd name="connsiteX15" fmla="*/ 373039 w 1064525"/>
                                <a:gd name="connsiteY15" fmla="*/ 598354 h 1536511"/>
                                <a:gd name="connsiteX16" fmla="*/ 395785 w 1064525"/>
                                <a:gd name="connsiteY16" fmla="*/ 511918 h 1536511"/>
                                <a:gd name="connsiteX17" fmla="*/ 413982 w 1064525"/>
                                <a:gd name="connsiteY17" fmla="*/ 407285 h 1536511"/>
                                <a:gd name="connsiteX18" fmla="*/ 432179 w 1064525"/>
                                <a:gd name="connsiteY18" fmla="*/ 307202 h 1536511"/>
                                <a:gd name="connsiteX19" fmla="*/ 436728 w 1064525"/>
                                <a:gd name="connsiteY19" fmla="*/ 229864 h 1536511"/>
                                <a:gd name="connsiteX20" fmla="*/ 454925 w 1064525"/>
                                <a:gd name="connsiteY20" fmla="*/ 170724 h 1536511"/>
                                <a:gd name="connsiteX21" fmla="*/ 468573 w 1064525"/>
                                <a:gd name="connsiteY21" fmla="*/ 120682 h 1536511"/>
                                <a:gd name="connsiteX22" fmla="*/ 477671 w 1064525"/>
                                <a:gd name="connsiteY22" fmla="*/ 79739 h 1536511"/>
                                <a:gd name="connsiteX23" fmla="*/ 491319 w 1064525"/>
                                <a:gd name="connsiteY23" fmla="*/ 43345 h 1536511"/>
                                <a:gd name="connsiteX24" fmla="*/ 509516 w 1064525"/>
                                <a:gd name="connsiteY24" fmla="*/ 11500 h 1536511"/>
                                <a:gd name="connsiteX25" fmla="*/ 527713 w 1064525"/>
                                <a:gd name="connsiteY25" fmla="*/ 2402 h 1536511"/>
                                <a:gd name="connsiteX26" fmla="*/ 550460 w 1064525"/>
                                <a:gd name="connsiteY26" fmla="*/ 2402 h 1536511"/>
                                <a:gd name="connsiteX27" fmla="*/ 568657 w 1064525"/>
                                <a:gd name="connsiteY27" fmla="*/ 29697 h 1536511"/>
                                <a:gd name="connsiteX28" fmla="*/ 582304 w 1064525"/>
                                <a:gd name="connsiteY28" fmla="*/ 52444 h 1536511"/>
                                <a:gd name="connsiteX29" fmla="*/ 591403 w 1064525"/>
                                <a:gd name="connsiteY29" fmla="*/ 84288 h 1536511"/>
                                <a:gd name="connsiteX30" fmla="*/ 595952 w 1064525"/>
                                <a:gd name="connsiteY30" fmla="*/ 120682 h 1536511"/>
                                <a:gd name="connsiteX31" fmla="*/ 605051 w 1064525"/>
                                <a:gd name="connsiteY31" fmla="*/ 166175 h 1536511"/>
                                <a:gd name="connsiteX32" fmla="*/ 627797 w 1064525"/>
                                <a:gd name="connsiteY32" fmla="*/ 234414 h 1536511"/>
                                <a:gd name="connsiteX33" fmla="*/ 641445 w 1064525"/>
                                <a:gd name="connsiteY33" fmla="*/ 284456 h 1536511"/>
                                <a:gd name="connsiteX34" fmla="*/ 645994 w 1064525"/>
                                <a:gd name="connsiteY34" fmla="*/ 334497 h 1536511"/>
                                <a:gd name="connsiteX35" fmla="*/ 655092 w 1064525"/>
                                <a:gd name="connsiteY35" fmla="*/ 366342 h 1536511"/>
                                <a:gd name="connsiteX36" fmla="*/ 659642 w 1064525"/>
                                <a:gd name="connsiteY36" fmla="*/ 425482 h 1536511"/>
                                <a:gd name="connsiteX37" fmla="*/ 673289 w 1064525"/>
                                <a:gd name="connsiteY37" fmla="*/ 484623 h 1536511"/>
                                <a:gd name="connsiteX38" fmla="*/ 682388 w 1064525"/>
                                <a:gd name="connsiteY38" fmla="*/ 552861 h 1536511"/>
                                <a:gd name="connsiteX39" fmla="*/ 696036 w 1064525"/>
                                <a:gd name="connsiteY39" fmla="*/ 625650 h 1536511"/>
                                <a:gd name="connsiteX40" fmla="*/ 714233 w 1064525"/>
                                <a:gd name="connsiteY40" fmla="*/ 707536 h 1536511"/>
                                <a:gd name="connsiteX41" fmla="*/ 732430 w 1064525"/>
                                <a:gd name="connsiteY41" fmla="*/ 830366 h 1536511"/>
                                <a:gd name="connsiteX42" fmla="*/ 750627 w 1064525"/>
                                <a:gd name="connsiteY42" fmla="*/ 925900 h 1536511"/>
                                <a:gd name="connsiteX43" fmla="*/ 768824 w 1064525"/>
                                <a:gd name="connsiteY43" fmla="*/ 1012336 h 1536511"/>
                                <a:gd name="connsiteX44" fmla="*/ 777922 w 1064525"/>
                                <a:gd name="connsiteY44" fmla="*/ 1062378 h 1536511"/>
                                <a:gd name="connsiteX45" fmla="*/ 791570 w 1064525"/>
                                <a:gd name="connsiteY45" fmla="*/ 1116969 h 1536511"/>
                                <a:gd name="connsiteX46" fmla="*/ 800668 w 1064525"/>
                                <a:gd name="connsiteY46" fmla="*/ 1162461 h 1536511"/>
                                <a:gd name="connsiteX47" fmla="*/ 818865 w 1064525"/>
                                <a:gd name="connsiteY47" fmla="*/ 1221602 h 1536511"/>
                                <a:gd name="connsiteX48" fmla="*/ 837063 w 1064525"/>
                                <a:gd name="connsiteY48" fmla="*/ 1280742 h 1536511"/>
                                <a:gd name="connsiteX49" fmla="*/ 855260 w 1064525"/>
                                <a:gd name="connsiteY49" fmla="*/ 1339882 h 1536511"/>
                                <a:gd name="connsiteX50" fmla="*/ 873457 w 1064525"/>
                                <a:gd name="connsiteY50" fmla="*/ 1389924 h 1536511"/>
                                <a:gd name="connsiteX51" fmla="*/ 887104 w 1064525"/>
                                <a:gd name="connsiteY51" fmla="*/ 1426318 h 1536511"/>
                                <a:gd name="connsiteX52" fmla="*/ 914400 w 1064525"/>
                                <a:gd name="connsiteY52" fmla="*/ 1471811 h 1536511"/>
                                <a:gd name="connsiteX53" fmla="*/ 937146 w 1064525"/>
                                <a:gd name="connsiteY53" fmla="*/ 1490008 h 1536511"/>
                                <a:gd name="connsiteX54" fmla="*/ 950794 w 1064525"/>
                                <a:gd name="connsiteY54" fmla="*/ 1508205 h 1536511"/>
                                <a:gd name="connsiteX55" fmla="*/ 973540 w 1064525"/>
                                <a:gd name="connsiteY55" fmla="*/ 1521853 h 1536511"/>
                                <a:gd name="connsiteX56" fmla="*/ 1009934 w 1064525"/>
                                <a:gd name="connsiteY56" fmla="*/ 1535500 h 1536511"/>
                                <a:gd name="connsiteX57" fmla="*/ 1041779 w 1064525"/>
                                <a:gd name="connsiteY57" fmla="*/ 1535500 h 1536511"/>
                                <a:gd name="connsiteX58" fmla="*/ 1064525 w 1064525"/>
                                <a:gd name="connsiteY58" fmla="*/ 1535500 h 153651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</a:cxnLst>
                              <a:rect l="l" t="t" r="r" b="b"/>
                              <a:pathLst>
                                <a:path w="1064525" h="1536511">
                                  <a:moveTo>
                                    <a:pt x="0" y="1521853"/>
                                  </a:moveTo>
                                  <a:cubicBezTo>
                                    <a:pt x="33740" y="1526402"/>
                                    <a:pt x="67480" y="1530951"/>
                                    <a:pt x="95534" y="1517303"/>
                                  </a:cubicBezTo>
                                  <a:cubicBezTo>
                                    <a:pt x="123588" y="1503655"/>
                                    <a:pt x="150883" y="1461196"/>
                                    <a:pt x="168322" y="1439966"/>
                                  </a:cubicBezTo>
                                  <a:cubicBezTo>
                                    <a:pt x="185761" y="1418736"/>
                                    <a:pt x="191069" y="1408121"/>
                                    <a:pt x="200167" y="1389924"/>
                                  </a:cubicBezTo>
                                  <a:cubicBezTo>
                                    <a:pt x="209266" y="1371727"/>
                                    <a:pt x="216089" y="1351256"/>
                                    <a:pt x="222913" y="1330784"/>
                                  </a:cubicBezTo>
                                  <a:cubicBezTo>
                                    <a:pt x="229737" y="1310312"/>
                                    <a:pt x="234286" y="1289082"/>
                                    <a:pt x="241110" y="1267094"/>
                                  </a:cubicBezTo>
                                  <a:cubicBezTo>
                                    <a:pt x="247934" y="1245106"/>
                                    <a:pt x="257791" y="1220086"/>
                                    <a:pt x="263857" y="1198856"/>
                                  </a:cubicBezTo>
                                  <a:cubicBezTo>
                                    <a:pt x="269923" y="1177626"/>
                                    <a:pt x="273713" y="1157912"/>
                                    <a:pt x="277504" y="1139715"/>
                                  </a:cubicBezTo>
                                  <a:cubicBezTo>
                                    <a:pt x="281295" y="1121518"/>
                                    <a:pt x="282812" y="1107870"/>
                                    <a:pt x="286603" y="1089673"/>
                                  </a:cubicBezTo>
                                  <a:cubicBezTo>
                                    <a:pt x="290394" y="1071476"/>
                                    <a:pt x="294944" y="1054037"/>
                                    <a:pt x="300251" y="1030533"/>
                                  </a:cubicBezTo>
                                  <a:cubicBezTo>
                                    <a:pt x="305558" y="1007029"/>
                                    <a:pt x="313899" y="969877"/>
                                    <a:pt x="318448" y="948647"/>
                                  </a:cubicBezTo>
                                  <a:cubicBezTo>
                                    <a:pt x="322997" y="927417"/>
                                    <a:pt x="323755" y="925900"/>
                                    <a:pt x="327546" y="903154"/>
                                  </a:cubicBezTo>
                                  <a:cubicBezTo>
                                    <a:pt x="331337" y="880408"/>
                                    <a:pt x="337403" y="837190"/>
                                    <a:pt x="341194" y="812169"/>
                                  </a:cubicBezTo>
                                  <a:cubicBezTo>
                                    <a:pt x="344985" y="787148"/>
                                    <a:pt x="346501" y="776534"/>
                                    <a:pt x="350292" y="753029"/>
                                  </a:cubicBezTo>
                                  <a:cubicBezTo>
                                    <a:pt x="354083" y="729524"/>
                                    <a:pt x="360149" y="696921"/>
                                    <a:pt x="363940" y="671142"/>
                                  </a:cubicBezTo>
                                  <a:cubicBezTo>
                                    <a:pt x="367731" y="645363"/>
                                    <a:pt x="367732" y="624891"/>
                                    <a:pt x="373039" y="598354"/>
                                  </a:cubicBezTo>
                                  <a:cubicBezTo>
                                    <a:pt x="378347" y="571817"/>
                                    <a:pt x="388961" y="543763"/>
                                    <a:pt x="395785" y="511918"/>
                                  </a:cubicBezTo>
                                  <a:cubicBezTo>
                                    <a:pt x="402609" y="480073"/>
                                    <a:pt x="407916" y="441404"/>
                                    <a:pt x="413982" y="407285"/>
                                  </a:cubicBezTo>
                                  <a:cubicBezTo>
                                    <a:pt x="420048" y="373166"/>
                                    <a:pt x="428388" y="336772"/>
                                    <a:pt x="432179" y="307202"/>
                                  </a:cubicBezTo>
                                  <a:cubicBezTo>
                                    <a:pt x="435970" y="277632"/>
                                    <a:pt x="432937" y="252610"/>
                                    <a:pt x="436728" y="229864"/>
                                  </a:cubicBezTo>
                                  <a:cubicBezTo>
                                    <a:pt x="440519" y="207118"/>
                                    <a:pt x="449618" y="188921"/>
                                    <a:pt x="454925" y="170724"/>
                                  </a:cubicBezTo>
                                  <a:cubicBezTo>
                                    <a:pt x="460232" y="152527"/>
                                    <a:pt x="464782" y="135846"/>
                                    <a:pt x="468573" y="120682"/>
                                  </a:cubicBezTo>
                                  <a:cubicBezTo>
                                    <a:pt x="472364" y="105518"/>
                                    <a:pt x="473880" y="92628"/>
                                    <a:pt x="477671" y="79739"/>
                                  </a:cubicBezTo>
                                  <a:cubicBezTo>
                                    <a:pt x="481462" y="66849"/>
                                    <a:pt x="486012" y="54718"/>
                                    <a:pt x="491319" y="43345"/>
                                  </a:cubicBezTo>
                                  <a:cubicBezTo>
                                    <a:pt x="496626" y="31972"/>
                                    <a:pt x="503450" y="18324"/>
                                    <a:pt x="509516" y="11500"/>
                                  </a:cubicBezTo>
                                  <a:cubicBezTo>
                                    <a:pt x="515582" y="4676"/>
                                    <a:pt x="520889" y="3918"/>
                                    <a:pt x="527713" y="2402"/>
                                  </a:cubicBezTo>
                                  <a:cubicBezTo>
                                    <a:pt x="534537" y="886"/>
                                    <a:pt x="543636" y="-2147"/>
                                    <a:pt x="550460" y="2402"/>
                                  </a:cubicBezTo>
                                  <a:cubicBezTo>
                                    <a:pt x="557284" y="6951"/>
                                    <a:pt x="563350" y="21357"/>
                                    <a:pt x="568657" y="29697"/>
                                  </a:cubicBezTo>
                                  <a:cubicBezTo>
                                    <a:pt x="573964" y="38037"/>
                                    <a:pt x="578513" y="43345"/>
                                    <a:pt x="582304" y="52444"/>
                                  </a:cubicBezTo>
                                  <a:cubicBezTo>
                                    <a:pt x="586095" y="61542"/>
                                    <a:pt x="589128" y="72915"/>
                                    <a:pt x="591403" y="84288"/>
                                  </a:cubicBezTo>
                                  <a:cubicBezTo>
                                    <a:pt x="593678" y="95661"/>
                                    <a:pt x="593677" y="107034"/>
                                    <a:pt x="595952" y="120682"/>
                                  </a:cubicBezTo>
                                  <a:cubicBezTo>
                                    <a:pt x="598227" y="134330"/>
                                    <a:pt x="599744" y="147220"/>
                                    <a:pt x="605051" y="166175"/>
                                  </a:cubicBezTo>
                                  <a:cubicBezTo>
                                    <a:pt x="610359" y="185130"/>
                                    <a:pt x="621731" y="214701"/>
                                    <a:pt x="627797" y="234414"/>
                                  </a:cubicBezTo>
                                  <a:cubicBezTo>
                                    <a:pt x="633863" y="254127"/>
                                    <a:pt x="638412" y="267776"/>
                                    <a:pt x="641445" y="284456"/>
                                  </a:cubicBezTo>
                                  <a:cubicBezTo>
                                    <a:pt x="644478" y="301136"/>
                                    <a:pt x="643720" y="320849"/>
                                    <a:pt x="645994" y="334497"/>
                                  </a:cubicBezTo>
                                  <a:cubicBezTo>
                                    <a:pt x="648268" y="348145"/>
                                    <a:pt x="652817" y="351178"/>
                                    <a:pt x="655092" y="366342"/>
                                  </a:cubicBezTo>
                                  <a:cubicBezTo>
                                    <a:pt x="657367" y="381506"/>
                                    <a:pt x="656609" y="405769"/>
                                    <a:pt x="659642" y="425482"/>
                                  </a:cubicBezTo>
                                  <a:cubicBezTo>
                                    <a:pt x="662675" y="445195"/>
                                    <a:pt x="669498" y="463393"/>
                                    <a:pt x="673289" y="484623"/>
                                  </a:cubicBezTo>
                                  <a:cubicBezTo>
                                    <a:pt x="677080" y="505853"/>
                                    <a:pt x="678597" y="529356"/>
                                    <a:pt x="682388" y="552861"/>
                                  </a:cubicBezTo>
                                  <a:cubicBezTo>
                                    <a:pt x="686179" y="576366"/>
                                    <a:pt x="690729" y="599871"/>
                                    <a:pt x="696036" y="625650"/>
                                  </a:cubicBezTo>
                                  <a:cubicBezTo>
                                    <a:pt x="701344" y="651429"/>
                                    <a:pt x="708167" y="673417"/>
                                    <a:pt x="714233" y="707536"/>
                                  </a:cubicBezTo>
                                  <a:cubicBezTo>
                                    <a:pt x="720299" y="741655"/>
                                    <a:pt x="726364" y="793972"/>
                                    <a:pt x="732430" y="830366"/>
                                  </a:cubicBezTo>
                                  <a:cubicBezTo>
                                    <a:pt x="738496" y="866760"/>
                                    <a:pt x="744561" y="895572"/>
                                    <a:pt x="750627" y="925900"/>
                                  </a:cubicBezTo>
                                  <a:cubicBezTo>
                                    <a:pt x="756693" y="956228"/>
                                    <a:pt x="764275" y="989590"/>
                                    <a:pt x="768824" y="1012336"/>
                                  </a:cubicBezTo>
                                  <a:cubicBezTo>
                                    <a:pt x="773373" y="1035082"/>
                                    <a:pt x="774131" y="1044939"/>
                                    <a:pt x="777922" y="1062378"/>
                                  </a:cubicBezTo>
                                  <a:cubicBezTo>
                                    <a:pt x="781713" y="1079817"/>
                                    <a:pt x="787779" y="1100289"/>
                                    <a:pt x="791570" y="1116969"/>
                                  </a:cubicBezTo>
                                  <a:cubicBezTo>
                                    <a:pt x="795361" y="1133649"/>
                                    <a:pt x="796119" y="1145022"/>
                                    <a:pt x="800668" y="1162461"/>
                                  </a:cubicBezTo>
                                  <a:cubicBezTo>
                                    <a:pt x="805217" y="1179900"/>
                                    <a:pt x="818865" y="1221602"/>
                                    <a:pt x="818865" y="1221602"/>
                                  </a:cubicBezTo>
                                  <a:lnTo>
                                    <a:pt x="837063" y="1280742"/>
                                  </a:lnTo>
                                  <a:cubicBezTo>
                                    <a:pt x="843129" y="1300455"/>
                                    <a:pt x="849194" y="1321685"/>
                                    <a:pt x="855260" y="1339882"/>
                                  </a:cubicBezTo>
                                  <a:cubicBezTo>
                                    <a:pt x="861326" y="1358079"/>
                                    <a:pt x="868150" y="1375518"/>
                                    <a:pt x="873457" y="1389924"/>
                                  </a:cubicBezTo>
                                  <a:cubicBezTo>
                                    <a:pt x="878764" y="1404330"/>
                                    <a:pt x="880280" y="1412670"/>
                                    <a:pt x="887104" y="1426318"/>
                                  </a:cubicBezTo>
                                  <a:cubicBezTo>
                                    <a:pt x="893928" y="1439966"/>
                                    <a:pt x="906060" y="1461196"/>
                                    <a:pt x="914400" y="1471811"/>
                                  </a:cubicBezTo>
                                  <a:cubicBezTo>
                                    <a:pt x="922740" y="1482426"/>
                                    <a:pt x="931080" y="1483942"/>
                                    <a:pt x="937146" y="1490008"/>
                                  </a:cubicBezTo>
                                  <a:cubicBezTo>
                                    <a:pt x="943212" y="1496074"/>
                                    <a:pt x="944728" y="1502898"/>
                                    <a:pt x="950794" y="1508205"/>
                                  </a:cubicBezTo>
                                  <a:cubicBezTo>
                                    <a:pt x="956860" y="1513512"/>
                                    <a:pt x="963683" y="1517304"/>
                                    <a:pt x="973540" y="1521853"/>
                                  </a:cubicBezTo>
                                  <a:cubicBezTo>
                                    <a:pt x="983397" y="1526402"/>
                                    <a:pt x="998561" y="1533225"/>
                                    <a:pt x="1009934" y="1535500"/>
                                  </a:cubicBezTo>
                                  <a:cubicBezTo>
                                    <a:pt x="1021307" y="1537775"/>
                                    <a:pt x="1041779" y="1535500"/>
                                    <a:pt x="1041779" y="1535500"/>
                                  </a:cubicBezTo>
                                  <a:cubicBezTo>
                                    <a:pt x="1050877" y="1535500"/>
                                    <a:pt x="1062250" y="1533984"/>
                                    <a:pt x="1064525" y="1535500"/>
                                  </a:cubicBezTo>
                                </a:path>
                              </a:pathLst>
                            </a:custGeom>
                            <a:solidFill>
                              <a:srgbClr val="FF0000">
                                <a:alpha val="50000"/>
                              </a:srgbClr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n-US" sz="24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Times" charset="0"/>
                                <a:ea typeface="ＭＳ Ｐゴシック" charset="0"/>
                              </a:endParaRPr>
                            </a:p>
                          </p:txBody>
                        </p:sp>
                        <p:sp>
                          <p:nvSpPr>
                            <p:cNvPr id="8" name="Freeform 7"/>
                            <p:cNvSpPr/>
                            <p:nvPr/>
                          </p:nvSpPr>
                          <p:spPr bwMode="auto">
                            <a:xfrm>
                              <a:off x="5121612" y="3382243"/>
                              <a:ext cx="1064525" cy="1536511"/>
                            </a:xfrm>
                            <a:custGeom>
                              <a:avLst/>
                              <a:gdLst>
                                <a:gd name="connsiteX0" fmla="*/ 0 w 1064525"/>
                                <a:gd name="connsiteY0" fmla="*/ 1521853 h 1536511"/>
                                <a:gd name="connsiteX1" fmla="*/ 95534 w 1064525"/>
                                <a:gd name="connsiteY1" fmla="*/ 1517303 h 1536511"/>
                                <a:gd name="connsiteX2" fmla="*/ 168322 w 1064525"/>
                                <a:gd name="connsiteY2" fmla="*/ 1439966 h 1536511"/>
                                <a:gd name="connsiteX3" fmla="*/ 200167 w 1064525"/>
                                <a:gd name="connsiteY3" fmla="*/ 1389924 h 1536511"/>
                                <a:gd name="connsiteX4" fmla="*/ 222913 w 1064525"/>
                                <a:gd name="connsiteY4" fmla="*/ 1330784 h 1536511"/>
                                <a:gd name="connsiteX5" fmla="*/ 241110 w 1064525"/>
                                <a:gd name="connsiteY5" fmla="*/ 1267094 h 1536511"/>
                                <a:gd name="connsiteX6" fmla="*/ 263857 w 1064525"/>
                                <a:gd name="connsiteY6" fmla="*/ 1198856 h 1536511"/>
                                <a:gd name="connsiteX7" fmla="*/ 277504 w 1064525"/>
                                <a:gd name="connsiteY7" fmla="*/ 1139715 h 1536511"/>
                                <a:gd name="connsiteX8" fmla="*/ 286603 w 1064525"/>
                                <a:gd name="connsiteY8" fmla="*/ 1089673 h 1536511"/>
                                <a:gd name="connsiteX9" fmla="*/ 300251 w 1064525"/>
                                <a:gd name="connsiteY9" fmla="*/ 1030533 h 1536511"/>
                                <a:gd name="connsiteX10" fmla="*/ 318448 w 1064525"/>
                                <a:gd name="connsiteY10" fmla="*/ 948647 h 1536511"/>
                                <a:gd name="connsiteX11" fmla="*/ 327546 w 1064525"/>
                                <a:gd name="connsiteY11" fmla="*/ 903154 h 1536511"/>
                                <a:gd name="connsiteX12" fmla="*/ 341194 w 1064525"/>
                                <a:gd name="connsiteY12" fmla="*/ 812169 h 1536511"/>
                                <a:gd name="connsiteX13" fmla="*/ 350292 w 1064525"/>
                                <a:gd name="connsiteY13" fmla="*/ 753029 h 1536511"/>
                                <a:gd name="connsiteX14" fmla="*/ 363940 w 1064525"/>
                                <a:gd name="connsiteY14" fmla="*/ 671142 h 1536511"/>
                                <a:gd name="connsiteX15" fmla="*/ 373039 w 1064525"/>
                                <a:gd name="connsiteY15" fmla="*/ 598354 h 1536511"/>
                                <a:gd name="connsiteX16" fmla="*/ 395785 w 1064525"/>
                                <a:gd name="connsiteY16" fmla="*/ 511918 h 1536511"/>
                                <a:gd name="connsiteX17" fmla="*/ 413982 w 1064525"/>
                                <a:gd name="connsiteY17" fmla="*/ 407285 h 1536511"/>
                                <a:gd name="connsiteX18" fmla="*/ 432179 w 1064525"/>
                                <a:gd name="connsiteY18" fmla="*/ 307202 h 1536511"/>
                                <a:gd name="connsiteX19" fmla="*/ 436728 w 1064525"/>
                                <a:gd name="connsiteY19" fmla="*/ 229864 h 1536511"/>
                                <a:gd name="connsiteX20" fmla="*/ 454925 w 1064525"/>
                                <a:gd name="connsiteY20" fmla="*/ 170724 h 1536511"/>
                                <a:gd name="connsiteX21" fmla="*/ 468573 w 1064525"/>
                                <a:gd name="connsiteY21" fmla="*/ 120682 h 1536511"/>
                                <a:gd name="connsiteX22" fmla="*/ 477671 w 1064525"/>
                                <a:gd name="connsiteY22" fmla="*/ 79739 h 1536511"/>
                                <a:gd name="connsiteX23" fmla="*/ 491319 w 1064525"/>
                                <a:gd name="connsiteY23" fmla="*/ 43345 h 1536511"/>
                                <a:gd name="connsiteX24" fmla="*/ 509516 w 1064525"/>
                                <a:gd name="connsiteY24" fmla="*/ 11500 h 1536511"/>
                                <a:gd name="connsiteX25" fmla="*/ 527713 w 1064525"/>
                                <a:gd name="connsiteY25" fmla="*/ 2402 h 1536511"/>
                                <a:gd name="connsiteX26" fmla="*/ 550460 w 1064525"/>
                                <a:gd name="connsiteY26" fmla="*/ 2402 h 1536511"/>
                                <a:gd name="connsiteX27" fmla="*/ 568657 w 1064525"/>
                                <a:gd name="connsiteY27" fmla="*/ 29697 h 1536511"/>
                                <a:gd name="connsiteX28" fmla="*/ 582304 w 1064525"/>
                                <a:gd name="connsiteY28" fmla="*/ 52444 h 1536511"/>
                                <a:gd name="connsiteX29" fmla="*/ 591403 w 1064525"/>
                                <a:gd name="connsiteY29" fmla="*/ 84288 h 1536511"/>
                                <a:gd name="connsiteX30" fmla="*/ 595952 w 1064525"/>
                                <a:gd name="connsiteY30" fmla="*/ 120682 h 1536511"/>
                                <a:gd name="connsiteX31" fmla="*/ 605051 w 1064525"/>
                                <a:gd name="connsiteY31" fmla="*/ 166175 h 1536511"/>
                                <a:gd name="connsiteX32" fmla="*/ 627797 w 1064525"/>
                                <a:gd name="connsiteY32" fmla="*/ 234414 h 1536511"/>
                                <a:gd name="connsiteX33" fmla="*/ 641445 w 1064525"/>
                                <a:gd name="connsiteY33" fmla="*/ 284456 h 1536511"/>
                                <a:gd name="connsiteX34" fmla="*/ 645994 w 1064525"/>
                                <a:gd name="connsiteY34" fmla="*/ 334497 h 1536511"/>
                                <a:gd name="connsiteX35" fmla="*/ 655092 w 1064525"/>
                                <a:gd name="connsiteY35" fmla="*/ 366342 h 1536511"/>
                                <a:gd name="connsiteX36" fmla="*/ 659642 w 1064525"/>
                                <a:gd name="connsiteY36" fmla="*/ 425482 h 1536511"/>
                                <a:gd name="connsiteX37" fmla="*/ 673289 w 1064525"/>
                                <a:gd name="connsiteY37" fmla="*/ 484623 h 1536511"/>
                                <a:gd name="connsiteX38" fmla="*/ 682388 w 1064525"/>
                                <a:gd name="connsiteY38" fmla="*/ 552861 h 1536511"/>
                                <a:gd name="connsiteX39" fmla="*/ 696036 w 1064525"/>
                                <a:gd name="connsiteY39" fmla="*/ 625650 h 1536511"/>
                                <a:gd name="connsiteX40" fmla="*/ 714233 w 1064525"/>
                                <a:gd name="connsiteY40" fmla="*/ 707536 h 1536511"/>
                                <a:gd name="connsiteX41" fmla="*/ 732430 w 1064525"/>
                                <a:gd name="connsiteY41" fmla="*/ 830366 h 1536511"/>
                                <a:gd name="connsiteX42" fmla="*/ 750627 w 1064525"/>
                                <a:gd name="connsiteY42" fmla="*/ 925900 h 1536511"/>
                                <a:gd name="connsiteX43" fmla="*/ 768824 w 1064525"/>
                                <a:gd name="connsiteY43" fmla="*/ 1012336 h 1536511"/>
                                <a:gd name="connsiteX44" fmla="*/ 777922 w 1064525"/>
                                <a:gd name="connsiteY44" fmla="*/ 1062378 h 1536511"/>
                                <a:gd name="connsiteX45" fmla="*/ 791570 w 1064525"/>
                                <a:gd name="connsiteY45" fmla="*/ 1116969 h 1536511"/>
                                <a:gd name="connsiteX46" fmla="*/ 800668 w 1064525"/>
                                <a:gd name="connsiteY46" fmla="*/ 1162461 h 1536511"/>
                                <a:gd name="connsiteX47" fmla="*/ 818865 w 1064525"/>
                                <a:gd name="connsiteY47" fmla="*/ 1221602 h 1536511"/>
                                <a:gd name="connsiteX48" fmla="*/ 837063 w 1064525"/>
                                <a:gd name="connsiteY48" fmla="*/ 1280742 h 1536511"/>
                                <a:gd name="connsiteX49" fmla="*/ 855260 w 1064525"/>
                                <a:gd name="connsiteY49" fmla="*/ 1339882 h 1536511"/>
                                <a:gd name="connsiteX50" fmla="*/ 873457 w 1064525"/>
                                <a:gd name="connsiteY50" fmla="*/ 1389924 h 1536511"/>
                                <a:gd name="connsiteX51" fmla="*/ 887104 w 1064525"/>
                                <a:gd name="connsiteY51" fmla="*/ 1426318 h 1536511"/>
                                <a:gd name="connsiteX52" fmla="*/ 914400 w 1064525"/>
                                <a:gd name="connsiteY52" fmla="*/ 1471811 h 1536511"/>
                                <a:gd name="connsiteX53" fmla="*/ 937146 w 1064525"/>
                                <a:gd name="connsiteY53" fmla="*/ 1490008 h 1536511"/>
                                <a:gd name="connsiteX54" fmla="*/ 950794 w 1064525"/>
                                <a:gd name="connsiteY54" fmla="*/ 1508205 h 1536511"/>
                                <a:gd name="connsiteX55" fmla="*/ 973540 w 1064525"/>
                                <a:gd name="connsiteY55" fmla="*/ 1521853 h 1536511"/>
                                <a:gd name="connsiteX56" fmla="*/ 1009934 w 1064525"/>
                                <a:gd name="connsiteY56" fmla="*/ 1535500 h 1536511"/>
                                <a:gd name="connsiteX57" fmla="*/ 1041779 w 1064525"/>
                                <a:gd name="connsiteY57" fmla="*/ 1535500 h 1536511"/>
                                <a:gd name="connsiteX58" fmla="*/ 1064525 w 1064525"/>
                                <a:gd name="connsiteY58" fmla="*/ 1535500 h 153651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</a:cxnLst>
                              <a:rect l="l" t="t" r="r" b="b"/>
                              <a:pathLst>
                                <a:path w="1064525" h="1536511">
                                  <a:moveTo>
                                    <a:pt x="0" y="1521853"/>
                                  </a:moveTo>
                                  <a:cubicBezTo>
                                    <a:pt x="33740" y="1526402"/>
                                    <a:pt x="67480" y="1530951"/>
                                    <a:pt x="95534" y="1517303"/>
                                  </a:cubicBezTo>
                                  <a:cubicBezTo>
                                    <a:pt x="123588" y="1503655"/>
                                    <a:pt x="150883" y="1461196"/>
                                    <a:pt x="168322" y="1439966"/>
                                  </a:cubicBezTo>
                                  <a:cubicBezTo>
                                    <a:pt x="185761" y="1418736"/>
                                    <a:pt x="191069" y="1408121"/>
                                    <a:pt x="200167" y="1389924"/>
                                  </a:cubicBezTo>
                                  <a:cubicBezTo>
                                    <a:pt x="209266" y="1371727"/>
                                    <a:pt x="216089" y="1351256"/>
                                    <a:pt x="222913" y="1330784"/>
                                  </a:cubicBezTo>
                                  <a:cubicBezTo>
                                    <a:pt x="229737" y="1310312"/>
                                    <a:pt x="234286" y="1289082"/>
                                    <a:pt x="241110" y="1267094"/>
                                  </a:cubicBezTo>
                                  <a:cubicBezTo>
                                    <a:pt x="247934" y="1245106"/>
                                    <a:pt x="257791" y="1220086"/>
                                    <a:pt x="263857" y="1198856"/>
                                  </a:cubicBezTo>
                                  <a:cubicBezTo>
                                    <a:pt x="269923" y="1177626"/>
                                    <a:pt x="273713" y="1157912"/>
                                    <a:pt x="277504" y="1139715"/>
                                  </a:cubicBezTo>
                                  <a:cubicBezTo>
                                    <a:pt x="281295" y="1121518"/>
                                    <a:pt x="282812" y="1107870"/>
                                    <a:pt x="286603" y="1089673"/>
                                  </a:cubicBezTo>
                                  <a:cubicBezTo>
                                    <a:pt x="290394" y="1071476"/>
                                    <a:pt x="294944" y="1054037"/>
                                    <a:pt x="300251" y="1030533"/>
                                  </a:cubicBezTo>
                                  <a:cubicBezTo>
                                    <a:pt x="305558" y="1007029"/>
                                    <a:pt x="313899" y="969877"/>
                                    <a:pt x="318448" y="948647"/>
                                  </a:cubicBezTo>
                                  <a:cubicBezTo>
                                    <a:pt x="322997" y="927417"/>
                                    <a:pt x="323755" y="925900"/>
                                    <a:pt x="327546" y="903154"/>
                                  </a:cubicBezTo>
                                  <a:cubicBezTo>
                                    <a:pt x="331337" y="880408"/>
                                    <a:pt x="337403" y="837190"/>
                                    <a:pt x="341194" y="812169"/>
                                  </a:cubicBezTo>
                                  <a:cubicBezTo>
                                    <a:pt x="344985" y="787148"/>
                                    <a:pt x="346501" y="776534"/>
                                    <a:pt x="350292" y="753029"/>
                                  </a:cubicBezTo>
                                  <a:cubicBezTo>
                                    <a:pt x="354083" y="729524"/>
                                    <a:pt x="360149" y="696921"/>
                                    <a:pt x="363940" y="671142"/>
                                  </a:cubicBezTo>
                                  <a:cubicBezTo>
                                    <a:pt x="367731" y="645363"/>
                                    <a:pt x="367732" y="624891"/>
                                    <a:pt x="373039" y="598354"/>
                                  </a:cubicBezTo>
                                  <a:cubicBezTo>
                                    <a:pt x="378347" y="571817"/>
                                    <a:pt x="388961" y="543763"/>
                                    <a:pt x="395785" y="511918"/>
                                  </a:cubicBezTo>
                                  <a:cubicBezTo>
                                    <a:pt x="402609" y="480073"/>
                                    <a:pt x="407916" y="441404"/>
                                    <a:pt x="413982" y="407285"/>
                                  </a:cubicBezTo>
                                  <a:cubicBezTo>
                                    <a:pt x="420048" y="373166"/>
                                    <a:pt x="428388" y="336772"/>
                                    <a:pt x="432179" y="307202"/>
                                  </a:cubicBezTo>
                                  <a:cubicBezTo>
                                    <a:pt x="435970" y="277632"/>
                                    <a:pt x="432937" y="252610"/>
                                    <a:pt x="436728" y="229864"/>
                                  </a:cubicBezTo>
                                  <a:cubicBezTo>
                                    <a:pt x="440519" y="207118"/>
                                    <a:pt x="449618" y="188921"/>
                                    <a:pt x="454925" y="170724"/>
                                  </a:cubicBezTo>
                                  <a:cubicBezTo>
                                    <a:pt x="460232" y="152527"/>
                                    <a:pt x="464782" y="135846"/>
                                    <a:pt x="468573" y="120682"/>
                                  </a:cubicBezTo>
                                  <a:cubicBezTo>
                                    <a:pt x="472364" y="105518"/>
                                    <a:pt x="473880" y="92628"/>
                                    <a:pt x="477671" y="79739"/>
                                  </a:cubicBezTo>
                                  <a:cubicBezTo>
                                    <a:pt x="481462" y="66849"/>
                                    <a:pt x="486012" y="54718"/>
                                    <a:pt x="491319" y="43345"/>
                                  </a:cubicBezTo>
                                  <a:cubicBezTo>
                                    <a:pt x="496626" y="31972"/>
                                    <a:pt x="503450" y="18324"/>
                                    <a:pt x="509516" y="11500"/>
                                  </a:cubicBezTo>
                                  <a:cubicBezTo>
                                    <a:pt x="515582" y="4676"/>
                                    <a:pt x="520889" y="3918"/>
                                    <a:pt x="527713" y="2402"/>
                                  </a:cubicBezTo>
                                  <a:cubicBezTo>
                                    <a:pt x="534537" y="886"/>
                                    <a:pt x="543636" y="-2147"/>
                                    <a:pt x="550460" y="2402"/>
                                  </a:cubicBezTo>
                                  <a:cubicBezTo>
                                    <a:pt x="557284" y="6951"/>
                                    <a:pt x="563350" y="21357"/>
                                    <a:pt x="568657" y="29697"/>
                                  </a:cubicBezTo>
                                  <a:cubicBezTo>
                                    <a:pt x="573964" y="38037"/>
                                    <a:pt x="578513" y="43345"/>
                                    <a:pt x="582304" y="52444"/>
                                  </a:cubicBezTo>
                                  <a:cubicBezTo>
                                    <a:pt x="586095" y="61542"/>
                                    <a:pt x="589128" y="72915"/>
                                    <a:pt x="591403" y="84288"/>
                                  </a:cubicBezTo>
                                  <a:cubicBezTo>
                                    <a:pt x="593678" y="95661"/>
                                    <a:pt x="593677" y="107034"/>
                                    <a:pt x="595952" y="120682"/>
                                  </a:cubicBezTo>
                                  <a:cubicBezTo>
                                    <a:pt x="598227" y="134330"/>
                                    <a:pt x="599744" y="147220"/>
                                    <a:pt x="605051" y="166175"/>
                                  </a:cubicBezTo>
                                  <a:cubicBezTo>
                                    <a:pt x="610359" y="185130"/>
                                    <a:pt x="621731" y="214701"/>
                                    <a:pt x="627797" y="234414"/>
                                  </a:cubicBezTo>
                                  <a:cubicBezTo>
                                    <a:pt x="633863" y="254127"/>
                                    <a:pt x="638412" y="267776"/>
                                    <a:pt x="641445" y="284456"/>
                                  </a:cubicBezTo>
                                  <a:cubicBezTo>
                                    <a:pt x="644478" y="301136"/>
                                    <a:pt x="643720" y="320849"/>
                                    <a:pt x="645994" y="334497"/>
                                  </a:cubicBezTo>
                                  <a:cubicBezTo>
                                    <a:pt x="648268" y="348145"/>
                                    <a:pt x="652817" y="351178"/>
                                    <a:pt x="655092" y="366342"/>
                                  </a:cubicBezTo>
                                  <a:cubicBezTo>
                                    <a:pt x="657367" y="381506"/>
                                    <a:pt x="656609" y="405769"/>
                                    <a:pt x="659642" y="425482"/>
                                  </a:cubicBezTo>
                                  <a:cubicBezTo>
                                    <a:pt x="662675" y="445195"/>
                                    <a:pt x="669498" y="463393"/>
                                    <a:pt x="673289" y="484623"/>
                                  </a:cubicBezTo>
                                  <a:cubicBezTo>
                                    <a:pt x="677080" y="505853"/>
                                    <a:pt x="678597" y="529356"/>
                                    <a:pt x="682388" y="552861"/>
                                  </a:cubicBezTo>
                                  <a:cubicBezTo>
                                    <a:pt x="686179" y="576366"/>
                                    <a:pt x="690729" y="599871"/>
                                    <a:pt x="696036" y="625650"/>
                                  </a:cubicBezTo>
                                  <a:cubicBezTo>
                                    <a:pt x="701344" y="651429"/>
                                    <a:pt x="708167" y="673417"/>
                                    <a:pt x="714233" y="707536"/>
                                  </a:cubicBezTo>
                                  <a:cubicBezTo>
                                    <a:pt x="720299" y="741655"/>
                                    <a:pt x="726364" y="793972"/>
                                    <a:pt x="732430" y="830366"/>
                                  </a:cubicBezTo>
                                  <a:cubicBezTo>
                                    <a:pt x="738496" y="866760"/>
                                    <a:pt x="744561" y="895572"/>
                                    <a:pt x="750627" y="925900"/>
                                  </a:cubicBezTo>
                                  <a:cubicBezTo>
                                    <a:pt x="756693" y="956228"/>
                                    <a:pt x="764275" y="989590"/>
                                    <a:pt x="768824" y="1012336"/>
                                  </a:cubicBezTo>
                                  <a:cubicBezTo>
                                    <a:pt x="773373" y="1035082"/>
                                    <a:pt x="774131" y="1044939"/>
                                    <a:pt x="777922" y="1062378"/>
                                  </a:cubicBezTo>
                                  <a:cubicBezTo>
                                    <a:pt x="781713" y="1079817"/>
                                    <a:pt x="787779" y="1100289"/>
                                    <a:pt x="791570" y="1116969"/>
                                  </a:cubicBezTo>
                                  <a:cubicBezTo>
                                    <a:pt x="795361" y="1133649"/>
                                    <a:pt x="796119" y="1145022"/>
                                    <a:pt x="800668" y="1162461"/>
                                  </a:cubicBezTo>
                                  <a:cubicBezTo>
                                    <a:pt x="805217" y="1179900"/>
                                    <a:pt x="818865" y="1221602"/>
                                    <a:pt x="818865" y="1221602"/>
                                  </a:cubicBezTo>
                                  <a:lnTo>
                                    <a:pt x="837063" y="1280742"/>
                                  </a:lnTo>
                                  <a:cubicBezTo>
                                    <a:pt x="843129" y="1300455"/>
                                    <a:pt x="849194" y="1321685"/>
                                    <a:pt x="855260" y="1339882"/>
                                  </a:cubicBezTo>
                                  <a:cubicBezTo>
                                    <a:pt x="861326" y="1358079"/>
                                    <a:pt x="868150" y="1375518"/>
                                    <a:pt x="873457" y="1389924"/>
                                  </a:cubicBezTo>
                                  <a:cubicBezTo>
                                    <a:pt x="878764" y="1404330"/>
                                    <a:pt x="880280" y="1412670"/>
                                    <a:pt x="887104" y="1426318"/>
                                  </a:cubicBezTo>
                                  <a:cubicBezTo>
                                    <a:pt x="893928" y="1439966"/>
                                    <a:pt x="906060" y="1461196"/>
                                    <a:pt x="914400" y="1471811"/>
                                  </a:cubicBezTo>
                                  <a:cubicBezTo>
                                    <a:pt x="922740" y="1482426"/>
                                    <a:pt x="931080" y="1483942"/>
                                    <a:pt x="937146" y="1490008"/>
                                  </a:cubicBezTo>
                                  <a:cubicBezTo>
                                    <a:pt x="943212" y="1496074"/>
                                    <a:pt x="944728" y="1502898"/>
                                    <a:pt x="950794" y="1508205"/>
                                  </a:cubicBezTo>
                                  <a:cubicBezTo>
                                    <a:pt x="956860" y="1513512"/>
                                    <a:pt x="963683" y="1517304"/>
                                    <a:pt x="973540" y="1521853"/>
                                  </a:cubicBezTo>
                                  <a:cubicBezTo>
                                    <a:pt x="983397" y="1526402"/>
                                    <a:pt x="998561" y="1533225"/>
                                    <a:pt x="1009934" y="1535500"/>
                                  </a:cubicBezTo>
                                  <a:cubicBezTo>
                                    <a:pt x="1021307" y="1537775"/>
                                    <a:pt x="1041779" y="1535500"/>
                                    <a:pt x="1041779" y="1535500"/>
                                  </a:cubicBezTo>
                                  <a:cubicBezTo>
                                    <a:pt x="1050877" y="1535500"/>
                                    <a:pt x="1062250" y="1533984"/>
                                    <a:pt x="1064525" y="1535500"/>
                                  </a:cubicBezTo>
                                </a:path>
                              </a:pathLst>
                            </a:custGeom>
                            <a:solidFill>
                              <a:srgbClr val="FF0000">
                                <a:alpha val="50000"/>
                              </a:srgbClr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n-US" sz="24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Times" charset="0"/>
                                <a:ea typeface="ＭＳ Ｐゴシック" charset="0"/>
                              </a:endParaRPr>
                            </a:p>
                          </p:txBody>
                        </p:sp>
                        <p:sp>
                          <p:nvSpPr>
                            <p:cNvPr id="9" name="Freeform 8"/>
                            <p:cNvSpPr/>
                            <p:nvPr/>
                          </p:nvSpPr>
                          <p:spPr bwMode="auto">
                            <a:xfrm>
                              <a:off x="7043047" y="3382243"/>
                              <a:ext cx="1064525" cy="1536511"/>
                            </a:xfrm>
                            <a:custGeom>
                              <a:avLst/>
                              <a:gdLst>
                                <a:gd name="connsiteX0" fmla="*/ 0 w 1064525"/>
                                <a:gd name="connsiteY0" fmla="*/ 1521853 h 1536511"/>
                                <a:gd name="connsiteX1" fmla="*/ 95534 w 1064525"/>
                                <a:gd name="connsiteY1" fmla="*/ 1517303 h 1536511"/>
                                <a:gd name="connsiteX2" fmla="*/ 168322 w 1064525"/>
                                <a:gd name="connsiteY2" fmla="*/ 1439966 h 1536511"/>
                                <a:gd name="connsiteX3" fmla="*/ 200167 w 1064525"/>
                                <a:gd name="connsiteY3" fmla="*/ 1389924 h 1536511"/>
                                <a:gd name="connsiteX4" fmla="*/ 222913 w 1064525"/>
                                <a:gd name="connsiteY4" fmla="*/ 1330784 h 1536511"/>
                                <a:gd name="connsiteX5" fmla="*/ 241110 w 1064525"/>
                                <a:gd name="connsiteY5" fmla="*/ 1267094 h 1536511"/>
                                <a:gd name="connsiteX6" fmla="*/ 263857 w 1064525"/>
                                <a:gd name="connsiteY6" fmla="*/ 1198856 h 1536511"/>
                                <a:gd name="connsiteX7" fmla="*/ 277504 w 1064525"/>
                                <a:gd name="connsiteY7" fmla="*/ 1139715 h 1536511"/>
                                <a:gd name="connsiteX8" fmla="*/ 286603 w 1064525"/>
                                <a:gd name="connsiteY8" fmla="*/ 1089673 h 1536511"/>
                                <a:gd name="connsiteX9" fmla="*/ 300251 w 1064525"/>
                                <a:gd name="connsiteY9" fmla="*/ 1030533 h 1536511"/>
                                <a:gd name="connsiteX10" fmla="*/ 318448 w 1064525"/>
                                <a:gd name="connsiteY10" fmla="*/ 948647 h 1536511"/>
                                <a:gd name="connsiteX11" fmla="*/ 327546 w 1064525"/>
                                <a:gd name="connsiteY11" fmla="*/ 903154 h 1536511"/>
                                <a:gd name="connsiteX12" fmla="*/ 341194 w 1064525"/>
                                <a:gd name="connsiteY12" fmla="*/ 812169 h 1536511"/>
                                <a:gd name="connsiteX13" fmla="*/ 350292 w 1064525"/>
                                <a:gd name="connsiteY13" fmla="*/ 753029 h 1536511"/>
                                <a:gd name="connsiteX14" fmla="*/ 363940 w 1064525"/>
                                <a:gd name="connsiteY14" fmla="*/ 671142 h 1536511"/>
                                <a:gd name="connsiteX15" fmla="*/ 373039 w 1064525"/>
                                <a:gd name="connsiteY15" fmla="*/ 598354 h 1536511"/>
                                <a:gd name="connsiteX16" fmla="*/ 395785 w 1064525"/>
                                <a:gd name="connsiteY16" fmla="*/ 511918 h 1536511"/>
                                <a:gd name="connsiteX17" fmla="*/ 413982 w 1064525"/>
                                <a:gd name="connsiteY17" fmla="*/ 407285 h 1536511"/>
                                <a:gd name="connsiteX18" fmla="*/ 432179 w 1064525"/>
                                <a:gd name="connsiteY18" fmla="*/ 307202 h 1536511"/>
                                <a:gd name="connsiteX19" fmla="*/ 436728 w 1064525"/>
                                <a:gd name="connsiteY19" fmla="*/ 229864 h 1536511"/>
                                <a:gd name="connsiteX20" fmla="*/ 454925 w 1064525"/>
                                <a:gd name="connsiteY20" fmla="*/ 170724 h 1536511"/>
                                <a:gd name="connsiteX21" fmla="*/ 468573 w 1064525"/>
                                <a:gd name="connsiteY21" fmla="*/ 120682 h 1536511"/>
                                <a:gd name="connsiteX22" fmla="*/ 477671 w 1064525"/>
                                <a:gd name="connsiteY22" fmla="*/ 79739 h 1536511"/>
                                <a:gd name="connsiteX23" fmla="*/ 491319 w 1064525"/>
                                <a:gd name="connsiteY23" fmla="*/ 43345 h 1536511"/>
                                <a:gd name="connsiteX24" fmla="*/ 509516 w 1064525"/>
                                <a:gd name="connsiteY24" fmla="*/ 11500 h 1536511"/>
                                <a:gd name="connsiteX25" fmla="*/ 527713 w 1064525"/>
                                <a:gd name="connsiteY25" fmla="*/ 2402 h 1536511"/>
                                <a:gd name="connsiteX26" fmla="*/ 550460 w 1064525"/>
                                <a:gd name="connsiteY26" fmla="*/ 2402 h 1536511"/>
                                <a:gd name="connsiteX27" fmla="*/ 568657 w 1064525"/>
                                <a:gd name="connsiteY27" fmla="*/ 29697 h 1536511"/>
                                <a:gd name="connsiteX28" fmla="*/ 582304 w 1064525"/>
                                <a:gd name="connsiteY28" fmla="*/ 52444 h 1536511"/>
                                <a:gd name="connsiteX29" fmla="*/ 591403 w 1064525"/>
                                <a:gd name="connsiteY29" fmla="*/ 84288 h 1536511"/>
                                <a:gd name="connsiteX30" fmla="*/ 595952 w 1064525"/>
                                <a:gd name="connsiteY30" fmla="*/ 120682 h 1536511"/>
                                <a:gd name="connsiteX31" fmla="*/ 605051 w 1064525"/>
                                <a:gd name="connsiteY31" fmla="*/ 166175 h 1536511"/>
                                <a:gd name="connsiteX32" fmla="*/ 627797 w 1064525"/>
                                <a:gd name="connsiteY32" fmla="*/ 234414 h 1536511"/>
                                <a:gd name="connsiteX33" fmla="*/ 641445 w 1064525"/>
                                <a:gd name="connsiteY33" fmla="*/ 284456 h 1536511"/>
                                <a:gd name="connsiteX34" fmla="*/ 645994 w 1064525"/>
                                <a:gd name="connsiteY34" fmla="*/ 334497 h 1536511"/>
                                <a:gd name="connsiteX35" fmla="*/ 655092 w 1064525"/>
                                <a:gd name="connsiteY35" fmla="*/ 366342 h 1536511"/>
                                <a:gd name="connsiteX36" fmla="*/ 659642 w 1064525"/>
                                <a:gd name="connsiteY36" fmla="*/ 425482 h 1536511"/>
                                <a:gd name="connsiteX37" fmla="*/ 673289 w 1064525"/>
                                <a:gd name="connsiteY37" fmla="*/ 484623 h 1536511"/>
                                <a:gd name="connsiteX38" fmla="*/ 682388 w 1064525"/>
                                <a:gd name="connsiteY38" fmla="*/ 552861 h 1536511"/>
                                <a:gd name="connsiteX39" fmla="*/ 696036 w 1064525"/>
                                <a:gd name="connsiteY39" fmla="*/ 625650 h 1536511"/>
                                <a:gd name="connsiteX40" fmla="*/ 714233 w 1064525"/>
                                <a:gd name="connsiteY40" fmla="*/ 707536 h 1536511"/>
                                <a:gd name="connsiteX41" fmla="*/ 732430 w 1064525"/>
                                <a:gd name="connsiteY41" fmla="*/ 830366 h 1536511"/>
                                <a:gd name="connsiteX42" fmla="*/ 750627 w 1064525"/>
                                <a:gd name="connsiteY42" fmla="*/ 925900 h 1536511"/>
                                <a:gd name="connsiteX43" fmla="*/ 768824 w 1064525"/>
                                <a:gd name="connsiteY43" fmla="*/ 1012336 h 1536511"/>
                                <a:gd name="connsiteX44" fmla="*/ 777922 w 1064525"/>
                                <a:gd name="connsiteY44" fmla="*/ 1062378 h 1536511"/>
                                <a:gd name="connsiteX45" fmla="*/ 791570 w 1064525"/>
                                <a:gd name="connsiteY45" fmla="*/ 1116969 h 1536511"/>
                                <a:gd name="connsiteX46" fmla="*/ 800668 w 1064525"/>
                                <a:gd name="connsiteY46" fmla="*/ 1162461 h 1536511"/>
                                <a:gd name="connsiteX47" fmla="*/ 818865 w 1064525"/>
                                <a:gd name="connsiteY47" fmla="*/ 1221602 h 1536511"/>
                                <a:gd name="connsiteX48" fmla="*/ 837063 w 1064525"/>
                                <a:gd name="connsiteY48" fmla="*/ 1280742 h 1536511"/>
                                <a:gd name="connsiteX49" fmla="*/ 855260 w 1064525"/>
                                <a:gd name="connsiteY49" fmla="*/ 1339882 h 1536511"/>
                                <a:gd name="connsiteX50" fmla="*/ 873457 w 1064525"/>
                                <a:gd name="connsiteY50" fmla="*/ 1389924 h 1536511"/>
                                <a:gd name="connsiteX51" fmla="*/ 887104 w 1064525"/>
                                <a:gd name="connsiteY51" fmla="*/ 1426318 h 1536511"/>
                                <a:gd name="connsiteX52" fmla="*/ 914400 w 1064525"/>
                                <a:gd name="connsiteY52" fmla="*/ 1471811 h 1536511"/>
                                <a:gd name="connsiteX53" fmla="*/ 937146 w 1064525"/>
                                <a:gd name="connsiteY53" fmla="*/ 1490008 h 1536511"/>
                                <a:gd name="connsiteX54" fmla="*/ 950794 w 1064525"/>
                                <a:gd name="connsiteY54" fmla="*/ 1508205 h 1536511"/>
                                <a:gd name="connsiteX55" fmla="*/ 973540 w 1064525"/>
                                <a:gd name="connsiteY55" fmla="*/ 1521853 h 1536511"/>
                                <a:gd name="connsiteX56" fmla="*/ 1009934 w 1064525"/>
                                <a:gd name="connsiteY56" fmla="*/ 1535500 h 1536511"/>
                                <a:gd name="connsiteX57" fmla="*/ 1041779 w 1064525"/>
                                <a:gd name="connsiteY57" fmla="*/ 1535500 h 1536511"/>
                                <a:gd name="connsiteX58" fmla="*/ 1064525 w 1064525"/>
                                <a:gd name="connsiteY58" fmla="*/ 1535500 h 153651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</a:cxnLst>
                              <a:rect l="l" t="t" r="r" b="b"/>
                              <a:pathLst>
                                <a:path w="1064525" h="1536511">
                                  <a:moveTo>
                                    <a:pt x="0" y="1521853"/>
                                  </a:moveTo>
                                  <a:cubicBezTo>
                                    <a:pt x="33740" y="1526402"/>
                                    <a:pt x="67480" y="1530951"/>
                                    <a:pt x="95534" y="1517303"/>
                                  </a:cubicBezTo>
                                  <a:cubicBezTo>
                                    <a:pt x="123588" y="1503655"/>
                                    <a:pt x="150883" y="1461196"/>
                                    <a:pt x="168322" y="1439966"/>
                                  </a:cubicBezTo>
                                  <a:cubicBezTo>
                                    <a:pt x="185761" y="1418736"/>
                                    <a:pt x="191069" y="1408121"/>
                                    <a:pt x="200167" y="1389924"/>
                                  </a:cubicBezTo>
                                  <a:cubicBezTo>
                                    <a:pt x="209266" y="1371727"/>
                                    <a:pt x="216089" y="1351256"/>
                                    <a:pt x="222913" y="1330784"/>
                                  </a:cubicBezTo>
                                  <a:cubicBezTo>
                                    <a:pt x="229737" y="1310312"/>
                                    <a:pt x="234286" y="1289082"/>
                                    <a:pt x="241110" y="1267094"/>
                                  </a:cubicBezTo>
                                  <a:cubicBezTo>
                                    <a:pt x="247934" y="1245106"/>
                                    <a:pt x="257791" y="1220086"/>
                                    <a:pt x="263857" y="1198856"/>
                                  </a:cubicBezTo>
                                  <a:cubicBezTo>
                                    <a:pt x="269923" y="1177626"/>
                                    <a:pt x="273713" y="1157912"/>
                                    <a:pt x="277504" y="1139715"/>
                                  </a:cubicBezTo>
                                  <a:cubicBezTo>
                                    <a:pt x="281295" y="1121518"/>
                                    <a:pt x="282812" y="1107870"/>
                                    <a:pt x="286603" y="1089673"/>
                                  </a:cubicBezTo>
                                  <a:cubicBezTo>
                                    <a:pt x="290394" y="1071476"/>
                                    <a:pt x="294944" y="1054037"/>
                                    <a:pt x="300251" y="1030533"/>
                                  </a:cubicBezTo>
                                  <a:cubicBezTo>
                                    <a:pt x="305558" y="1007029"/>
                                    <a:pt x="313899" y="969877"/>
                                    <a:pt x="318448" y="948647"/>
                                  </a:cubicBezTo>
                                  <a:cubicBezTo>
                                    <a:pt x="322997" y="927417"/>
                                    <a:pt x="323755" y="925900"/>
                                    <a:pt x="327546" y="903154"/>
                                  </a:cubicBezTo>
                                  <a:cubicBezTo>
                                    <a:pt x="331337" y="880408"/>
                                    <a:pt x="337403" y="837190"/>
                                    <a:pt x="341194" y="812169"/>
                                  </a:cubicBezTo>
                                  <a:cubicBezTo>
                                    <a:pt x="344985" y="787148"/>
                                    <a:pt x="346501" y="776534"/>
                                    <a:pt x="350292" y="753029"/>
                                  </a:cubicBezTo>
                                  <a:cubicBezTo>
                                    <a:pt x="354083" y="729524"/>
                                    <a:pt x="360149" y="696921"/>
                                    <a:pt x="363940" y="671142"/>
                                  </a:cubicBezTo>
                                  <a:cubicBezTo>
                                    <a:pt x="367731" y="645363"/>
                                    <a:pt x="367732" y="624891"/>
                                    <a:pt x="373039" y="598354"/>
                                  </a:cubicBezTo>
                                  <a:cubicBezTo>
                                    <a:pt x="378347" y="571817"/>
                                    <a:pt x="388961" y="543763"/>
                                    <a:pt x="395785" y="511918"/>
                                  </a:cubicBezTo>
                                  <a:cubicBezTo>
                                    <a:pt x="402609" y="480073"/>
                                    <a:pt x="407916" y="441404"/>
                                    <a:pt x="413982" y="407285"/>
                                  </a:cubicBezTo>
                                  <a:cubicBezTo>
                                    <a:pt x="420048" y="373166"/>
                                    <a:pt x="428388" y="336772"/>
                                    <a:pt x="432179" y="307202"/>
                                  </a:cubicBezTo>
                                  <a:cubicBezTo>
                                    <a:pt x="435970" y="277632"/>
                                    <a:pt x="432937" y="252610"/>
                                    <a:pt x="436728" y="229864"/>
                                  </a:cubicBezTo>
                                  <a:cubicBezTo>
                                    <a:pt x="440519" y="207118"/>
                                    <a:pt x="449618" y="188921"/>
                                    <a:pt x="454925" y="170724"/>
                                  </a:cubicBezTo>
                                  <a:cubicBezTo>
                                    <a:pt x="460232" y="152527"/>
                                    <a:pt x="464782" y="135846"/>
                                    <a:pt x="468573" y="120682"/>
                                  </a:cubicBezTo>
                                  <a:cubicBezTo>
                                    <a:pt x="472364" y="105518"/>
                                    <a:pt x="473880" y="92628"/>
                                    <a:pt x="477671" y="79739"/>
                                  </a:cubicBezTo>
                                  <a:cubicBezTo>
                                    <a:pt x="481462" y="66849"/>
                                    <a:pt x="486012" y="54718"/>
                                    <a:pt x="491319" y="43345"/>
                                  </a:cubicBezTo>
                                  <a:cubicBezTo>
                                    <a:pt x="496626" y="31972"/>
                                    <a:pt x="503450" y="18324"/>
                                    <a:pt x="509516" y="11500"/>
                                  </a:cubicBezTo>
                                  <a:cubicBezTo>
                                    <a:pt x="515582" y="4676"/>
                                    <a:pt x="520889" y="3918"/>
                                    <a:pt x="527713" y="2402"/>
                                  </a:cubicBezTo>
                                  <a:cubicBezTo>
                                    <a:pt x="534537" y="886"/>
                                    <a:pt x="543636" y="-2147"/>
                                    <a:pt x="550460" y="2402"/>
                                  </a:cubicBezTo>
                                  <a:cubicBezTo>
                                    <a:pt x="557284" y="6951"/>
                                    <a:pt x="563350" y="21357"/>
                                    <a:pt x="568657" y="29697"/>
                                  </a:cubicBezTo>
                                  <a:cubicBezTo>
                                    <a:pt x="573964" y="38037"/>
                                    <a:pt x="578513" y="43345"/>
                                    <a:pt x="582304" y="52444"/>
                                  </a:cubicBezTo>
                                  <a:cubicBezTo>
                                    <a:pt x="586095" y="61542"/>
                                    <a:pt x="589128" y="72915"/>
                                    <a:pt x="591403" y="84288"/>
                                  </a:cubicBezTo>
                                  <a:cubicBezTo>
                                    <a:pt x="593678" y="95661"/>
                                    <a:pt x="593677" y="107034"/>
                                    <a:pt x="595952" y="120682"/>
                                  </a:cubicBezTo>
                                  <a:cubicBezTo>
                                    <a:pt x="598227" y="134330"/>
                                    <a:pt x="599744" y="147220"/>
                                    <a:pt x="605051" y="166175"/>
                                  </a:cubicBezTo>
                                  <a:cubicBezTo>
                                    <a:pt x="610359" y="185130"/>
                                    <a:pt x="621731" y="214701"/>
                                    <a:pt x="627797" y="234414"/>
                                  </a:cubicBezTo>
                                  <a:cubicBezTo>
                                    <a:pt x="633863" y="254127"/>
                                    <a:pt x="638412" y="267776"/>
                                    <a:pt x="641445" y="284456"/>
                                  </a:cubicBezTo>
                                  <a:cubicBezTo>
                                    <a:pt x="644478" y="301136"/>
                                    <a:pt x="643720" y="320849"/>
                                    <a:pt x="645994" y="334497"/>
                                  </a:cubicBezTo>
                                  <a:cubicBezTo>
                                    <a:pt x="648268" y="348145"/>
                                    <a:pt x="652817" y="351178"/>
                                    <a:pt x="655092" y="366342"/>
                                  </a:cubicBezTo>
                                  <a:cubicBezTo>
                                    <a:pt x="657367" y="381506"/>
                                    <a:pt x="656609" y="405769"/>
                                    <a:pt x="659642" y="425482"/>
                                  </a:cubicBezTo>
                                  <a:cubicBezTo>
                                    <a:pt x="662675" y="445195"/>
                                    <a:pt x="669498" y="463393"/>
                                    <a:pt x="673289" y="484623"/>
                                  </a:cubicBezTo>
                                  <a:cubicBezTo>
                                    <a:pt x="677080" y="505853"/>
                                    <a:pt x="678597" y="529356"/>
                                    <a:pt x="682388" y="552861"/>
                                  </a:cubicBezTo>
                                  <a:cubicBezTo>
                                    <a:pt x="686179" y="576366"/>
                                    <a:pt x="690729" y="599871"/>
                                    <a:pt x="696036" y="625650"/>
                                  </a:cubicBezTo>
                                  <a:cubicBezTo>
                                    <a:pt x="701344" y="651429"/>
                                    <a:pt x="708167" y="673417"/>
                                    <a:pt x="714233" y="707536"/>
                                  </a:cubicBezTo>
                                  <a:cubicBezTo>
                                    <a:pt x="720299" y="741655"/>
                                    <a:pt x="726364" y="793972"/>
                                    <a:pt x="732430" y="830366"/>
                                  </a:cubicBezTo>
                                  <a:cubicBezTo>
                                    <a:pt x="738496" y="866760"/>
                                    <a:pt x="744561" y="895572"/>
                                    <a:pt x="750627" y="925900"/>
                                  </a:cubicBezTo>
                                  <a:cubicBezTo>
                                    <a:pt x="756693" y="956228"/>
                                    <a:pt x="764275" y="989590"/>
                                    <a:pt x="768824" y="1012336"/>
                                  </a:cubicBezTo>
                                  <a:cubicBezTo>
                                    <a:pt x="773373" y="1035082"/>
                                    <a:pt x="774131" y="1044939"/>
                                    <a:pt x="777922" y="1062378"/>
                                  </a:cubicBezTo>
                                  <a:cubicBezTo>
                                    <a:pt x="781713" y="1079817"/>
                                    <a:pt x="787779" y="1100289"/>
                                    <a:pt x="791570" y="1116969"/>
                                  </a:cubicBezTo>
                                  <a:cubicBezTo>
                                    <a:pt x="795361" y="1133649"/>
                                    <a:pt x="796119" y="1145022"/>
                                    <a:pt x="800668" y="1162461"/>
                                  </a:cubicBezTo>
                                  <a:cubicBezTo>
                                    <a:pt x="805217" y="1179900"/>
                                    <a:pt x="818865" y="1221602"/>
                                    <a:pt x="818865" y="1221602"/>
                                  </a:cubicBezTo>
                                  <a:lnTo>
                                    <a:pt x="837063" y="1280742"/>
                                  </a:lnTo>
                                  <a:cubicBezTo>
                                    <a:pt x="843129" y="1300455"/>
                                    <a:pt x="849194" y="1321685"/>
                                    <a:pt x="855260" y="1339882"/>
                                  </a:cubicBezTo>
                                  <a:cubicBezTo>
                                    <a:pt x="861326" y="1358079"/>
                                    <a:pt x="868150" y="1375518"/>
                                    <a:pt x="873457" y="1389924"/>
                                  </a:cubicBezTo>
                                  <a:cubicBezTo>
                                    <a:pt x="878764" y="1404330"/>
                                    <a:pt x="880280" y="1412670"/>
                                    <a:pt x="887104" y="1426318"/>
                                  </a:cubicBezTo>
                                  <a:cubicBezTo>
                                    <a:pt x="893928" y="1439966"/>
                                    <a:pt x="906060" y="1461196"/>
                                    <a:pt x="914400" y="1471811"/>
                                  </a:cubicBezTo>
                                  <a:cubicBezTo>
                                    <a:pt x="922740" y="1482426"/>
                                    <a:pt x="931080" y="1483942"/>
                                    <a:pt x="937146" y="1490008"/>
                                  </a:cubicBezTo>
                                  <a:cubicBezTo>
                                    <a:pt x="943212" y="1496074"/>
                                    <a:pt x="944728" y="1502898"/>
                                    <a:pt x="950794" y="1508205"/>
                                  </a:cubicBezTo>
                                  <a:cubicBezTo>
                                    <a:pt x="956860" y="1513512"/>
                                    <a:pt x="963683" y="1517304"/>
                                    <a:pt x="973540" y="1521853"/>
                                  </a:cubicBezTo>
                                  <a:cubicBezTo>
                                    <a:pt x="983397" y="1526402"/>
                                    <a:pt x="998561" y="1533225"/>
                                    <a:pt x="1009934" y="1535500"/>
                                  </a:cubicBezTo>
                                  <a:cubicBezTo>
                                    <a:pt x="1021307" y="1537775"/>
                                    <a:pt x="1041779" y="1535500"/>
                                    <a:pt x="1041779" y="1535500"/>
                                  </a:cubicBezTo>
                                  <a:cubicBezTo>
                                    <a:pt x="1050877" y="1535500"/>
                                    <a:pt x="1062250" y="1533984"/>
                                    <a:pt x="1064525" y="1535500"/>
                                  </a:cubicBezTo>
                                </a:path>
                              </a:pathLst>
                            </a:custGeom>
                            <a:solidFill>
                              <a:srgbClr val="FF0000">
                                <a:alpha val="50000"/>
                              </a:srgbClr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n-US" sz="24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Times" charset="0"/>
                                <a:ea typeface="ＭＳ Ｐゴシック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2" name="Freeform 11"/>
                          <p:cNvSpPr/>
                          <p:nvPr/>
                        </p:nvSpPr>
                        <p:spPr bwMode="auto">
                          <a:xfrm>
                            <a:off x="4595325" y="3908612"/>
                            <a:ext cx="1064525" cy="1010142"/>
                          </a:xfrm>
                          <a:custGeom>
                            <a:avLst/>
                            <a:gdLst>
                              <a:gd name="connsiteX0" fmla="*/ 0 w 1064525"/>
                              <a:gd name="connsiteY0" fmla="*/ 1521853 h 1536511"/>
                              <a:gd name="connsiteX1" fmla="*/ 95534 w 1064525"/>
                              <a:gd name="connsiteY1" fmla="*/ 1517303 h 1536511"/>
                              <a:gd name="connsiteX2" fmla="*/ 168322 w 1064525"/>
                              <a:gd name="connsiteY2" fmla="*/ 1439966 h 1536511"/>
                              <a:gd name="connsiteX3" fmla="*/ 200167 w 1064525"/>
                              <a:gd name="connsiteY3" fmla="*/ 1389924 h 1536511"/>
                              <a:gd name="connsiteX4" fmla="*/ 222913 w 1064525"/>
                              <a:gd name="connsiteY4" fmla="*/ 1330784 h 1536511"/>
                              <a:gd name="connsiteX5" fmla="*/ 241110 w 1064525"/>
                              <a:gd name="connsiteY5" fmla="*/ 1267094 h 1536511"/>
                              <a:gd name="connsiteX6" fmla="*/ 263857 w 1064525"/>
                              <a:gd name="connsiteY6" fmla="*/ 1198856 h 1536511"/>
                              <a:gd name="connsiteX7" fmla="*/ 277504 w 1064525"/>
                              <a:gd name="connsiteY7" fmla="*/ 1139715 h 1536511"/>
                              <a:gd name="connsiteX8" fmla="*/ 286603 w 1064525"/>
                              <a:gd name="connsiteY8" fmla="*/ 1089673 h 1536511"/>
                              <a:gd name="connsiteX9" fmla="*/ 300251 w 1064525"/>
                              <a:gd name="connsiteY9" fmla="*/ 1030533 h 1536511"/>
                              <a:gd name="connsiteX10" fmla="*/ 318448 w 1064525"/>
                              <a:gd name="connsiteY10" fmla="*/ 948647 h 1536511"/>
                              <a:gd name="connsiteX11" fmla="*/ 327546 w 1064525"/>
                              <a:gd name="connsiteY11" fmla="*/ 903154 h 1536511"/>
                              <a:gd name="connsiteX12" fmla="*/ 341194 w 1064525"/>
                              <a:gd name="connsiteY12" fmla="*/ 812169 h 1536511"/>
                              <a:gd name="connsiteX13" fmla="*/ 350292 w 1064525"/>
                              <a:gd name="connsiteY13" fmla="*/ 753029 h 1536511"/>
                              <a:gd name="connsiteX14" fmla="*/ 363940 w 1064525"/>
                              <a:gd name="connsiteY14" fmla="*/ 671142 h 1536511"/>
                              <a:gd name="connsiteX15" fmla="*/ 373039 w 1064525"/>
                              <a:gd name="connsiteY15" fmla="*/ 598354 h 1536511"/>
                              <a:gd name="connsiteX16" fmla="*/ 395785 w 1064525"/>
                              <a:gd name="connsiteY16" fmla="*/ 511918 h 1536511"/>
                              <a:gd name="connsiteX17" fmla="*/ 413982 w 1064525"/>
                              <a:gd name="connsiteY17" fmla="*/ 407285 h 1536511"/>
                              <a:gd name="connsiteX18" fmla="*/ 432179 w 1064525"/>
                              <a:gd name="connsiteY18" fmla="*/ 307202 h 1536511"/>
                              <a:gd name="connsiteX19" fmla="*/ 436728 w 1064525"/>
                              <a:gd name="connsiteY19" fmla="*/ 229864 h 1536511"/>
                              <a:gd name="connsiteX20" fmla="*/ 454925 w 1064525"/>
                              <a:gd name="connsiteY20" fmla="*/ 170724 h 1536511"/>
                              <a:gd name="connsiteX21" fmla="*/ 468573 w 1064525"/>
                              <a:gd name="connsiteY21" fmla="*/ 120682 h 1536511"/>
                              <a:gd name="connsiteX22" fmla="*/ 477671 w 1064525"/>
                              <a:gd name="connsiteY22" fmla="*/ 79739 h 1536511"/>
                              <a:gd name="connsiteX23" fmla="*/ 491319 w 1064525"/>
                              <a:gd name="connsiteY23" fmla="*/ 43345 h 1536511"/>
                              <a:gd name="connsiteX24" fmla="*/ 509516 w 1064525"/>
                              <a:gd name="connsiteY24" fmla="*/ 11500 h 1536511"/>
                              <a:gd name="connsiteX25" fmla="*/ 527713 w 1064525"/>
                              <a:gd name="connsiteY25" fmla="*/ 2402 h 1536511"/>
                              <a:gd name="connsiteX26" fmla="*/ 550460 w 1064525"/>
                              <a:gd name="connsiteY26" fmla="*/ 2402 h 1536511"/>
                              <a:gd name="connsiteX27" fmla="*/ 568657 w 1064525"/>
                              <a:gd name="connsiteY27" fmla="*/ 29697 h 1536511"/>
                              <a:gd name="connsiteX28" fmla="*/ 582304 w 1064525"/>
                              <a:gd name="connsiteY28" fmla="*/ 52444 h 1536511"/>
                              <a:gd name="connsiteX29" fmla="*/ 591403 w 1064525"/>
                              <a:gd name="connsiteY29" fmla="*/ 84288 h 1536511"/>
                              <a:gd name="connsiteX30" fmla="*/ 595952 w 1064525"/>
                              <a:gd name="connsiteY30" fmla="*/ 120682 h 1536511"/>
                              <a:gd name="connsiteX31" fmla="*/ 605051 w 1064525"/>
                              <a:gd name="connsiteY31" fmla="*/ 166175 h 1536511"/>
                              <a:gd name="connsiteX32" fmla="*/ 627797 w 1064525"/>
                              <a:gd name="connsiteY32" fmla="*/ 234414 h 1536511"/>
                              <a:gd name="connsiteX33" fmla="*/ 641445 w 1064525"/>
                              <a:gd name="connsiteY33" fmla="*/ 284456 h 1536511"/>
                              <a:gd name="connsiteX34" fmla="*/ 645994 w 1064525"/>
                              <a:gd name="connsiteY34" fmla="*/ 334497 h 1536511"/>
                              <a:gd name="connsiteX35" fmla="*/ 655092 w 1064525"/>
                              <a:gd name="connsiteY35" fmla="*/ 366342 h 1536511"/>
                              <a:gd name="connsiteX36" fmla="*/ 659642 w 1064525"/>
                              <a:gd name="connsiteY36" fmla="*/ 425482 h 1536511"/>
                              <a:gd name="connsiteX37" fmla="*/ 673289 w 1064525"/>
                              <a:gd name="connsiteY37" fmla="*/ 484623 h 1536511"/>
                              <a:gd name="connsiteX38" fmla="*/ 682388 w 1064525"/>
                              <a:gd name="connsiteY38" fmla="*/ 552861 h 1536511"/>
                              <a:gd name="connsiteX39" fmla="*/ 696036 w 1064525"/>
                              <a:gd name="connsiteY39" fmla="*/ 625650 h 1536511"/>
                              <a:gd name="connsiteX40" fmla="*/ 714233 w 1064525"/>
                              <a:gd name="connsiteY40" fmla="*/ 707536 h 1536511"/>
                              <a:gd name="connsiteX41" fmla="*/ 732430 w 1064525"/>
                              <a:gd name="connsiteY41" fmla="*/ 830366 h 1536511"/>
                              <a:gd name="connsiteX42" fmla="*/ 750627 w 1064525"/>
                              <a:gd name="connsiteY42" fmla="*/ 925900 h 1536511"/>
                              <a:gd name="connsiteX43" fmla="*/ 768824 w 1064525"/>
                              <a:gd name="connsiteY43" fmla="*/ 1012336 h 1536511"/>
                              <a:gd name="connsiteX44" fmla="*/ 777922 w 1064525"/>
                              <a:gd name="connsiteY44" fmla="*/ 1062378 h 1536511"/>
                              <a:gd name="connsiteX45" fmla="*/ 791570 w 1064525"/>
                              <a:gd name="connsiteY45" fmla="*/ 1116969 h 1536511"/>
                              <a:gd name="connsiteX46" fmla="*/ 800668 w 1064525"/>
                              <a:gd name="connsiteY46" fmla="*/ 1162461 h 1536511"/>
                              <a:gd name="connsiteX47" fmla="*/ 818865 w 1064525"/>
                              <a:gd name="connsiteY47" fmla="*/ 1221602 h 1536511"/>
                              <a:gd name="connsiteX48" fmla="*/ 837063 w 1064525"/>
                              <a:gd name="connsiteY48" fmla="*/ 1280742 h 1536511"/>
                              <a:gd name="connsiteX49" fmla="*/ 855260 w 1064525"/>
                              <a:gd name="connsiteY49" fmla="*/ 1339882 h 1536511"/>
                              <a:gd name="connsiteX50" fmla="*/ 873457 w 1064525"/>
                              <a:gd name="connsiteY50" fmla="*/ 1389924 h 1536511"/>
                              <a:gd name="connsiteX51" fmla="*/ 887104 w 1064525"/>
                              <a:gd name="connsiteY51" fmla="*/ 1426318 h 1536511"/>
                              <a:gd name="connsiteX52" fmla="*/ 914400 w 1064525"/>
                              <a:gd name="connsiteY52" fmla="*/ 1471811 h 1536511"/>
                              <a:gd name="connsiteX53" fmla="*/ 937146 w 1064525"/>
                              <a:gd name="connsiteY53" fmla="*/ 1490008 h 1536511"/>
                              <a:gd name="connsiteX54" fmla="*/ 950794 w 1064525"/>
                              <a:gd name="connsiteY54" fmla="*/ 1508205 h 1536511"/>
                              <a:gd name="connsiteX55" fmla="*/ 973540 w 1064525"/>
                              <a:gd name="connsiteY55" fmla="*/ 1521853 h 1536511"/>
                              <a:gd name="connsiteX56" fmla="*/ 1009934 w 1064525"/>
                              <a:gd name="connsiteY56" fmla="*/ 1535500 h 1536511"/>
                              <a:gd name="connsiteX57" fmla="*/ 1041779 w 1064525"/>
                              <a:gd name="connsiteY57" fmla="*/ 1535500 h 1536511"/>
                              <a:gd name="connsiteX58" fmla="*/ 1064525 w 1064525"/>
                              <a:gd name="connsiteY58" fmla="*/ 1535500 h 153651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  <a:cxn ang="0">
                                <a:pos x="connsiteX52" y="connsiteY52"/>
                              </a:cxn>
                              <a:cxn ang="0">
                                <a:pos x="connsiteX53" y="connsiteY53"/>
                              </a:cxn>
                              <a:cxn ang="0">
                                <a:pos x="connsiteX54" y="connsiteY54"/>
                              </a:cxn>
                              <a:cxn ang="0">
                                <a:pos x="connsiteX55" y="connsiteY55"/>
                              </a:cxn>
                              <a:cxn ang="0">
                                <a:pos x="connsiteX56" y="connsiteY56"/>
                              </a:cxn>
                              <a:cxn ang="0">
                                <a:pos x="connsiteX57" y="connsiteY57"/>
                              </a:cxn>
                              <a:cxn ang="0">
                                <a:pos x="connsiteX58" y="connsiteY58"/>
                              </a:cxn>
                            </a:cxnLst>
                            <a:rect l="l" t="t" r="r" b="b"/>
                            <a:pathLst>
                              <a:path w="1064525" h="1536511">
                                <a:moveTo>
                                  <a:pt x="0" y="1521853"/>
                                </a:moveTo>
                                <a:cubicBezTo>
                                  <a:pt x="33740" y="1526402"/>
                                  <a:pt x="67480" y="1530951"/>
                                  <a:pt x="95534" y="1517303"/>
                                </a:cubicBezTo>
                                <a:cubicBezTo>
                                  <a:pt x="123588" y="1503655"/>
                                  <a:pt x="150883" y="1461196"/>
                                  <a:pt x="168322" y="1439966"/>
                                </a:cubicBezTo>
                                <a:cubicBezTo>
                                  <a:pt x="185761" y="1418736"/>
                                  <a:pt x="191069" y="1408121"/>
                                  <a:pt x="200167" y="1389924"/>
                                </a:cubicBezTo>
                                <a:cubicBezTo>
                                  <a:pt x="209266" y="1371727"/>
                                  <a:pt x="216089" y="1351256"/>
                                  <a:pt x="222913" y="1330784"/>
                                </a:cubicBezTo>
                                <a:cubicBezTo>
                                  <a:pt x="229737" y="1310312"/>
                                  <a:pt x="234286" y="1289082"/>
                                  <a:pt x="241110" y="1267094"/>
                                </a:cubicBezTo>
                                <a:cubicBezTo>
                                  <a:pt x="247934" y="1245106"/>
                                  <a:pt x="257791" y="1220086"/>
                                  <a:pt x="263857" y="1198856"/>
                                </a:cubicBezTo>
                                <a:cubicBezTo>
                                  <a:pt x="269923" y="1177626"/>
                                  <a:pt x="273713" y="1157912"/>
                                  <a:pt x="277504" y="1139715"/>
                                </a:cubicBezTo>
                                <a:cubicBezTo>
                                  <a:pt x="281295" y="1121518"/>
                                  <a:pt x="282812" y="1107870"/>
                                  <a:pt x="286603" y="1089673"/>
                                </a:cubicBezTo>
                                <a:cubicBezTo>
                                  <a:pt x="290394" y="1071476"/>
                                  <a:pt x="294944" y="1054037"/>
                                  <a:pt x="300251" y="1030533"/>
                                </a:cubicBezTo>
                                <a:cubicBezTo>
                                  <a:pt x="305558" y="1007029"/>
                                  <a:pt x="313899" y="969877"/>
                                  <a:pt x="318448" y="948647"/>
                                </a:cubicBezTo>
                                <a:cubicBezTo>
                                  <a:pt x="322997" y="927417"/>
                                  <a:pt x="323755" y="925900"/>
                                  <a:pt x="327546" y="903154"/>
                                </a:cubicBezTo>
                                <a:cubicBezTo>
                                  <a:pt x="331337" y="880408"/>
                                  <a:pt x="337403" y="837190"/>
                                  <a:pt x="341194" y="812169"/>
                                </a:cubicBezTo>
                                <a:cubicBezTo>
                                  <a:pt x="344985" y="787148"/>
                                  <a:pt x="346501" y="776534"/>
                                  <a:pt x="350292" y="753029"/>
                                </a:cubicBezTo>
                                <a:cubicBezTo>
                                  <a:pt x="354083" y="729524"/>
                                  <a:pt x="360149" y="696921"/>
                                  <a:pt x="363940" y="671142"/>
                                </a:cubicBezTo>
                                <a:cubicBezTo>
                                  <a:pt x="367731" y="645363"/>
                                  <a:pt x="367732" y="624891"/>
                                  <a:pt x="373039" y="598354"/>
                                </a:cubicBezTo>
                                <a:cubicBezTo>
                                  <a:pt x="378347" y="571817"/>
                                  <a:pt x="388961" y="543763"/>
                                  <a:pt x="395785" y="511918"/>
                                </a:cubicBezTo>
                                <a:cubicBezTo>
                                  <a:pt x="402609" y="480073"/>
                                  <a:pt x="407916" y="441404"/>
                                  <a:pt x="413982" y="407285"/>
                                </a:cubicBezTo>
                                <a:cubicBezTo>
                                  <a:pt x="420048" y="373166"/>
                                  <a:pt x="428388" y="336772"/>
                                  <a:pt x="432179" y="307202"/>
                                </a:cubicBezTo>
                                <a:cubicBezTo>
                                  <a:pt x="435970" y="277632"/>
                                  <a:pt x="432937" y="252610"/>
                                  <a:pt x="436728" y="229864"/>
                                </a:cubicBezTo>
                                <a:cubicBezTo>
                                  <a:pt x="440519" y="207118"/>
                                  <a:pt x="449618" y="188921"/>
                                  <a:pt x="454925" y="170724"/>
                                </a:cubicBezTo>
                                <a:cubicBezTo>
                                  <a:pt x="460232" y="152527"/>
                                  <a:pt x="464782" y="135846"/>
                                  <a:pt x="468573" y="120682"/>
                                </a:cubicBezTo>
                                <a:cubicBezTo>
                                  <a:pt x="472364" y="105518"/>
                                  <a:pt x="473880" y="92628"/>
                                  <a:pt x="477671" y="79739"/>
                                </a:cubicBezTo>
                                <a:cubicBezTo>
                                  <a:pt x="481462" y="66849"/>
                                  <a:pt x="486012" y="54718"/>
                                  <a:pt x="491319" y="43345"/>
                                </a:cubicBezTo>
                                <a:cubicBezTo>
                                  <a:pt x="496626" y="31972"/>
                                  <a:pt x="503450" y="18324"/>
                                  <a:pt x="509516" y="11500"/>
                                </a:cubicBezTo>
                                <a:cubicBezTo>
                                  <a:pt x="515582" y="4676"/>
                                  <a:pt x="520889" y="3918"/>
                                  <a:pt x="527713" y="2402"/>
                                </a:cubicBezTo>
                                <a:cubicBezTo>
                                  <a:pt x="534537" y="886"/>
                                  <a:pt x="543636" y="-2147"/>
                                  <a:pt x="550460" y="2402"/>
                                </a:cubicBezTo>
                                <a:cubicBezTo>
                                  <a:pt x="557284" y="6951"/>
                                  <a:pt x="563350" y="21357"/>
                                  <a:pt x="568657" y="29697"/>
                                </a:cubicBezTo>
                                <a:cubicBezTo>
                                  <a:pt x="573964" y="38037"/>
                                  <a:pt x="578513" y="43345"/>
                                  <a:pt x="582304" y="52444"/>
                                </a:cubicBezTo>
                                <a:cubicBezTo>
                                  <a:pt x="586095" y="61542"/>
                                  <a:pt x="589128" y="72915"/>
                                  <a:pt x="591403" y="84288"/>
                                </a:cubicBezTo>
                                <a:cubicBezTo>
                                  <a:pt x="593678" y="95661"/>
                                  <a:pt x="593677" y="107034"/>
                                  <a:pt x="595952" y="120682"/>
                                </a:cubicBezTo>
                                <a:cubicBezTo>
                                  <a:pt x="598227" y="134330"/>
                                  <a:pt x="599744" y="147220"/>
                                  <a:pt x="605051" y="166175"/>
                                </a:cubicBezTo>
                                <a:cubicBezTo>
                                  <a:pt x="610359" y="185130"/>
                                  <a:pt x="621731" y="214701"/>
                                  <a:pt x="627797" y="234414"/>
                                </a:cubicBezTo>
                                <a:cubicBezTo>
                                  <a:pt x="633863" y="254127"/>
                                  <a:pt x="638412" y="267776"/>
                                  <a:pt x="641445" y="284456"/>
                                </a:cubicBezTo>
                                <a:cubicBezTo>
                                  <a:pt x="644478" y="301136"/>
                                  <a:pt x="643720" y="320849"/>
                                  <a:pt x="645994" y="334497"/>
                                </a:cubicBezTo>
                                <a:cubicBezTo>
                                  <a:pt x="648268" y="348145"/>
                                  <a:pt x="652817" y="351178"/>
                                  <a:pt x="655092" y="366342"/>
                                </a:cubicBezTo>
                                <a:cubicBezTo>
                                  <a:pt x="657367" y="381506"/>
                                  <a:pt x="656609" y="405769"/>
                                  <a:pt x="659642" y="425482"/>
                                </a:cubicBezTo>
                                <a:cubicBezTo>
                                  <a:pt x="662675" y="445195"/>
                                  <a:pt x="669498" y="463393"/>
                                  <a:pt x="673289" y="484623"/>
                                </a:cubicBezTo>
                                <a:cubicBezTo>
                                  <a:pt x="677080" y="505853"/>
                                  <a:pt x="678597" y="529356"/>
                                  <a:pt x="682388" y="552861"/>
                                </a:cubicBezTo>
                                <a:cubicBezTo>
                                  <a:pt x="686179" y="576366"/>
                                  <a:pt x="690729" y="599871"/>
                                  <a:pt x="696036" y="625650"/>
                                </a:cubicBezTo>
                                <a:cubicBezTo>
                                  <a:pt x="701344" y="651429"/>
                                  <a:pt x="708167" y="673417"/>
                                  <a:pt x="714233" y="707536"/>
                                </a:cubicBezTo>
                                <a:cubicBezTo>
                                  <a:pt x="720299" y="741655"/>
                                  <a:pt x="726364" y="793972"/>
                                  <a:pt x="732430" y="830366"/>
                                </a:cubicBezTo>
                                <a:cubicBezTo>
                                  <a:pt x="738496" y="866760"/>
                                  <a:pt x="744561" y="895572"/>
                                  <a:pt x="750627" y="925900"/>
                                </a:cubicBezTo>
                                <a:cubicBezTo>
                                  <a:pt x="756693" y="956228"/>
                                  <a:pt x="764275" y="989590"/>
                                  <a:pt x="768824" y="1012336"/>
                                </a:cubicBezTo>
                                <a:cubicBezTo>
                                  <a:pt x="773373" y="1035082"/>
                                  <a:pt x="774131" y="1044939"/>
                                  <a:pt x="777922" y="1062378"/>
                                </a:cubicBezTo>
                                <a:cubicBezTo>
                                  <a:pt x="781713" y="1079817"/>
                                  <a:pt x="787779" y="1100289"/>
                                  <a:pt x="791570" y="1116969"/>
                                </a:cubicBezTo>
                                <a:cubicBezTo>
                                  <a:pt x="795361" y="1133649"/>
                                  <a:pt x="796119" y="1145022"/>
                                  <a:pt x="800668" y="1162461"/>
                                </a:cubicBezTo>
                                <a:cubicBezTo>
                                  <a:pt x="805217" y="1179900"/>
                                  <a:pt x="818865" y="1221602"/>
                                  <a:pt x="818865" y="1221602"/>
                                </a:cubicBezTo>
                                <a:lnTo>
                                  <a:pt x="837063" y="1280742"/>
                                </a:lnTo>
                                <a:cubicBezTo>
                                  <a:pt x="843129" y="1300455"/>
                                  <a:pt x="849194" y="1321685"/>
                                  <a:pt x="855260" y="1339882"/>
                                </a:cubicBezTo>
                                <a:cubicBezTo>
                                  <a:pt x="861326" y="1358079"/>
                                  <a:pt x="868150" y="1375518"/>
                                  <a:pt x="873457" y="1389924"/>
                                </a:cubicBezTo>
                                <a:cubicBezTo>
                                  <a:pt x="878764" y="1404330"/>
                                  <a:pt x="880280" y="1412670"/>
                                  <a:pt x="887104" y="1426318"/>
                                </a:cubicBezTo>
                                <a:cubicBezTo>
                                  <a:pt x="893928" y="1439966"/>
                                  <a:pt x="906060" y="1461196"/>
                                  <a:pt x="914400" y="1471811"/>
                                </a:cubicBezTo>
                                <a:cubicBezTo>
                                  <a:pt x="922740" y="1482426"/>
                                  <a:pt x="931080" y="1483942"/>
                                  <a:pt x="937146" y="1490008"/>
                                </a:cubicBezTo>
                                <a:cubicBezTo>
                                  <a:pt x="943212" y="1496074"/>
                                  <a:pt x="944728" y="1502898"/>
                                  <a:pt x="950794" y="1508205"/>
                                </a:cubicBezTo>
                                <a:cubicBezTo>
                                  <a:pt x="956860" y="1513512"/>
                                  <a:pt x="963683" y="1517304"/>
                                  <a:pt x="973540" y="1521853"/>
                                </a:cubicBezTo>
                                <a:cubicBezTo>
                                  <a:pt x="983397" y="1526402"/>
                                  <a:pt x="998561" y="1533225"/>
                                  <a:pt x="1009934" y="1535500"/>
                                </a:cubicBezTo>
                                <a:cubicBezTo>
                                  <a:pt x="1021307" y="1537775"/>
                                  <a:pt x="1041779" y="1535500"/>
                                  <a:pt x="1041779" y="1535500"/>
                                </a:cubicBezTo>
                                <a:cubicBezTo>
                                  <a:pt x="1050877" y="1535500"/>
                                  <a:pt x="1062250" y="1533984"/>
                                  <a:pt x="1064525" y="1535500"/>
                                </a:cubicBezTo>
                              </a:path>
                            </a:pathLst>
                          </a:custGeom>
                          <a:solidFill>
                            <a:schemeClr val="tx2">
                              <a:lumMod val="60000"/>
                              <a:lumOff val="40000"/>
                              <a:alpha val="68000"/>
                            </a:schemeClr>
                          </a:solidFill>
                          <a:ln w="12700" cap="flat" cmpd="sng" algn="ctr">
                            <a:solidFill>
                              <a:schemeClr val="tx2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" charset="0"/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13" name="Freeform 12"/>
                          <p:cNvSpPr/>
                          <p:nvPr/>
                        </p:nvSpPr>
                        <p:spPr bwMode="auto">
                          <a:xfrm>
                            <a:off x="6510784" y="3777129"/>
                            <a:ext cx="1064525" cy="1141625"/>
                          </a:xfrm>
                          <a:custGeom>
                            <a:avLst/>
                            <a:gdLst>
                              <a:gd name="connsiteX0" fmla="*/ 0 w 1064525"/>
                              <a:gd name="connsiteY0" fmla="*/ 1521853 h 1536511"/>
                              <a:gd name="connsiteX1" fmla="*/ 95534 w 1064525"/>
                              <a:gd name="connsiteY1" fmla="*/ 1517303 h 1536511"/>
                              <a:gd name="connsiteX2" fmla="*/ 168322 w 1064525"/>
                              <a:gd name="connsiteY2" fmla="*/ 1439966 h 1536511"/>
                              <a:gd name="connsiteX3" fmla="*/ 200167 w 1064525"/>
                              <a:gd name="connsiteY3" fmla="*/ 1389924 h 1536511"/>
                              <a:gd name="connsiteX4" fmla="*/ 222913 w 1064525"/>
                              <a:gd name="connsiteY4" fmla="*/ 1330784 h 1536511"/>
                              <a:gd name="connsiteX5" fmla="*/ 241110 w 1064525"/>
                              <a:gd name="connsiteY5" fmla="*/ 1267094 h 1536511"/>
                              <a:gd name="connsiteX6" fmla="*/ 263857 w 1064525"/>
                              <a:gd name="connsiteY6" fmla="*/ 1198856 h 1536511"/>
                              <a:gd name="connsiteX7" fmla="*/ 277504 w 1064525"/>
                              <a:gd name="connsiteY7" fmla="*/ 1139715 h 1536511"/>
                              <a:gd name="connsiteX8" fmla="*/ 286603 w 1064525"/>
                              <a:gd name="connsiteY8" fmla="*/ 1089673 h 1536511"/>
                              <a:gd name="connsiteX9" fmla="*/ 300251 w 1064525"/>
                              <a:gd name="connsiteY9" fmla="*/ 1030533 h 1536511"/>
                              <a:gd name="connsiteX10" fmla="*/ 318448 w 1064525"/>
                              <a:gd name="connsiteY10" fmla="*/ 948647 h 1536511"/>
                              <a:gd name="connsiteX11" fmla="*/ 327546 w 1064525"/>
                              <a:gd name="connsiteY11" fmla="*/ 903154 h 1536511"/>
                              <a:gd name="connsiteX12" fmla="*/ 341194 w 1064525"/>
                              <a:gd name="connsiteY12" fmla="*/ 812169 h 1536511"/>
                              <a:gd name="connsiteX13" fmla="*/ 350292 w 1064525"/>
                              <a:gd name="connsiteY13" fmla="*/ 753029 h 1536511"/>
                              <a:gd name="connsiteX14" fmla="*/ 363940 w 1064525"/>
                              <a:gd name="connsiteY14" fmla="*/ 671142 h 1536511"/>
                              <a:gd name="connsiteX15" fmla="*/ 373039 w 1064525"/>
                              <a:gd name="connsiteY15" fmla="*/ 598354 h 1536511"/>
                              <a:gd name="connsiteX16" fmla="*/ 395785 w 1064525"/>
                              <a:gd name="connsiteY16" fmla="*/ 511918 h 1536511"/>
                              <a:gd name="connsiteX17" fmla="*/ 413982 w 1064525"/>
                              <a:gd name="connsiteY17" fmla="*/ 407285 h 1536511"/>
                              <a:gd name="connsiteX18" fmla="*/ 432179 w 1064525"/>
                              <a:gd name="connsiteY18" fmla="*/ 307202 h 1536511"/>
                              <a:gd name="connsiteX19" fmla="*/ 436728 w 1064525"/>
                              <a:gd name="connsiteY19" fmla="*/ 229864 h 1536511"/>
                              <a:gd name="connsiteX20" fmla="*/ 454925 w 1064525"/>
                              <a:gd name="connsiteY20" fmla="*/ 170724 h 1536511"/>
                              <a:gd name="connsiteX21" fmla="*/ 468573 w 1064525"/>
                              <a:gd name="connsiteY21" fmla="*/ 120682 h 1536511"/>
                              <a:gd name="connsiteX22" fmla="*/ 477671 w 1064525"/>
                              <a:gd name="connsiteY22" fmla="*/ 79739 h 1536511"/>
                              <a:gd name="connsiteX23" fmla="*/ 491319 w 1064525"/>
                              <a:gd name="connsiteY23" fmla="*/ 43345 h 1536511"/>
                              <a:gd name="connsiteX24" fmla="*/ 509516 w 1064525"/>
                              <a:gd name="connsiteY24" fmla="*/ 11500 h 1536511"/>
                              <a:gd name="connsiteX25" fmla="*/ 527713 w 1064525"/>
                              <a:gd name="connsiteY25" fmla="*/ 2402 h 1536511"/>
                              <a:gd name="connsiteX26" fmla="*/ 550460 w 1064525"/>
                              <a:gd name="connsiteY26" fmla="*/ 2402 h 1536511"/>
                              <a:gd name="connsiteX27" fmla="*/ 568657 w 1064525"/>
                              <a:gd name="connsiteY27" fmla="*/ 29697 h 1536511"/>
                              <a:gd name="connsiteX28" fmla="*/ 582304 w 1064525"/>
                              <a:gd name="connsiteY28" fmla="*/ 52444 h 1536511"/>
                              <a:gd name="connsiteX29" fmla="*/ 591403 w 1064525"/>
                              <a:gd name="connsiteY29" fmla="*/ 84288 h 1536511"/>
                              <a:gd name="connsiteX30" fmla="*/ 595952 w 1064525"/>
                              <a:gd name="connsiteY30" fmla="*/ 120682 h 1536511"/>
                              <a:gd name="connsiteX31" fmla="*/ 605051 w 1064525"/>
                              <a:gd name="connsiteY31" fmla="*/ 166175 h 1536511"/>
                              <a:gd name="connsiteX32" fmla="*/ 627797 w 1064525"/>
                              <a:gd name="connsiteY32" fmla="*/ 234414 h 1536511"/>
                              <a:gd name="connsiteX33" fmla="*/ 641445 w 1064525"/>
                              <a:gd name="connsiteY33" fmla="*/ 284456 h 1536511"/>
                              <a:gd name="connsiteX34" fmla="*/ 645994 w 1064525"/>
                              <a:gd name="connsiteY34" fmla="*/ 334497 h 1536511"/>
                              <a:gd name="connsiteX35" fmla="*/ 655092 w 1064525"/>
                              <a:gd name="connsiteY35" fmla="*/ 366342 h 1536511"/>
                              <a:gd name="connsiteX36" fmla="*/ 659642 w 1064525"/>
                              <a:gd name="connsiteY36" fmla="*/ 425482 h 1536511"/>
                              <a:gd name="connsiteX37" fmla="*/ 673289 w 1064525"/>
                              <a:gd name="connsiteY37" fmla="*/ 484623 h 1536511"/>
                              <a:gd name="connsiteX38" fmla="*/ 682388 w 1064525"/>
                              <a:gd name="connsiteY38" fmla="*/ 552861 h 1536511"/>
                              <a:gd name="connsiteX39" fmla="*/ 696036 w 1064525"/>
                              <a:gd name="connsiteY39" fmla="*/ 625650 h 1536511"/>
                              <a:gd name="connsiteX40" fmla="*/ 714233 w 1064525"/>
                              <a:gd name="connsiteY40" fmla="*/ 707536 h 1536511"/>
                              <a:gd name="connsiteX41" fmla="*/ 732430 w 1064525"/>
                              <a:gd name="connsiteY41" fmla="*/ 830366 h 1536511"/>
                              <a:gd name="connsiteX42" fmla="*/ 750627 w 1064525"/>
                              <a:gd name="connsiteY42" fmla="*/ 925900 h 1536511"/>
                              <a:gd name="connsiteX43" fmla="*/ 768824 w 1064525"/>
                              <a:gd name="connsiteY43" fmla="*/ 1012336 h 1536511"/>
                              <a:gd name="connsiteX44" fmla="*/ 777922 w 1064525"/>
                              <a:gd name="connsiteY44" fmla="*/ 1062378 h 1536511"/>
                              <a:gd name="connsiteX45" fmla="*/ 791570 w 1064525"/>
                              <a:gd name="connsiteY45" fmla="*/ 1116969 h 1536511"/>
                              <a:gd name="connsiteX46" fmla="*/ 800668 w 1064525"/>
                              <a:gd name="connsiteY46" fmla="*/ 1162461 h 1536511"/>
                              <a:gd name="connsiteX47" fmla="*/ 818865 w 1064525"/>
                              <a:gd name="connsiteY47" fmla="*/ 1221602 h 1536511"/>
                              <a:gd name="connsiteX48" fmla="*/ 837063 w 1064525"/>
                              <a:gd name="connsiteY48" fmla="*/ 1280742 h 1536511"/>
                              <a:gd name="connsiteX49" fmla="*/ 855260 w 1064525"/>
                              <a:gd name="connsiteY49" fmla="*/ 1339882 h 1536511"/>
                              <a:gd name="connsiteX50" fmla="*/ 873457 w 1064525"/>
                              <a:gd name="connsiteY50" fmla="*/ 1389924 h 1536511"/>
                              <a:gd name="connsiteX51" fmla="*/ 887104 w 1064525"/>
                              <a:gd name="connsiteY51" fmla="*/ 1426318 h 1536511"/>
                              <a:gd name="connsiteX52" fmla="*/ 914400 w 1064525"/>
                              <a:gd name="connsiteY52" fmla="*/ 1471811 h 1536511"/>
                              <a:gd name="connsiteX53" fmla="*/ 937146 w 1064525"/>
                              <a:gd name="connsiteY53" fmla="*/ 1490008 h 1536511"/>
                              <a:gd name="connsiteX54" fmla="*/ 950794 w 1064525"/>
                              <a:gd name="connsiteY54" fmla="*/ 1508205 h 1536511"/>
                              <a:gd name="connsiteX55" fmla="*/ 973540 w 1064525"/>
                              <a:gd name="connsiteY55" fmla="*/ 1521853 h 1536511"/>
                              <a:gd name="connsiteX56" fmla="*/ 1009934 w 1064525"/>
                              <a:gd name="connsiteY56" fmla="*/ 1535500 h 1536511"/>
                              <a:gd name="connsiteX57" fmla="*/ 1041779 w 1064525"/>
                              <a:gd name="connsiteY57" fmla="*/ 1535500 h 1536511"/>
                              <a:gd name="connsiteX58" fmla="*/ 1064525 w 1064525"/>
                              <a:gd name="connsiteY58" fmla="*/ 1535500 h 153651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  <a:cxn ang="0">
                                <a:pos x="connsiteX52" y="connsiteY52"/>
                              </a:cxn>
                              <a:cxn ang="0">
                                <a:pos x="connsiteX53" y="connsiteY53"/>
                              </a:cxn>
                              <a:cxn ang="0">
                                <a:pos x="connsiteX54" y="connsiteY54"/>
                              </a:cxn>
                              <a:cxn ang="0">
                                <a:pos x="connsiteX55" y="connsiteY55"/>
                              </a:cxn>
                              <a:cxn ang="0">
                                <a:pos x="connsiteX56" y="connsiteY56"/>
                              </a:cxn>
                              <a:cxn ang="0">
                                <a:pos x="connsiteX57" y="connsiteY57"/>
                              </a:cxn>
                              <a:cxn ang="0">
                                <a:pos x="connsiteX58" y="connsiteY58"/>
                              </a:cxn>
                            </a:cxnLst>
                            <a:rect l="l" t="t" r="r" b="b"/>
                            <a:pathLst>
                              <a:path w="1064525" h="1536511">
                                <a:moveTo>
                                  <a:pt x="0" y="1521853"/>
                                </a:moveTo>
                                <a:cubicBezTo>
                                  <a:pt x="33740" y="1526402"/>
                                  <a:pt x="67480" y="1530951"/>
                                  <a:pt x="95534" y="1517303"/>
                                </a:cubicBezTo>
                                <a:cubicBezTo>
                                  <a:pt x="123588" y="1503655"/>
                                  <a:pt x="150883" y="1461196"/>
                                  <a:pt x="168322" y="1439966"/>
                                </a:cubicBezTo>
                                <a:cubicBezTo>
                                  <a:pt x="185761" y="1418736"/>
                                  <a:pt x="191069" y="1408121"/>
                                  <a:pt x="200167" y="1389924"/>
                                </a:cubicBezTo>
                                <a:cubicBezTo>
                                  <a:pt x="209266" y="1371727"/>
                                  <a:pt x="216089" y="1351256"/>
                                  <a:pt x="222913" y="1330784"/>
                                </a:cubicBezTo>
                                <a:cubicBezTo>
                                  <a:pt x="229737" y="1310312"/>
                                  <a:pt x="234286" y="1289082"/>
                                  <a:pt x="241110" y="1267094"/>
                                </a:cubicBezTo>
                                <a:cubicBezTo>
                                  <a:pt x="247934" y="1245106"/>
                                  <a:pt x="257791" y="1220086"/>
                                  <a:pt x="263857" y="1198856"/>
                                </a:cubicBezTo>
                                <a:cubicBezTo>
                                  <a:pt x="269923" y="1177626"/>
                                  <a:pt x="273713" y="1157912"/>
                                  <a:pt x="277504" y="1139715"/>
                                </a:cubicBezTo>
                                <a:cubicBezTo>
                                  <a:pt x="281295" y="1121518"/>
                                  <a:pt x="282812" y="1107870"/>
                                  <a:pt x="286603" y="1089673"/>
                                </a:cubicBezTo>
                                <a:cubicBezTo>
                                  <a:pt x="290394" y="1071476"/>
                                  <a:pt x="294944" y="1054037"/>
                                  <a:pt x="300251" y="1030533"/>
                                </a:cubicBezTo>
                                <a:cubicBezTo>
                                  <a:pt x="305558" y="1007029"/>
                                  <a:pt x="313899" y="969877"/>
                                  <a:pt x="318448" y="948647"/>
                                </a:cubicBezTo>
                                <a:cubicBezTo>
                                  <a:pt x="322997" y="927417"/>
                                  <a:pt x="323755" y="925900"/>
                                  <a:pt x="327546" y="903154"/>
                                </a:cubicBezTo>
                                <a:cubicBezTo>
                                  <a:pt x="331337" y="880408"/>
                                  <a:pt x="337403" y="837190"/>
                                  <a:pt x="341194" y="812169"/>
                                </a:cubicBezTo>
                                <a:cubicBezTo>
                                  <a:pt x="344985" y="787148"/>
                                  <a:pt x="346501" y="776534"/>
                                  <a:pt x="350292" y="753029"/>
                                </a:cubicBezTo>
                                <a:cubicBezTo>
                                  <a:pt x="354083" y="729524"/>
                                  <a:pt x="360149" y="696921"/>
                                  <a:pt x="363940" y="671142"/>
                                </a:cubicBezTo>
                                <a:cubicBezTo>
                                  <a:pt x="367731" y="645363"/>
                                  <a:pt x="367732" y="624891"/>
                                  <a:pt x="373039" y="598354"/>
                                </a:cubicBezTo>
                                <a:cubicBezTo>
                                  <a:pt x="378347" y="571817"/>
                                  <a:pt x="388961" y="543763"/>
                                  <a:pt x="395785" y="511918"/>
                                </a:cubicBezTo>
                                <a:cubicBezTo>
                                  <a:pt x="402609" y="480073"/>
                                  <a:pt x="407916" y="441404"/>
                                  <a:pt x="413982" y="407285"/>
                                </a:cubicBezTo>
                                <a:cubicBezTo>
                                  <a:pt x="420048" y="373166"/>
                                  <a:pt x="428388" y="336772"/>
                                  <a:pt x="432179" y="307202"/>
                                </a:cubicBezTo>
                                <a:cubicBezTo>
                                  <a:pt x="435970" y="277632"/>
                                  <a:pt x="432937" y="252610"/>
                                  <a:pt x="436728" y="229864"/>
                                </a:cubicBezTo>
                                <a:cubicBezTo>
                                  <a:pt x="440519" y="207118"/>
                                  <a:pt x="449618" y="188921"/>
                                  <a:pt x="454925" y="170724"/>
                                </a:cubicBezTo>
                                <a:cubicBezTo>
                                  <a:pt x="460232" y="152527"/>
                                  <a:pt x="464782" y="135846"/>
                                  <a:pt x="468573" y="120682"/>
                                </a:cubicBezTo>
                                <a:cubicBezTo>
                                  <a:pt x="472364" y="105518"/>
                                  <a:pt x="473880" y="92628"/>
                                  <a:pt x="477671" y="79739"/>
                                </a:cubicBezTo>
                                <a:cubicBezTo>
                                  <a:pt x="481462" y="66849"/>
                                  <a:pt x="486012" y="54718"/>
                                  <a:pt x="491319" y="43345"/>
                                </a:cubicBezTo>
                                <a:cubicBezTo>
                                  <a:pt x="496626" y="31972"/>
                                  <a:pt x="503450" y="18324"/>
                                  <a:pt x="509516" y="11500"/>
                                </a:cubicBezTo>
                                <a:cubicBezTo>
                                  <a:pt x="515582" y="4676"/>
                                  <a:pt x="520889" y="3918"/>
                                  <a:pt x="527713" y="2402"/>
                                </a:cubicBezTo>
                                <a:cubicBezTo>
                                  <a:pt x="534537" y="886"/>
                                  <a:pt x="543636" y="-2147"/>
                                  <a:pt x="550460" y="2402"/>
                                </a:cubicBezTo>
                                <a:cubicBezTo>
                                  <a:pt x="557284" y="6951"/>
                                  <a:pt x="563350" y="21357"/>
                                  <a:pt x="568657" y="29697"/>
                                </a:cubicBezTo>
                                <a:cubicBezTo>
                                  <a:pt x="573964" y="38037"/>
                                  <a:pt x="578513" y="43345"/>
                                  <a:pt x="582304" y="52444"/>
                                </a:cubicBezTo>
                                <a:cubicBezTo>
                                  <a:pt x="586095" y="61542"/>
                                  <a:pt x="589128" y="72915"/>
                                  <a:pt x="591403" y="84288"/>
                                </a:cubicBezTo>
                                <a:cubicBezTo>
                                  <a:pt x="593678" y="95661"/>
                                  <a:pt x="593677" y="107034"/>
                                  <a:pt x="595952" y="120682"/>
                                </a:cubicBezTo>
                                <a:cubicBezTo>
                                  <a:pt x="598227" y="134330"/>
                                  <a:pt x="599744" y="147220"/>
                                  <a:pt x="605051" y="166175"/>
                                </a:cubicBezTo>
                                <a:cubicBezTo>
                                  <a:pt x="610359" y="185130"/>
                                  <a:pt x="621731" y="214701"/>
                                  <a:pt x="627797" y="234414"/>
                                </a:cubicBezTo>
                                <a:cubicBezTo>
                                  <a:pt x="633863" y="254127"/>
                                  <a:pt x="638412" y="267776"/>
                                  <a:pt x="641445" y="284456"/>
                                </a:cubicBezTo>
                                <a:cubicBezTo>
                                  <a:pt x="644478" y="301136"/>
                                  <a:pt x="643720" y="320849"/>
                                  <a:pt x="645994" y="334497"/>
                                </a:cubicBezTo>
                                <a:cubicBezTo>
                                  <a:pt x="648268" y="348145"/>
                                  <a:pt x="652817" y="351178"/>
                                  <a:pt x="655092" y="366342"/>
                                </a:cubicBezTo>
                                <a:cubicBezTo>
                                  <a:pt x="657367" y="381506"/>
                                  <a:pt x="656609" y="405769"/>
                                  <a:pt x="659642" y="425482"/>
                                </a:cubicBezTo>
                                <a:cubicBezTo>
                                  <a:pt x="662675" y="445195"/>
                                  <a:pt x="669498" y="463393"/>
                                  <a:pt x="673289" y="484623"/>
                                </a:cubicBezTo>
                                <a:cubicBezTo>
                                  <a:pt x="677080" y="505853"/>
                                  <a:pt x="678597" y="529356"/>
                                  <a:pt x="682388" y="552861"/>
                                </a:cubicBezTo>
                                <a:cubicBezTo>
                                  <a:pt x="686179" y="576366"/>
                                  <a:pt x="690729" y="599871"/>
                                  <a:pt x="696036" y="625650"/>
                                </a:cubicBezTo>
                                <a:cubicBezTo>
                                  <a:pt x="701344" y="651429"/>
                                  <a:pt x="708167" y="673417"/>
                                  <a:pt x="714233" y="707536"/>
                                </a:cubicBezTo>
                                <a:cubicBezTo>
                                  <a:pt x="720299" y="741655"/>
                                  <a:pt x="726364" y="793972"/>
                                  <a:pt x="732430" y="830366"/>
                                </a:cubicBezTo>
                                <a:cubicBezTo>
                                  <a:pt x="738496" y="866760"/>
                                  <a:pt x="744561" y="895572"/>
                                  <a:pt x="750627" y="925900"/>
                                </a:cubicBezTo>
                                <a:cubicBezTo>
                                  <a:pt x="756693" y="956228"/>
                                  <a:pt x="764275" y="989590"/>
                                  <a:pt x="768824" y="1012336"/>
                                </a:cubicBezTo>
                                <a:cubicBezTo>
                                  <a:pt x="773373" y="1035082"/>
                                  <a:pt x="774131" y="1044939"/>
                                  <a:pt x="777922" y="1062378"/>
                                </a:cubicBezTo>
                                <a:cubicBezTo>
                                  <a:pt x="781713" y="1079817"/>
                                  <a:pt x="787779" y="1100289"/>
                                  <a:pt x="791570" y="1116969"/>
                                </a:cubicBezTo>
                                <a:cubicBezTo>
                                  <a:pt x="795361" y="1133649"/>
                                  <a:pt x="796119" y="1145022"/>
                                  <a:pt x="800668" y="1162461"/>
                                </a:cubicBezTo>
                                <a:cubicBezTo>
                                  <a:pt x="805217" y="1179900"/>
                                  <a:pt x="818865" y="1221602"/>
                                  <a:pt x="818865" y="1221602"/>
                                </a:cubicBezTo>
                                <a:lnTo>
                                  <a:pt x="837063" y="1280742"/>
                                </a:lnTo>
                                <a:cubicBezTo>
                                  <a:pt x="843129" y="1300455"/>
                                  <a:pt x="849194" y="1321685"/>
                                  <a:pt x="855260" y="1339882"/>
                                </a:cubicBezTo>
                                <a:cubicBezTo>
                                  <a:pt x="861326" y="1358079"/>
                                  <a:pt x="868150" y="1375518"/>
                                  <a:pt x="873457" y="1389924"/>
                                </a:cubicBezTo>
                                <a:cubicBezTo>
                                  <a:pt x="878764" y="1404330"/>
                                  <a:pt x="880280" y="1412670"/>
                                  <a:pt x="887104" y="1426318"/>
                                </a:cubicBezTo>
                                <a:cubicBezTo>
                                  <a:pt x="893928" y="1439966"/>
                                  <a:pt x="906060" y="1461196"/>
                                  <a:pt x="914400" y="1471811"/>
                                </a:cubicBezTo>
                                <a:cubicBezTo>
                                  <a:pt x="922740" y="1482426"/>
                                  <a:pt x="931080" y="1483942"/>
                                  <a:pt x="937146" y="1490008"/>
                                </a:cubicBezTo>
                                <a:cubicBezTo>
                                  <a:pt x="943212" y="1496074"/>
                                  <a:pt x="944728" y="1502898"/>
                                  <a:pt x="950794" y="1508205"/>
                                </a:cubicBezTo>
                                <a:cubicBezTo>
                                  <a:pt x="956860" y="1513512"/>
                                  <a:pt x="963683" y="1517304"/>
                                  <a:pt x="973540" y="1521853"/>
                                </a:cubicBezTo>
                                <a:cubicBezTo>
                                  <a:pt x="983397" y="1526402"/>
                                  <a:pt x="998561" y="1533225"/>
                                  <a:pt x="1009934" y="1535500"/>
                                </a:cubicBezTo>
                                <a:cubicBezTo>
                                  <a:pt x="1021307" y="1537775"/>
                                  <a:pt x="1041779" y="1535500"/>
                                  <a:pt x="1041779" y="1535500"/>
                                </a:cubicBezTo>
                                <a:cubicBezTo>
                                  <a:pt x="1050877" y="1535500"/>
                                  <a:pt x="1062250" y="1533984"/>
                                  <a:pt x="1064525" y="1535500"/>
                                </a:cubicBezTo>
                              </a:path>
                            </a:pathLst>
                          </a:custGeom>
                          <a:solidFill>
                            <a:schemeClr val="tx2">
                              <a:lumMod val="60000"/>
                              <a:lumOff val="40000"/>
                              <a:alpha val="70000"/>
                            </a:schemeClr>
                          </a:solidFill>
                          <a:ln w="12700" cap="flat" cmpd="sng" algn="ctr">
                            <a:solidFill>
                              <a:schemeClr val="tx2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" charset="0"/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11" name="Freeform 10"/>
                          <p:cNvSpPr/>
                          <p:nvPr/>
                        </p:nvSpPr>
                        <p:spPr bwMode="auto">
                          <a:xfrm>
                            <a:off x="2575859" y="4135718"/>
                            <a:ext cx="1021976" cy="783036"/>
                          </a:xfrm>
                          <a:custGeom>
                            <a:avLst/>
                            <a:gdLst>
                              <a:gd name="connsiteX0" fmla="*/ 0 w 1064525"/>
                              <a:gd name="connsiteY0" fmla="*/ 1521853 h 1536511"/>
                              <a:gd name="connsiteX1" fmla="*/ 95534 w 1064525"/>
                              <a:gd name="connsiteY1" fmla="*/ 1517303 h 1536511"/>
                              <a:gd name="connsiteX2" fmla="*/ 168322 w 1064525"/>
                              <a:gd name="connsiteY2" fmla="*/ 1439966 h 1536511"/>
                              <a:gd name="connsiteX3" fmla="*/ 200167 w 1064525"/>
                              <a:gd name="connsiteY3" fmla="*/ 1389924 h 1536511"/>
                              <a:gd name="connsiteX4" fmla="*/ 222913 w 1064525"/>
                              <a:gd name="connsiteY4" fmla="*/ 1330784 h 1536511"/>
                              <a:gd name="connsiteX5" fmla="*/ 241110 w 1064525"/>
                              <a:gd name="connsiteY5" fmla="*/ 1267094 h 1536511"/>
                              <a:gd name="connsiteX6" fmla="*/ 263857 w 1064525"/>
                              <a:gd name="connsiteY6" fmla="*/ 1198856 h 1536511"/>
                              <a:gd name="connsiteX7" fmla="*/ 277504 w 1064525"/>
                              <a:gd name="connsiteY7" fmla="*/ 1139715 h 1536511"/>
                              <a:gd name="connsiteX8" fmla="*/ 286603 w 1064525"/>
                              <a:gd name="connsiteY8" fmla="*/ 1089673 h 1536511"/>
                              <a:gd name="connsiteX9" fmla="*/ 300251 w 1064525"/>
                              <a:gd name="connsiteY9" fmla="*/ 1030533 h 1536511"/>
                              <a:gd name="connsiteX10" fmla="*/ 318448 w 1064525"/>
                              <a:gd name="connsiteY10" fmla="*/ 948647 h 1536511"/>
                              <a:gd name="connsiteX11" fmla="*/ 327546 w 1064525"/>
                              <a:gd name="connsiteY11" fmla="*/ 903154 h 1536511"/>
                              <a:gd name="connsiteX12" fmla="*/ 341194 w 1064525"/>
                              <a:gd name="connsiteY12" fmla="*/ 812169 h 1536511"/>
                              <a:gd name="connsiteX13" fmla="*/ 350292 w 1064525"/>
                              <a:gd name="connsiteY13" fmla="*/ 753029 h 1536511"/>
                              <a:gd name="connsiteX14" fmla="*/ 363940 w 1064525"/>
                              <a:gd name="connsiteY14" fmla="*/ 671142 h 1536511"/>
                              <a:gd name="connsiteX15" fmla="*/ 373039 w 1064525"/>
                              <a:gd name="connsiteY15" fmla="*/ 598354 h 1536511"/>
                              <a:gd name="connsiteX16" fmla="*/ 395785 w 1064525"/>
                              <a:gd name="connsiteY16" fmla="*/ 511918 h 1536511"/>
                              <a:gd name="connsiteX17" fmla="*/ 413982 w 1064525"/>
                              <a:gd name="connsiteY17" fmla="*/ 407285 h 1536511"/>
                              <a:gd name="connsiteX18" fmla="*/ 432179 w 1064525"/>
                              <a:gd name="connsiteY18" fmla="*/ 307202 h 1536511"/>
                              <a:gd name="connsiteX19" fmla="*/ 436728 w 1064525"/>
                              <a:gd name="connsiteY19" fmla="*/ 229864 h 1536511"/>
                              <a:gd name="connsiteX20" fmla="*/ 454925 w 1064525"/>
                              <a:gd name="connsiteY20" fmla="*/ 170724 h 1536511"/>
                              <a:gd name="connsiteX21" fmla="*/ 468573 w 1064525"/>
                              <a:gd name="connsiteY21" fmla="*/ 120682 h 1536511"/>
                              <a:gd name="connsiteX22" fmla="*/ 477671 w 1064525"/>
                              <a:gd name="connsiteY22" fmla="*/ 79739 h 1536511"/>
                              <a:gd name="connsiteX23" fmla="*/ 491319 w 1064525"/>
                              <a:gd name="connsiteY23" fmla="*/ 43345 h 1536511"/>
                              <a:gd name="connsiteX24" fmla="*/ 509516 w 1064525"/>
                              <a:gd name="connsiteY24" fmla="*/ 11500 h 1536511"/>
                              <a:gd name="connsiteX25" fmla="*/ 527713 w 1064525"/>
                              <a:gd name="connsiteY25" fmla="*/ 2402 h 1536511"/>
                              <a:gd name="connsiteX26" fmla="*/ 550460 w 1064525"/>
                              <a:gd name="connsiteY26" fmla="*/ 2402 h 1536511"/>
                              <a:gd name="connsiteX27" fmla="*/ 568657 w 1064525"/>
                              <a:gd name="connsiteY27" fmla="*/ 29697 h 1536511"/>
                              <a:gd name="connsiteX28" fmla="*/ 582304 w 1064525"/>
                              <a:gd name="connsiteY28" fmla="*/ 52444 h 1536511"/>
                              <a:gd name="connsiteX29" fmla="*/ 591403 w 1064525"/>
                              <a:gd name="connsiteY29" fmla="*/ 84288 h 1536511"/>
                              <a:gd name="connsiteX30" fmla="*/ 595952 w 1064525"/>
                              <a:gd name="connsiteY30" fmla="*/ 120682 h 1536511"/>
                              <a:gd name="connsiteX31" fmla="*/ 605051 w 1064525"/>
                              <a:gd name="connsiteY31" fmla="*/ 166175 h 1536511"/>
                              <a:gd name="connsiteX32" fmla="*/ 627797 w 1064525"/>
                              <a:gd name="connsiteY32" fmla="*/ 234414 h 1536511"/>
                              <a:gd name="connsiteX33" fmla="*/ 641445 w 1064525"/>
                              <a:gd name="connsiteY33" fmla="*/ 284456 h 1536511"/>
                              <a:gd name="connsiteX34" fmla="*/ 645994 w 1064525"/>
                              <a:gd name="connsiteY34" fmla="*/ 334497 h 1536511"/>
                              <a:gd name="connsiteX35" fmla="*/ 655092 w 1064525"/>
                              <a:gd name="connsiteY35" fmla="*/ 366342 h 1536511"/>
                              <a:gd name="connsiteX36" fmla="*/ 659642 w 1064525"/>
                              <a:gd name="connsiteY36" fmla="*/ 425482 h 1536511"/>
                              <a:gd name="connsiteX37" fmla="*/ 673289 w 1064525"/>
                              <a:gd name="connsiteY37" fmla="*/ 484623 h 1536511"/>
                              <a:gd name="connsiteX38" fmla="*/ 682388 w 1064525"/>
                              <a:gd name="connsiteY38" fmla="*/ 552861 h 1536511"/>
                              <a:gd name="connsiteX39" fmla="*/ 696036 w 1064525"/>
                              <a:gd name="connsiteY39" fmla="*/ 625650 h 1536511"/>
                              <a:gd name="connsiteX40" fmla="*/ 714233 w 1064525"/>
                              <a:gd name="connsiteY40" fmla="*/ 707536 h 1536511"/>
                              <a:gd name="connsiteX41" fmla="*/ 732430 w 1064525"/>
                              <a:gd name="connsiteY41" fmla="*/ 830366 h 1536511"/>
                              <a:gd name="connsiteX42" fmla="*/ 750627 w 1064525"/>
                              <a:gd name="connsiteY42" fmla="*/ 925900 h 1536511"/>
                              <a:gd name="connsiteX43" fmla="*/ 768824 w 1064525"/>
                              <a:gd name="connsiteY43" fmla="*/ 1012336 h 1536511"/>
                              <a:gd name="connsiteX44" fmla="*/ 777922 w 1064525"/>
                              <a:gd name="connsiteY44" fmla="*/ 1062378 h 1536511"/>
                              <a:gd name="connsiteX45" fmla="*/ 791570 w 1064525"/>
                              <a:gd name="connsiteY45" fmla="*/ 1116969 h 1536511"/>
                              <a:gd name="connsiteX46" fmla="*/ 800668 w 1064525"/>
                              <a:gd name="connsiteY46" fmla="*/ 1162461 h 1536511"/>
                              <a:gd name="connsiteX47" fmla="*/ 818865 w 1064525"/>
                              <a:gd name="connsiteY47" fmla="*/ 1221602 h 1536511"/>
                              <a:gd name="connsiteX48" fmla="*/ 837063 w 1064525"/>
                              <a:gd name="connsiteY48" fmla="*/ 1280742 h 1536511"/>
                              <a:gd name="connsiteX49" fmla="*/ 855260 w 1064525"/>
                              <a:gd name="connsiteY49" fmla="*/ 1339882 h 1536511"/>
                              <a:gd name="connsiteX50" fmla="*/ 873457 w 1064525"/>
                              <a:gd name="connsiteY50" fmla="*/ 1389924 h 1536511"/>
                              <a:gd name="connsiteX51" fmla="*/ 887104 w 1064525"/>
                              <a:gd name="connsiteY51" fmla="*/ 1426318 h 1536511"/>
                              <a:gd name="connsiteX52" fmla="*/ 914400 w 1064525"/>
                              <a:gd name="connsiteY52" fmla="*/ 1471811 h 1536511"/>
                              <a:gd name="connsiteX53" fmla="*/ 937146 w 1064525"/>
                              <a:gd name="connsiteY53" fmla="*/ 1490008 h 1536511"/>
                              <a:gd name="connsiteX54" fmla="*/ 950794 w 1064525"/>
                              <a:gd name="connsiteY54" fmla="*/ 1508205 h 1536511"/>
                              <a:gd name="connsiteX55" fmla="*/ 973540 w 1064525"/>
                              <a:gd name="connsiteY55" fmla="*/ 1521853 h 1536511"/>
                              <a:gd name="connsiteX56" fmla="*/ 1009934 w 1064525"/>
                              <a:gd name="connsiteY56" fmla="*/ 1535500 h 1536511"/>
                              <a:gd name="connsiteX57" fmla="*/ 1041779 w 1064525"/>
                              <a:gd name="connsiteY57" fmla="*/ 1535500 h 1536511"/>
                              <a:gd name="connsiteX58" fmla="*/ 1064525 w 1064525"/>
                              <a:gd name="connsiteY58" fmla="*/ 1535500 h 153651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  <a:cxn ang="0">
                                <a:pos x="connsiteX52" y="connsiteY52"/>
                              </a:cxn>
                              <a:cxn ang="0">
                                <a:pos x="connsiteX53" y="connsiteY53"/>
                              </a:cxn>
                              <a:cxn ang="0">
                                <a:pos x="connsiteX54" y="connsiteY54"/>
                              </a:cxn>
                              <a:cxn ang="0">
                                <a:pos x="connsiteX55" y="connsiteY55"/>
                              </a:cxn>
                              <a:cxn ang="0">
                                <a:pos x="connsiteX56" y="connsiteY56"/>
                              </a:cxn>
                              <a:cxn ang="0">
                                <a:pos x="connsiteX57" y="connsiteY57"/>
                              </a:cxn>
                              <a:cxn ang="0">
                                <a:pos x="connsiteX58" y="connsiteY58"/>
                              </a:cxn>
                            </a:cxnLst>
                            <a:rect l="l" t="t" r="r" b="b"/>
                            <a:pathLst>
                              <a:path w="1064525" h="1536511">
                                <a:moveTo>
                                  <a:pt x="0" y="1521853"/>
                                </a:moveTo>
                                <a:cubicBezTo>
                                  <a:pt x="33740" y="1526402"/>
                                  <a:pt x="67480" y="1530951"/>
                                  <a:pt x="95534" y="1517303"/>
                                </a:cubicBezTo>
                                <a:cubicBezTo>
                                  <a:pt x="123588" y="1503655"/>
                                  <a:pt x="150883" y="1461196"/>
                                  <a:pt x="168322" y="1439966"/>
                                </a:cubicBezTo>
                                <a:cubicBezTo>
                                  <a:pt x="185761" y="1418736"/>
                                  <a:pt x="191069" y="1408121"/>
                                  <a:pt x="200167" y="1389924"/>
                                </a:cubicBezTo>
                                <a:cubicBezTo>
                                  <a:pt x="209266" y="1371727"/>
                                  <a:pt x="216089" y="1351256"/>
                                  <a:pt x="222913" y="1330784"/>
                                </a:cubicBezTo>
                                <a:cubicBezTo>
                                  <a:pt x="229737" y="1310312"/>
                                  <a:pt x="234286" y="1289082"/>
                                  <a:pt x="241110" y="1267094"/>
                                </a:cubicBezTo>
                                <a:cubicBezTo>
                                  <a:pt x="247934" y="1245106"/>
                                  <a:pt x="257791" y="1220086"/>
                                  <a:pt x="263857" y="1198856"/>
                                </a:cubicBezTo>
                                <a:cubicBezTo>
                                  <a:pt x="269923" y="1177626"/>
                                  <a:pt x="273713" y="1157912"/>
                                  <a:pt x="277504" y="1139715"/>
                                </a:cubicBezTo>
                                <a:cubicBezTo>
                                  <a:pt x="281295" y="1121518"/>
                                  <a:pt x="282812" y="1107870"/>
                                  <a:pt x="286603" y="1089673"/>
                                </a:cubicBezTo>
                                <a:cubicBezTo>
                                  <a:pt x="290394" y="1071476"/>
                                  <a:pt x="294944" y="1054037"/>
                                  <a:pt x="300251" y="1030533"/>
                                </a:cubicBezTo>
                                <a:cubicBezTo>
                                  <a:pt x="305558" y="1007029"/>
                                  <a:pt x="313899" y="969877"/>
                                  <a:pt x="318448" y="948647"/>
                                </a:cubicBezTo>
                                <a:cubicBezTo>
                                  <a:pt x="322997" y="927417"/>
                                  <a:pt x="323755" y="925900"/>
                                  <a:pt x="327546" y="903154"/>
                                </a:cubicBezTo>
                                <a:cubicBezTo>
                                  <a:pt x="331337" y="880408"/>
                                  <a:pt x="337403" y="837190"/>
                                  <a:pt x="341194" y="812169"/>
                                </a:cubicBezTo>
                                <a:cubicBezTo>
                                  <a:pt x="344985" y="787148"/>
                                  <a:pt x="346501" y="776534"/>
                                  <a:pt x="350292" y="753029"/>
                                </a:cubicBezTo>
                                <a:cubicBezTo>
                                  <a:pt x="354083" y="729524"/>
                                  <a:pt x="360149" y="696921"/>
                                  <a:pt x="363940" y="671142"/>
                                </a:cubicBezTo>
                                <a:cubicBezTo>
                                  <a:pt x="367731" y="645363"/>
                                  <a:pt x="367732" y="624891"/>
                                  <a:pt x="373039" y="598354"/>
                                </a:cubicBezTo>
                                <a:cubicBezTo>
                                  <a:pt x="378347" y="571817"/>
                                  <a:pt x="388961" y="543763"/>
                                  <a:pt x="395785" y="511918"/>
                                </a:cubicBezTo>
                                <a:cubicBezTo>
                                  <a:pt x="402609" y="480073"/>
                                  <a:pt x="407916" y="441404"/>
                                  <a:pt x="413982" y="407285"/>
                                </a:cubicBezTo>
                                <a:cubicBezTo>
                                  <a:pt x="420048" y="373166"/>
                                  <a:pt x="428388" y="336772"/>
                                  <a:pt x="432179" y="307202"/>
                                </a:cubicBezTo>
                                <a:cubicBezTo>
                                  <a:pt x="435970" y="277632"/>
                                  <a:pt x="432937" y="252610"/>
                                  <a:pt x="436728" y="229864"/>
                                </a:cubicBezTo>
                                <a:cubicBezTo>
                                  <a:pt x="440519" y="207118"/>
                                  <a:pt x="449618" y="188921"/>
                                  <a:pt x="454925" y="170724"/>
                                </a:cubicBezTo>
                                <a:cubicBezTo>
                                  <a:pt x="460232" y="152527"/>
                                  <a:pt x="464782" y="135846"/>
                                  <a:pt x="468573" y="120682"/>
                                </a:cubicBezTo>
                                <a:cubicBezTo>
                                  <a:pt x="472364" y="105518"/>
                                  <a:pt x="473880" y="92628"/>
                                  <a:pt x="477671" y="79739"/>
                                </a:cubicBezTo>
                                <a:cubicBezTo>
                                  <a:pt x="481462" y="66849"/>
                                  <a:pt x="486012" y="54718"/>
                                  <a:pt x="491319" y="43345"/>
                                </a:cubicBezTo>
                                <a:cubicBezTo>
                                  <a:pt x="496626" y="31972"/>
                                  <a:pt x="503450" y="18324"/>
                                  <a:pt x="509516" y="11500"/>
                                </a:cubicBezTo>
                                <a:cubicBezTo>
                                  <a:pt x="515582" y="4676"/>
                                  <a:pt x="520889" y="3918"/>
                                  <a:pt x="527713" y="2402"/>
                                </a:cubicBezTo>
                                <a:cubicBezTo>
                                  <a:pt x="534537" y="886"/>
                                  <a:pt x="543636" y="-2147"/>
                                  <a:pt x="550460" y="2402"/>
                                </a:cubicBezTo>
                                <a:cubicBezTo>
                                  <a:pt x="557284" y="6951"/>
                                  <a:pt x="563350" y="21357"/>
                                  <a:pt x="568657" y="29697"/>
                                </a:cubicBezTo>
                                <a:cubicBezTo>
                                  <a:pt x="573964" y="38037"/>
                                  <a:pt x="578513" y="43345"/>
                                  <a:pt x="582304" y="52444"/>
                                </a:cubicBezTo>
                                <a:cubicBezTo>
                                  <a:pt x="586095" y="61542"/>
                                  <a:pt x="589128" y="72915"/>
                                  <a:pt x="591403" y="84288"/>
                                </a:cubicBezTo>
                                <a:cubicBezTo>
                                  <a:pt x="593678" y="95661"/>
                                  <a:pt x="593677" y="107034"/>
                                  <a:pt x="595952" y="120682"/>
                                </a:cubicBezTo>
                                <a:cubicBezTo>
                                  <a:pt x="598227" y="134330"/>
                                  <a:pt x="599744" y="147220"/>
                                  <a:pt x="605051" y="166175"/>
                                </a:cubicBezTo>
                                <a:cubicBezTo>
                                  <a:pt x="610359" y="185130"/>
                                  <a:pt x="621731" y="214701"/>
                                  <a:pt x="627797" y="234414"/>
                                </a:cubicBezTo>
                                <a:cubicBezTo>
                                  <a:pt x="633863" y="254127"/>
                                  <a:pt x="638412" y="267776"/>
                                  <a:pt x="641445" y="284456"/>
                                </a:cubicBezTo>
                                <a:cubicBezTo>
                                  <a:pt x="644478" y="301136"/>
                                  <a:pt x="643720" y="320849"/>
                                  <a:pt x="645994" y="334497"/>
                                </a:cubicBezTo>
                                <a:cubicBezTo>
                                  <a:pt x="648268" y="348145"/>
                                  <a:pt x="652817" y="351178"/>
                                  <a:pt x="655092" y="366342"/>
                                </a:cubicBezTo>
                                <a:cubicBezTo>
                                  <a:pt x="657367" y="381506"/>
                                  <a:pt x="656609" y="405769"/>
                                  <a:pt x="659642" y="425482"/>
                                </a:cubicBezTo>
                                <a:cubicBezTo>
                                  <a:pt x="662675" y="445195"/>
                                  <a:pt x="669498" y="463393"/>
                                  <a:pt x="673289" y="484623"/>
                                </a:cubicBezTo>
                                <a:cubicBezTo>
                                  <a:pt x="677080" y="505853"/>
                                  <a:pt x="678597" y="529356"/>
                                  <a:pt x="682388" y="552861"/>
                                </a:cubicBezTo>
                                <a:cubicBezTo>
                                  <a:pt x="686179" y="576366"/>
                                  <a:pt x="690729" y="599871"/>
                                  <a:pt x="696036" y="625650"/>
                                </a:cubicBezTo>
                                <a:cubicBezTo>
                                  <a:pt x="701344" y="651429"/>
                                  <a:pt x="708167" y="673417"/>
                                  <a:pt x="714233" y="707536"/>
                                </a:cubicBezTo>
                                <a:cubicBezTo>
                                  <a:pt x="720299" y="741655"/>
                                  <a:pt x="726364" y="793972"/>
                                  <a:pt x="732430" y="830366"/>
                                </a:cubicBezTo>
                                <a:cubicBezTo>
                                  <a:pt x="738496" y="866760"/>
                                  <a:pt x="744561" y="895572"/>
                                  <a:pt x="750627" y="925900"/>
                                </a:cubicBezTo>
                                <a:cubicBezTo>
                                  <a:pt x="756693" y="956228"/>
                                  <a:pt x="764275" y="989590"/>
                                  <a:pt x="768824" y="1012336"/>
                                </a:cubicBezTo>
                                <a:cubicBezTo>
                                  <a:pt x="773373" y="1035082"/>
                                  <a:pt x="774131" y="1044939"/>
                                  <a:pt x="777922" y="1062378"/>
                                </a:cubicBezTo>
                                <a:cubicBezTo>
                                  <a:pt x="781713" y="1079817"/>
                                  <a:pt x="787779" y="1100289"/>
                                  <a:pt x="791570" y="1116969"/>
                                </a:cubicBezTo>
                                <a:cubicBezTo>
                                  <a:pt x="795361" y="1133649"/>
                                  <a:pt x="796119" y="1145022"/>
                                  <a:pt x="800668" y="1162461"/>
                                </a:cubicBezTo>
                                <a:cubicBezTo>
                                  <a:pt x="805217" y="1179900"/>
                                  <a:pt x="818865" y="1221602"/>
                                  <a:pt x="818865" y="1221602"/>
                                </a:cubicBezTo>
                                <a:lnTo>
                                  <a:pt x="837063" y="1280742"/>
                                </a:lnTo>
                                <a:cubicBezTo>
                                  <a:pt x="843129" y="1300455"/>
                                  <a:pt x="849194" y="1321685"/>
                                  <a:pt x="855260" y="1339882"/>
                                </a:cubicBezTo>
                                <a:cubicBezTo>
                                  <a:pt x="861326" y="1358079"/>
                                  <a:pt x="868150" y="1375518"/>
                                  <a:pt x="873457" y="1389924"/>
                                </a:cubicBezTo>
                                <a:cubicBezTo>
                                  <a:pt x="878764" y="1404330"/>
                                  <a:pt x="880280" y="1412670"/>
                                  <a:pt x="887104" y="1426318"/>
                                </a:cubicBezTo>
                                <a:cubicBezTo>
                                  <a:pt x="893928" y="1439966"/>
                                  <a:pt x="906060" y="1461196"/>
                                  <a:pt x="914400" y="1471811"/>
                                </a:cubicBezTo>
                                <a:cubicBezTo>
                                  <a:pt x="922740" y="1482426"/>
                                  <a:pt x="931080" y="1483942"/>
                                  <a:pt x="937146" y="1490008"/>
                                </a:cubicBezTo>
                                <a:cubicBezTo>
                                  <a:pt x="943212" y="1496074"/>
                                  <a:pt x="944728" y="1502898"/>
                                  <a:pt x="950794" y="1508205"/>
                                </a:cubicBezTo>
                                <a:cubicBezTo>
                                  <a:pt x="956860" y="1513512"/>
                                  <a:pt x="963683" y="1517304"/>
                                  <a:pt x="973540" y="1521853"/>
                                </a:cubicBezTo>
                                <a:cubicBezTo>
                                  <a:pt x="983397" y="1526402"/>
                                  <a:pt x="998561" y="1533225"/>
                                  <a:pt x="1009934" y="1535500"/>
                                </a:cubicBezTo>
                                <a:cubicBezTo>
                                  <a:pt x="1021307" y="1537775"/>
                                  <a:pt x="1041779" y="1535500"/>
                                  <a:pt x="1041779" y="1535500"/>
                                </a:cubicBezTo>
                                <a:cubicBezTo>
                                  <a:pt x="1050877" y="1535500"/>
                                  <a:pt x="1062250" y="1533984"/>
                                  <a:pt x="1064525" y="1535500"/>
                                </a:cubicBezTo>
                              </a:path>
                            </a:pathLst>
                          </a:custGeom>
                          <a:solidFill>
                            <a:schemeClr val="tx2">
                              <a:lumMod val="60000"/>
                              <a:lumOff val="40000"/>
                              <a:alpha val="65000"/>
                            </a:schemeClr>
                          </a:solidFill>
                          <a:ln w="12700" cap="flat" cmpd="sng" algn="ctr">
                            <a:solidFill>
                              <a:schemeClr val="tx2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" charset="0"/>
                              <a:ea typeface="ＭＳ Ｐゴシック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4" name="Freeform 13"/>
                        <p:cNvSpPr/>
                        <p:nvPr/>
                      </p:nvSpPr>
                      <p:spPr bwMode="auto">
                        <a:xfrm>
                          <a:off x="2576015" y="3383366"/>
                          <a:ext cx="1596788" cy="1540183"/>
                        </a:xfrm>
                        <a:custGeom>
                          <a:avLst/>
                          <a:gdLst>
                            <a:gd name="connsiteX0" fmla="*/ 0 w 1596788"/>
                            <a:gd name="connsiteY0" fmla="*/ 1533240 h 1540183"/>
                            <a:gd name="connsiteX1" fmla="*/ 61415 w 1596788"/>
                            <a:gd name="connsiteY1" fmla="*/ 1533240 h 1540183"/>
                            <a:gd name="connsiteX2" fmla="*/ 109182 w 1596788"/>
                            <a:gd name="connsiteY2" fmla="*/ 1523004 h 1540183"/>
                            <a:gd name="connsiteX3" fmla="*/ 146713 w 1596788"/>
                            <a:gd name="connsiteY3" fmla="*/ 1499121 h 1540183"/>
                            <a:gd name="connsiteX4" fmla="*/ 187657 w 1596788"/>
                            <a:gd name="connsiteY4" fmla="*/ 1471825 h 1540183"/>
                            <a:gd name="connsiteX5" fmla="*/ 211540 w 1596788"/>
                            <a:gd name="connsiteY5" fmla="*/ 1434294 h 1540183"/>
                            <a:gd name="connsiteX6" fmla="*/ 249072 w 1596788"/>
                            <a:gd name="connsiteY6" fmla="*/ 1376291 h 1540183"/>
                            <a:gd name="connsiteX7" fmla="*/ 269543 w 1596788"/>
                            <a:gd name="connsiteY7" fmla="*/ 1321700 h 1540183"/>
                            <a:gd name="connsiteX8" fmla="*/ 296839 w 1596788"/>
                            <a:gd name="connsiteY8" fmla="*/ 1260285 h 1540183"/>
                            <a:gd name="connsiteX9" fmla="*/ 317310 w 1596788"/>
                            <a:gd name="connsiteY9" fmla="*/ 1202282 h 1540183"/>
                            <a:gd name="connsiteX10" fmla="*/ 337782 w 1596788"/>
                            <a:gd name="connsiteY10" fmla="*/ 1144279 h 1540183"/>
                            <a:gd name="connsiteX11" fmla="*/ 361666 w 1596788"/>
                            <a:gd name="connsiteY11" fmla="*/ 1072628 h 1540183"/>
                            <a:gd name="connsiteX12" fmla="*/ 382137 w 1596788"/>
                            <a:gd name="connsiteY12" fmla="*/ 1007801 h 1540183"/>
                            <a:gd name="connsiteX13" fmla="*/ 409433 w 1596788"/>
                            <a:gd name="connsiteY13" fmla="*/ 929327 h 1540183"/>
                            <a:gd name="connsiteX14" fmla="*/ 419669 w 1596788"/>
                            <a:gd name="connsiteY14" fmla="*/ 871324 h 1540183"/>
                            <a:gd name="connsiteX15" fmla="*/ 443552 w 1596788"/>
                            <a:gd name="connsiteY15" fmla="*/ 826968 h 1540183"/>
                            <a:gd name="connsiteX16" fmla="*/ 460612 w 1596788"/>
                            <a:gd name="connsiteY16" fmla="*/ 786025 h 1540183"/>
                            <a:gd name="connsiteX17" fmla="*/ 484495 w 1596788"/>
                            <a:gd name="connsiteY17" fmla="*/ 762141 h 1540183"/>
                            <a:gd name="connsiteX18" fmla="*/ 494731 w 1596788"/>
                            <a:gd name="connsiteY18" fmla="*/ 758730 h 1540183"/>
                            <a:gd name="connsiteX19" fmla="*/ 525439 w 1596788"/>
                            <a:gd name="connsiteY19" fmla="*/ 758730 h 1540183"/>
                            <a:gd name="connsiteX20" fmla="*/ 549322 w 1596788"/>
                            <a:gd name="connsiteY20" fmla="*/ 775789 h 1540183"/>
                            <a:gd name="connsiteX21" fmla="*/ 566382 w 1596788"/>
                            <a:gd name="connsiteY21" fmla="*/ 786025 h 1540183"/>
                            <a:gd name="connsiteX22" fmla="*/ 586854 w 1596788"/>
                            <a:gd name="connsiteY22" fmla="*/ 820144 h 1540183"/>
                            <a:gd name="connsiteX23" fmla="*/ 603913 w 1596788"/>
                            <a:gd name="connsiteY23" fmla="*/ 837204 h 1540183"/>
                            <a:gd name="connsiteX24" fmla="*/ 610737 w 1596788"/>
                            <a:gd name="connsiteY24" fmla="*/ 857676 h 1540183"/>
                            <a:gd name="connsiteX25" fmla="*/ 631209 w 1596788"/>
                            <a:gd name="connsiteY25" fmla="*/ 891795 h 1540183"/>
                            <a:gd name="connsiteX26" fmla="*/ 648269 w 1596788"/>
                            <a:gd name="connsiteY26" fmla="*/ 925915 h 1540183"/>
                            <a:gd name="connsiteX27" fmla="*/ 665328 w 1596788"/>
                            <a:gd name="connsiteY27" fmla="*/ 960034 h 1540183"/>
                            <a:gd name="connsiteX28" fmla="*/ 685800 w 1596788"/>
                            <a:gd name="connsiteY28" fmla="*/ 990741 h 1540183"/>
                            <a:gd name="connsiteX29" fmla="*/ 702860 w 1596788"/>
                            <a:gd name="connsiteY29" fmla="*/ 1014625 h 1540183"/>
                            <a:gd name="connsiteX30" fmla="*/ 719919 w 1596788"/>
                            <a:gd name="connsiteY30" fmla="*/ 1024861 h 1540183"/>
                            <a:gd name="connsiteX31" fmla="*/ 733567 w 1596788"/>
                            <a:gd name="connsiteY31" fmla="*/ 1028273 h 1540183"/>
                            <a:gd name="connsiteX32" fmla="*/ 754039 w 1596788"/>
                            <a:gd name="connsiteY32" fmla="*/ 1011213 h 1540183"/>
                            <a:gd name="connsiteX33" fmla="*/ 764275 w 1596788"/>
                            <a:gd name="connsiteY33" fmla="*/ 997565 h 1540183"/>
                            <a:gd name="connsiteX34" fmla="*/ 777922 w 1596788"/>
                            <a:gd name="connsiteY34" fmla="*/ 980506 h 1540183"/>
                            <a:gd name="connsiteX35" fmla="*/ 794982 w 1596788"/>
                            <a:gd name="connsiteY35" fmla="*/ 949798 h 1540183"/>
                            <a:gd name="connsiteX36" fmla="*/ 805218 w 1596788"/>
                            <a:gd name="connsiteY36" fmla="*/ 922503 h 1540183"/>
                            <a:gd name="connsiteX37" fmla="*/ 815454 w 1596788"/>
                            <a:gd name="connsiteY37" fmla="*/ 888383 h 1540183"/>
                            <a:gd name="connsiteX38" fmla="*/ 825689 w 1596788"/>
                            <a:gd name="connsiteY38" fmla="*/ 861088 h 1540183"/>
                            <a:gd name="connsiteX39" fmla="*/ 835925 w 1596788"/>
                            <a:gd name="connsiteY39" fmla="*/ 813321 h 1540183"/>
                            <a:gd name="connsiteX40" fmla="*/ 842749 w 1596788"/>
                            <a:gd name="connsiteY40" fmla="*/ 768965 h 1540183"/>
                            <a:gd name="connsiteX41" fmla="*/ 852985 w 1596788"/>
                            <a:gd name="connsiteY41" fmla="*/ 741670 h 1540183"/>
                            <a:gd name="connsiteX42" fmla="*/ 859809 w 1596788"/>
                            <a:gd name="connsiteY42" fmla="*/ 717786 h 1540183"/>
                            <a:gd name="connsiteX43" fmla="*/ 866633 w 1596788"/>
                            <a:gd name="connsiteY43" fmla="*/ 693903 h 1540183"/>
                            <a:gd name="connsiteX44" fmla="*/ 873457 w 1596788"/>
                            <a:gd name="connsiteY44" fmla="*/ 646135 h 1540183"/>
                            <a:gd name="connsiteX45" fmla="*/ 880281 w 1596788"/>
                            <a:gd name="connsiteY45" fmla="*/ 608604 h 1540183"/>
                            <a:gd name="connsiteX46" fmla="*/ 890516 w 1596788"/>
                            <a:gd name="connsiteY46" fmla="*/ 564249 h 1540183"/>
                            <a:gd name="connsiteX47" fmla="*/ 907576 w 1596788"/>
                            <a:gd name="connsiteY47" fmla="*/ 519894 h 1540183"/>
                            <a:gd name="connsiteX48" fmla="*/ 910988 w 1596788"/>
                            <a:gd name="connsiteY48" fmla="*/ 468715 h 1540183"/>
                            <a:gd name="connsiteX49" fmla="*/ 921224 w 1596788"/>
                            <a:gd name="connsiteY49" fmla="*/ 427771 h 1540183"/>
                            <a:gd name="connsiteX50" fmla="*/ 924636 w 1596788"/>
                            <a:gd name="connsiteY50" fmla="*/ 386828 h 1540183"/>
                            <a:gd name="connsiteX51" fmla="*/ 938284 w 1596788"/>
                            <a:gd name="connsiteY51" fmla="*/ 322001 h 1540183"/>
                            <a:gd name="connsiteX52" fmla="*/ 948519 w 1596788"/>
                            <a:gd name="connsiteY52" fmla="*/ 281058 h 1540183"/>
                            <a:gd name="connsiteX53" fmla="*/ 958755 w 1596788"/>
                            <a:gd name="connsiteY53" fmla="*/ 223055 h 1540183"/>
                            <a:gd name="connsiteX54" fmla="*/ 962167 w 1596788"/>
                            <a:gd name="connsiteY54" fmla="*/ 192347 h 1540183"/>
                            <a:gd name="connsiteX55" fmla="*/ 972403 w 1596788"/>
                            <a:gd name="connsiteY55" fmla="*/ 171876 h 1540183"/>
                            <a:gd name="connsiteX56" fmla="*/ 982639 w 1596788"/>
                            <a:gd name="connsiteY56" fmla="*/ 134344 h 1540183"/>
                            <a:gd name="connsiteX57" fmla="*/ 989463 w 1596788"/>
                            <a:gd name="connsiteY57" fmla="*/ 96813 h 1540183"/>
                            <a:gd name="connsiteX58" fmla="*/ 996286 w 1596788"/>
                            <a:gd name="connsiteY58" fmla="*/ 66106 h 1540183"/>
                            <a:gd name="connsiteX59" fmla="*/ 1006522 w 1596788"/>
                            <a:gd name="connsiteY59" fmla="*/ 45634 h 1540183"/>
                            <a:gd name="connsiteX60" fmla="*/ 1013346 w 1596788"/>
                            <a:gd name="connsiteY60" fmla="*/ 25162 h 1540183"/>
                            <a:gd name="connsiteX61" fmla="*/ 1030406 w 1596788"/>
                            <a:gd name="connsiteY61" fmla="*/ 11515 h 1540183"/>
                            <a:gd name="connsiteX62" fmla="*/ 1037230 w 1596788"/>
                            <a:gd name="connsiteY62" fmla="*/ 1279 h 1540183"/>
                            <a:gd name="connsiteX63" fmla="*/ 1054289 w 1596788"/>
                            <a:gd name="connsiteY63" fmla="*/ 1279 h 1540183"/>
                            <a:gd name="connsiteX64" fmla="*/ 1071349 w 1596788"/>
                            <a:gd name="connsiteY64" fmla="*/ 11515 h 1540183"/>
                            <a:gd name="connsiteX65" fmla="*/ 1088409 w 1596788"/>
                            <a:gd name="connsiteY65" fmla="*/ 28574 h 1540183"/>
                            <a:gd name="connsiteX66" fmla="*/ 1095233 w 1596788"/>
                            <a:gd name="connsiteY66" fmla="*/ 38810 h 1540183"/>
                            <a:gd name="connsiteX67" fmla="*/ 1105469 w 1596788"/>
                            <a:gd name="connsiteY67" fmla="*/ 62694 h 1540183"/>
                            <a:gd name="connsiteX68" fmla="*/ 1112292 w 1596788"/>
                            <a:gd name="connsiteY68" fmla="*/ 96813 h 1540183"/>
                            <a:gd name="connsiteX69" fmla="*/ 1115704 w 1596788"/>
                            <a:gd name="connsiteY69" fmla="*/ 127521 h 1540183"/>
                            <a:gd name="connsiteX70" fmla="*/ 1122528 w 1596788"/>
                            <a:gd name="connsiteY70" fmla="*/ 158228 h 1540183"/>
                            <a:gd name="connsiteX71" fmla="*/ 1136176 w 1596788"/>
                            <a:gd name="connsiteY71" fmla="*/ 195759 h 1540183"/>
                            <a:gd name="connsiteX72" fmla="*/ 1143000 w 1596788"/>
                            <a:gd name="connsiteY72" fmla="*/ 223055 h 1540183"/>
                            <a:gd name="connsiteX73" fmla="*/ 1153236 w 1596788"/>
                            <a:gd name="connsiteY73" fmla="*/ 253762 h 1540183"/>
                            <a:gd name="connsiteX74" fmla="*/ 1166884 w 1596788"/>
                            <a:gd name="connsiteY74" fmla="*/ 315177 h 1540183"/>
                            <a:gd name="connsiteX75" fmla="*/ 1173707 w 1596788"/>
                            <a:gd name="connsiteY75" fmla="*/ 356121 h 1540183"/>
                            <a:gd name="connsiteX76" fmla="*/ 1177119 w 1596788"/>
                            <a:gd name="connsiteY76" fmla="*/ 407300 h 1540183"/>
                            <a:gd name="connsiteX77" fmla="*/ 1180531 w 1596788"/>
                            <a:gd name="connsiteY77" fmla="*/ 438007 h 1540183"/>
                            <a:gd name="connsiteX78" fmla="*/ 1190767 w 1596788"/>
                            <a:gd name="connsiteY78" fmla="*/ 478950 h 1540183"/>
                            <a:gd name="connsiteX79" fmla="*/ 1194179 w 1596788"/>
                            <a:gd name="connsiteY79" fmla="*/ 509658 h 1540183"/>
                            <a:gd name="connsiteX80" fmla="*/ 1201003 w 1596788"/>
                            <a:gd name="connsiteY80" fmla="*/ 560837 h 1540183"/>
                            <a:gd name="connsiteX81" fmla="*/ 1211239 w 1596788"/>
                            <a:gd name="connsiteY81" fmla="*/ 601780 h 1540183"/>
                            <a:gd name="connsiteX82" fmla="*/ 1221475 w 1596788"/>
                            <a:gd name="connsiteY82" fmla="*/ 642724 h 1540183"/>
                            <a:gd name="connsiteX83" fmla="*/ 1224886 w 1596788"/>
                            <a:gd name="connsiteY83" fmla="*/ 680255 h 1540183"/>
                            <a:gd name="connsiteX84" fmla="*/ 1231710 w 1596788"/>
                            <a:gd name="connsiteY84" fmla="*/ 700727 h 1540183"/>
                            <a:gd name="connsiteX85" fmla="*/ 1248770 w 1596788"/>
                            <a:gd name="connsiteY85" fmla="*/ 782613 h 1540183"/>
                            <a:gd name="connsiteX86" fmla="*/ 1248770 w 1596788"/>
                            <a:gd name="connsiteY86" fmla="*/ 826968 h 1540183"/>
                            <a:gd name="connsiteX87" fmla="*/ 1252182 w 1596788"/>
                            <a:gd name="connsiteY87" fmla="*/ 861088 h 1540183"/>
                            <a:gd name="connsiteX88" fmla="*/ 1262418 w 1596788"/>
                            <a:gd name="connsiteY88" fmla="*/ 898619 h 1540183"/>
                            <a:gd name="connsiteX89" fmla="*/ 1276066 w 1596788"/>
                            <a:gd name="connsiteY89" fmla="*/ 946386 h 1540183"/>
                            <a:gd name="connsiteX90" fmla="*/ 1282889 w 1596788"/>
                            <a:gd name="connsiteY90" fmla="*/ 994153 h 1540183"/>
                            <a:gd name="connsiteX91" fmla="*/ 1293125 w 1596788"/>
                            <a:gd name="connsiteY91" fmla="*/ 1045333 h 1540183"/>
                            <a:gd name="connsiteX92" fmla="*/ 1303361 w 1596788"/>
                            <a:gd name="connsiteY92" fmla="*/ 1076040 h 1540183"/>
                            <a:gd name="connsiteX93" fmla="*/ 1313597 w 1596788"/>
                            <a:gd name="connsiteY93" fmla="*/ 1127219 h 1540183"/>
                            <a:gd name="connsiteX94" fmla="*/ 1323833 w 1596788"/>
                            <a:gd name="connsiteY94" fmla="*/ 1185222 h 1540183"/>
                            <a:gd name="connsiteX95" fmla="*/ 1337481 w 1596788"/>
                            <a:gd name="connsiteY95" fmla="*/ 1229577 h 1540183"/>
                            <a:gd name="connsiteX96" fmla="*/ 1344304 w 1596788"/>
                            <a:gd name="connsiteY96" fmla="*/ 1243225 h 1540183"/>
                            <a:gd name="connsiteX97" fmla="*/ 1361364 w 1596788"/>
                            <a:gd name="connsiteY97" fmla="*/ 1294404 h 1540183"/>
                            <a:gd name="connsiteX98" fmla="*/ 1375012 w 1596788"/>
                            <a:gd name="connsiteY98" fmla="*/ 1331935 h 1540183"/>
                            <a:gd name="connsiteX99" fmla="*/ 1388660 w 1596788"/>
                            <a:gd name="connsiteY99" fmla="*/ 1366055 h 1540183"/>
                            <a:gd name="connsiteX100" fmla="*/ 1388660 w 1596788"/>
                            <a:gd name="connsiteY100" fmla="*/ 1403586 h 1540183"/>
                            <a:gd name="connsiteX101" fmla="*/ 1405719 w 1596788"/>
                            <a:gd name="connsiteY101" fmla="*/ 1430882 h 1540183"/>
                            <a:gd name="connsiteX102" fmla="*/ 1419367 w 1596788"/>
                            <a:gd name="connsiteY102" fmla="*/ 1454765 h 1540183"/>
                            <a:gd name="connsiteX103" fmla="*/ 1439839 w 1596788"/>
                            <a:gd name="connsiteY103" fmla="*/ 1482061 h 1540183"/>
                            <a:gd name="connsiteX104" fmla="*/ 1456898 w 1596788"/>
                            <a:gd name="connsiteY104" fmla="*/ 1492297 h 1540183"/>
                            <a:gd name="connsiteX105" fmla="*/ 1477370 w 1596788"/>
                            <a:gd name="connsiteY105" fmla="*/ 1519592 h 1540183"/>
                            <a:gd name="connsiteX106" fmla="*/ 1511489 w 1596788"/>
                            <a:gd name="connsiteY106" fmla="*/ 1533240 h 1540183"/>
                            <a:gd name="connsiteX107" fmla="*/ 1552433 w 1596788"/>
                            <a:gd name="connsiteY107" fmla="*/ 1536652 h 1540183"/>
                            <a:gd name="connsiteX108" fmla="*/ 1576316 w 1596788"/>
                            <a:gd name="connsiteY108" fmla="*/ 1540064 h 1540183"/>
                            <a:gd name="connsiteX109" fmla="*/ 1596788 w 1596788"/>
                            <a:gd name="connsiteY109" fmla="*/ 1540064 h 15401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</a:cxnLst>
                          <a:rect l="l" t="t" r="r" b="b"/>
                          <a:pathLst>
                            <a:path w="1596788" h="1540183">
                              <a:moveTo>
                                <a:pt x="0" y="1533240"/>
                              </a:moveTo>
                              <a:cubicBezTo>
                                <a:pt x="21609" y="1534093"/>
                                <a:pt x="43218" y="1534946"/>
                                <a:pt x="61415" y="1533240"/>
                              </a:cubicBezTo>
                              <a:cubicBezTo>
                                <a:pt x="79612" y="1531534"/>
                                <a:pt x="94966" y="1528690"/>
                                <a:pt x="109182" y="1523004"/>
                              </a:cubicBezTo>
                              <a:cubicBezTo>
                                <a:pt x="123398" y="1517318"/>
                                <a:pt x="133634" y="1507651"/>
                                <a:pt x="146713" y="1499121"/>
                              </a:cubicBezTo>
                              <a:cubicBezTo>
                                <a:pt x="159792" y="1490591"/>
                                <a:pt x="176853" y="1482629"/>
                                <a:pt x="187657" y="1471825"/>
                              </a:cubicBezTo>
                              <a:cubicBezTo>
                                <a:pt x="198461" y="1461021"/>
                                <a:pt x="201304" y="1450216"/>
                                <a:pt x="211540" y="1434294"/>
                              </a:cubicBezTo>
                              <a:cubicBezTo>
                                <a:pt x="221776" y="1418372"/>
                                <a:pt x="239405" y="1395057"/>
                                <a:pt x="249072" y="1376291"/>
                              </a:cubicBezTo>
                              <a:cubicBezTo>
                                <a:pt x="258739" y="1357525"/>
                                <a:pt x="261582" y="1341034"/>
                                <a:pt x="269543" y="1321700"/>
                              </a:cubicBezTo>
                              <a:cubicBezTo>
                                <a:pt x="277504" y="1302366"/>
                                <a:pt x="288878" y="1280188"/>
                                <a:pt x="296839" y="1260285"/>
                              </a:cubicBezTo>
                              <a:cubicBezTo>
                                <a:pt x="304800" y="1240382"/>
                                <a:pt x="317310" y="1202282"/>
                                <a:pt x="317310" y="1202282"/>
                              </a:cubicBezTo>
                              <a:cubicBezTo>
                                <a:pt x="324134" y="1182948"/>
                                <a:pt x="330389" y="1165888"/>
                                <a:pt x="337782" y="1144279"/>
                              </a:cubicBezTo>
                              <a:cubicBezTo>
                                <a:pt x="345175" y="1122670"/>
                                <a:pt x="354274" y="1095374"/>
                                <a:pt x="361666" y="1072628"/>
                              </a:cubicBezTo>
                              <a:cubicBezTo>
                                <a:pt x="369058" y="1049882"/>
                                <a:pt x="374176" y="1031684"/>
                                <a:pt x="382137" y="1007801"/>
                              </a:cubicBezTo>
                              <a:cubicBezTo>
                                <a:pt x="390098" y="983918"/>
                                <a:pt x="403178" y="952073"/>
                                <a:pt x="409433" y="929327"/>
                              </a:cubicBezTo>
                              <a:cubicBezTo>
                                <a:pt x="415688" y="906581"/>
                                <a:pt x="413983" y="888384"/>
                                <a:pt x="419669" y="871324"/>
                              </a:cubicBezTo>
                              <a:cubicBezTo>
                                <a:pt x="425355" y="854264"/>
                                <a:pt x="436728" y="841184"/>
                                <a:pt x="443552" y="826968"/>
                              </a:cubicBezTo>
                              <a:cubicBezTo>
                                <a:pt x="450376" y="812752"/>
                                <a:pt x="453788" y="796829"/>
                                <a:pt x="460612" y="786025"/>
                              </a:cubicBezTo>
                              <a:cubicBezTo>
                                <a:pt x="467436" y="775221"/>
                                <a:pt x="478809" y="766690"/>
                                <a:pt x="484495" y="762141"/>
                              </a:cubicBezTo>
                              <a:cubicBezTo>
                                <a:pt x="490181" y="757592"/>
                                <a:pt x="487907" y="759298"/>
                                <a:pt x="494731" y="758730"/>
                              </a:cubicBezTo>
                              <a:cubicBezTo>
                                <a:pt x="501555" y="758162"/>
                                <a:pt x="516341" y="755887"/>
                                <a:pt x="525439" y="758730"/>
                              </a:cubicBezTo>
                              <a:cubicBezTo>
                                <a:pt x="534537" y="761573"/>
                                <a:pt x="542498" y="771240"/>
                                <a:pt x="549322" y="775789"/>
                              </a:cubicBezTo>
                              <a:cubicBezTo>
                                <a:pt x="556146" y="780338"/>
                                <a:pt x="560127" y="778633"/>
                                <a:pt x="566382" y="786025"/>
                              </a:cubicBezTo>
                              <a:cubicBezTo>
                                <a:pt x="572637" y="793417"/>
                                <a:pt x="580599" y="811614"/>
                                <a:pt x="586854" y="820144"/>
                              </a:cubicBezTo>
                              <a:cubicBezTo>
                                <a:pt x="593109" y="828674"/>
                                <a:pt x="599933" y="830949"/>
                                <a:pt x="603913" y="837204"/>
                              </a:cubicBezTo>
                              <a:cubicBezTo>
                                <a:pt x="607893" y="843459"/>
                                <a:pt x="606188" y="848577"/>
                                <a:pt x="610737" y="857676"/>
                              </a:cubicBezTo>
                              <a:cubicBezTo>
                                <a:pt x="615286" y="866774"/>
                                <a:pt x="624954" y="880422"/>
                                <a:pt x="631209" y="891795"/>
                              </a:cubicBezTo>
                              <a:cubicBezTo>
                                <a:pt x="637464" y="903168"/>
                                <a:pt x="648269" y="925915"/>
                                <a:pt x="648269" y="925915"/>
                              </a:cubicBezTo>
                              <a:cubicBezTo>
                                <a:pt x="653955" y="937288"/>
                                <a:pt x="659073" y="949230"/>
                                <a:pt x="665328" y="960034"/>
                              </a:cubicBezTo>
                              <a:cubicBezTo>
                                <a:pt x="671583" y="970838"/>
                                <a:pt x="679545" y="981642"/>
                                <a:pt x="685800" y="990741"/>
                              </a:cubicBezTo>
                              <a:cubicBezTo>
                                <a:pt x="692055" y="999839"/>
                                <a:pt x="697174" y="1008938"/>
                                <a:pt x="702860" y="1014625"/>
                              </a:cubicBezTo>
                              <a:cubicBezTo>
                                <a:pt x="708546" y="1020312"/>
                                <a:pt x="714801" y="1022586"/>
                                <a:pt x="719919" y="1024861"/>
                              </a:cubicBezTo>
                              <a:cubicBezTo>
                                <a:pt x="725037" y="1027136"/>
                                <a:pt x="727880" y="1030548"/>
                                <a:pt x="733567" y="1028273"/>
                              </a:cubicBezTo>
                              <a:cubicBezTo>
                                <a:pt x="739254" y="1025998"/>
                                <a:pt x="748921" y="1016331"/>
                                <a:pt x="754039" y="1011213"/>
                              </a:cubicBezTo>
                              <a:cubicBezTo>
                                <a:pt x="759157" y="1006095"/>
                                <a:pt x="760295" y="1002683"/>
                                <a:pt x="764275" y="997565"/>
                              </a:cubicBezTo>
                              <a:cubicBezTo>
                                <a:pt x="768255" y="992447"/>
                                <a:pt x="772804" y="988467"/>
                                <a:pt x="777922" y="980506"/>
                              </a:cubicBezTo>
                              <a:cubicBezTo>
                                <a:pt x="783040" y="972545"/>
                                <a:pt x="790433" y="959465"/>
                                <a:pt x="794982" y="949798"/>
                              </a:cubicBezTo>
                              <a:cubicBezTo>
                                <a:pt x="799531" y="940131"/>
                                <a:pt x="801806" y="932739"/>
                                <a:pt x="805218" y="922503"/>
                              </a:cubicBezTo>
                              <a:cubicBezTo>
                                <a:pt x="808630" y="912267"/>
                                <a:pt x="812042" y="898619"/>
                                <a:pt x="815454" y="888383"/>
                              </a:cubicBezTo>
                              <a:cubicBezTo>
                                <a:pt x="818866" y="878147"/>
                                <a:pt x="822277" y="873598"/>
                                <a:pt x="825689" y="861088"/>
                              </a:cubicBezTo>
                              <a:cubicBezTo>
                                <a:pt x="829101" y="848578"/>
                                <a:pt x="833082" y="828675"/>
                                <a:pt x="835925" y="813321"/>
                              </a:cubicBezTo>
                              <a:cubicBezTo>
                                <a:pt x="838768" y="797967"/>
                                <a:pt x="839906" y="780907"/>
                                <a:pt x="842749" y="768965"/>
                              </a:cubicBezTo>
                              <a:cubicBezTo>
                                <a:pt x="845592" y="757023"/>
                                <a:pt x="850142" y="750200"/>
                                <a:pt x="852985" y="741670"/>
                              </a:cubicBezTo>
                              <a:cubicBezTo>
                                <a:pt x="855828" y="733140"/>
                                <a:pt x="859809" y="717786"/>
                                <a:pt x="859809" y="717786"/>
                              </a:cubicBezTo>
                              <a:cubicBezTo>
                                <a:pt x="862084" y="709825"/>
                                <a:pt x="864358" y="705845"/>
                                <a:pt x="866633" y="693903"/>
                              </a:cubicBezTo>
                              <a:cubicBezTo>
                                <a:pt x="868908" y="681961"/>
                                <a:pt x="871182" y="660352"/>
                                <a:pt x="873457" y="646135"/>
                              </a:cubicBezTo>
                              <a:cubicBezTo>
                                <a:pt x="875732" y="631918"/>
                                <a:pt x="877438" y="622252"/>
                                <a:pt x="880281" y="608604"/>
                              </a:cubicBezTo>
                              <a:cubicBezTo>
                                <a:pt x="883124" y="594956"/>
                                <a:pt x="885967" y="579034"/>
                                <a:pt x="890516" y="564249"/>
                              </a:cubicBezTo>
                              <a:cubicBezTo>
                                <a:pt x="895065" y="549464"/>
                                <a:pt x="904164" y="535816"/>
                                <a:pt x="907576" y="519894"/>
                              </a:cubicBezTo>
                              <a:cubicBezTo>
                                <a:pt x="910988" y="503972"/>
                                <a:pt x="908713" y="484069"/>
                                <a:pt x="910988" y="468715"/>
                              </a:cubicBezTo>
                              <a:cubicBezTo>
                                <a:pt x="913263" y="453361"/>
                                <a:pt x="918949" y="441419"/>
                                <a:pt x="921224" y="427771"/>
                              </a:cubicBezTo>
                              <a:cubicBezTo>
                                <a:pt x="923499" y="414123"/>
                                <a:pt x="921793" y="404456"/>
                                <a:pt x="924636" y="386828"/>
                              </a:cubicBezTo>
                              <a:cubicBezTo>
                                <a:pt x="927479" y="369200"/>
                                <a:pt x="934304" y="339629"/>
                                <a:pt x="938284" y="322001"/>
                              </a:cubicBezTo>
                              <a:cubicBezTo>
                                <a:pt x="942265" y="304373"/>
                                <a:pt x="945107" y="297549"/>
                                <a:pt x="948519" y="281058"/>
                              </a:cubicBezTo>
                              <a:cubicBezTo>
                                <a:pt x="951931" y="264567"/>
                                <a:pt x="956480" y="237840"/>
                                <a:pt x="958755" y="223055"/>
                              </a:cubicBezTo>
                              <a:cubicBezTo>
                                <a:pt x="961030" y="208270"/>
                                <a:pt x="959892" y="200877"/>
                                <a:pt x="962167" y="192347"/>
                              </a:cubicBezTo>
                              <a:cubicBezTo>
                                <a:pt x="964442" y="183817"/>
                                <a:pt x="968991" y="181543"/>
                                <a:pt x="972403" y="171876"/>
                              </a:cubicBezTo>
                              <a:cubicBezTo>
                                <a:pt x="975815" y="162209"/>
                                <a:pt x="979796" y="146855"/>
                                <a:pt x="982639" y="134344"/>
                              </a:cubicBezTo>
                              <a:cubicBezTo>
                                <a:pt x="985482" y="121833"/>
                                <a:pt x="987189" y="108186"/>
                                <a:pt x="989463" y="96813"/>
                              </a:cubicBezTo>
                              <a:cubicBezTo>
                                <a:pt x="991738" y="85440"/>
                                <a:pt x="993443" y="74636"/>
                                <a:pt x="996286" y="66106"/>
                              </a:cubicBezTo>
                              <a:cubicBezTo>
                                <a:pt x="999129" y="57576"/>
                                <a:pt x="1003679" y="52458"/>
                                <a:pt x="1006522" y="45634"/>
                              </a:cubicBezTo>
                              <a:cubicBezTo>
                                <a:pt x="1009365" y="38810"/>
                                <a:pt x="1009365" y="30849"/>
                                <a:pt x="1013346" y="25162"/>
                              </a:cubicBezTo>
                              <a:cubicBezTo>
                                <a:pt x="1017327" y="19475"/>
                                <a:pt x="1026425" y="15495"/>
                                <a:pt x="1030406" y="11515"/>
                              </a:cubicBezTo>
                              <a:cubicBezTo>
                                <a:pt x="1034387" y="7535"/>
                                <a:pt x="1033250" y="2985"/>
                                <a:pt x="1037230" y="1279"/>
                              </a:cubicBezTo>
                              <a:cubicBezTo>
                                <a:pt x="1041210" y="-427"/>
                                <a:pt x="1048603" y="-427"/>
                                <a:pt x="1054289" y="1279"/>
                              </a:cubicBezTo>
                              <a:cubicBezTo>
                                <a:pt x="1059975" y="2985"/>
                                <a:pt x="1065662" y="6966"/>
                                <a:pt x="1071349" y="11515"/>
                              </a:cubicBezTo>
                              <a:cubicBezTo>
                                <a:pt x="1077036" y="16064"/>
                                <a:pt x="1084428" y="24025"/>
                                <a:pt x="1088409" y="28574"/>
                              </a:cubicBezTo>
                              <a:cubicBezTo>
                                <a:pt x="1092390" y="33123"/>
                                <a:pt x="1092390" y="33123"/>
                                <a:pt x="1095233" y="38810"/>
                              </a:cubicBezTo>
                              <a:cubicBezTo>
                                <a:pt x="1098076" y="44497"/>
                                <a:pt x="1102626" y="53027"/>
                                <a:pt x="1105469" y="62694"/>
                              </a:cubicBezTo>
                              <a:cubicBezTo>
                                <a:pt x="1108312" y="72361"/>
                                <a:pt x="1110586" y="86008"/>
                                <a:pt x="1112292" y="96813"/>
                              </a:cubicBezTo>
                              <a:cubicBezTo>
                                <a:pt x="1113998" y="107617"/>
                                <a:pt x="1113998" y="117285"/>
                                <a:pt x="1115704" y="127521"/>
                              </a:cubicBezTo>
                              <a:cubicBezTo>
                                <a:pt x="1117410" y="137757"/>
                                <a:pt x="1119116" y="146855"/>
                                <a:pt x="1122528" y="158228"/>
                              </a:cubicBezTo>
                              <a:cubicBezTo>
                                <a:pt x="1125940" y="169601"/>
                                <a:pt x="1132764" y="184955"/>
                                <a:pt x="1136176" y="195759"/>
                              </a:cubicBezTo>
                              <a:cubicBezTo>
                                <a:pt x="1139588" y="206563"/>
                                <a:pt x="1140157" y="213388"/>
                                <a:pt x="1143000" y="223055"/>
                              </a:cubicBezTo>
                              <a:cubicBezTo>
                                <a:pt x="1145843" y="232722"/>
                                <a:pt x="1149255" y="238408"/>
                                <a:pt x="1153236" y="253762"/>
                              </a:cubicBezTo>
                              <a:cubicBezTo>
                                <a:pt x="1157217" y="269116"/>
                                <a:pt x="1163472" y="298117"/>
                                <a:pt x="1166884" y="315177"/>
                              </a:cubicBezTo>
                              <a:cubicBezTo>
                                <a:pt x="1170296" y="332237"/>
                                <a:pt x="1172001" y="340767"/>
                                <a:pt x="1173707" y="356121"/>
                              </a:cubicBezTo>
                              <a:cubicBezTo>
                                <a:pt x="1175413" y="371475"/>
                                <a:pt x="1175982" y="393652"/>
                                <a:pt x="1177119" y="407300"/>
                              </a:cubicBezTo>
                              <a:cubicBezTo>
                                <a:pt x="1178256" y="420948"/>
                                <a:pt x="1178256" y="426065"/>
                                <a:pt x="1180531" y="438007"/>
                              </a:cubicBezTo>
                              <a:cubicBezTo>
                                <a:pt x="1182806" y="449949"/>
                                <a:pt x="1188492" y="467008"/>
                                <a:pt x="1190767" y="478950"/>
                              </a:cubicBezTo>
                              <a:cubicBezTo>
                                <a:pt x="1193042" y="490892"/>
                                <a:pt x="1192473" y="496010"/>
                                <a:pt x="1194179" y="509658"/>
                              </a:cubicBezTo>
                              <a:cubicBezTo>
                                <a:pt x="1195885" y="523306"/>
                                <a:pt x="1198160" y="545483"/>
                                <a:pt x="1201003" y="560837"/>
                              </a:cubicBezTo>
                              <a:cubicBezTo>
                                <a:pt x="1203846" y="576191"/>
                                <a:pt x="1211239" y="601780"/>
                                <a:pt x="1211239" y="601780"/>
                              </a:cubicBezTo>
                              <a:cubicBezTo>
                                <a:pt x="1214651" y="615428"/>
                                <a:pt x="1219200" y="629645"/>
                                <a:pt x="1221475" y="642724"/>
                              </a:cubicBezTo>
                              <a:cubicBezTo>
                                <a:pt x="1223750" y="655803"/>
                                <a:pt x="1223180" y="670588"/>
                                <a:pt x="1224886" y="680255"/>
                              </a:cubicBezTo>
                              <a:cubicBezTo>
                                <a:pt x="1226592" y="689922"/>
                                <a:pt x="1227729" y="683667"/>
                                <a:pt x="1231710" y="700727"/>
                              </a:cubicBezTo>
                              <a:cubicBezTo>
                                <a:pt x="1235691" y="717787"/>
                                <a:pt x="1245927" y="761573"/>
                                <a:pt x="1248770" y="782613"/>
                              </a:cubicBezTo>
                              <a:cubicBezTo>
                                <a:pt x="1251613" y="803653"/>
                                <a:pt x="1248201" y="813889"/>
                                <a:pt x="1248770" y="826968"/>
                              </a:cubicBezTo>
                              <a:cubicBezTo>
                                <a:pt x="1249339" y="840047"/>
                                <a:pt x="1249907" y="849146"/>
                                <a:pt x="1252182" y="861088"/>
                              </a:cubicBezTo>
                              <a:cubicBezTo>
                                <a:pt x="1254457" y="873030"/>
                                <a:pt x="1258437" y="884403"/>
                                <a:pt x="1262418" y="898619"/>
                              </a:cubicBezTo>
                              <a:cubicBezTo>
                                <a:pt x="1266399" y="912835"/>
                                <a:pt x="1272654" y="930464"/>
                                <a:pt x="1276066" y="946386"/>
                              </a:cubicBezTo>
                              <a:cubicBezTo>
                                <a:pt x="1279478" y="962308"/>
                                <a:pt x="1280046" y="977662"/>
                                <a:pt x="1282889" y="994153"/>
                              </a:cubicBezTo>
                              <a:cubicBezTo>
                                <a:pt x="1285732" y="1010644"/>
                                <a:pt x="1289713" y="1031685"/>
                                <a:pt x="1293125" y="1045333"/>
                              </a:cubicBezTo>
                              <a:cubicBezTo>
                                <a:pt x="1296537" y="1058981"/>
                                <a:pt x="1299949" y="1062392"/>
                                <a:pt x="1303361" y="1076040"/>
                              </a:cubicBezTo>
                              <a:cubicBezTo>
                                <a:pt x="1306773" y="1089688"/>
                                <a:pt x="1310185" y="1109022"/>
                                <a:pt x="1313597" y="1127219"/>
                              </a:cubicBezTo>
                              <a:cubicBezTo>
                                <a:pt x="1317009" y="1145416"/>
                                <a:pt x="1319852" y="1168162"/>
                                <a:pt x="1323833" y="1185222"/>
                              </a:cubicBezTo>
                              <a:cubicBezTo>
                                <a:pt x="1327814" y="1202282"/>
                                <a:pt x="1334069" y="1219910"/>
                                <a:pt x="1337481" y="1229577"/>
                              </a:cubicBezTo>
                              <a:cubicBezTo>
                                <a:pt x="1340893" y="1239244"/>
                                <a:pt x="1340324" y="1232420"/>
                                <a:pt x="1344304" y="1243225"/>
                              </a:cubicBezTo>
                              <a:cubicBezTo>
                                <a:pt x="1348285" y="1254029"/>
                                <a:pt x="1356246" y="1279619"/>
                                <a:pt x="1361364" y="1294404"/>
                              </a:cubicBezTo>
                              <a:cubicBezTo>
                                <a:pt x="1366482" y="1309189"/>
                                <a:pt x="1370463" y="1319993"/>
                                <a:pt x="1375012" y="1331935"/>
                              </a:cubicBezTo>
                              <a:cubicBezTo>
                                <a:pt x="1379561" y="1343877"/>
                                <a:pt x="1386385" y="1354113"/>
                                <a:pt x="1388660" y="1366055"/>
                              </a:cubicBezTo>
                              <a:cubicBezTo>
                                <a:pt x="1390935" y="1377997"/>
                                <a:pt x="1385817" y="1392782"/>
                                <a:pt x="1388660" y="1403586"/>
                              </a:cubicBezTo>
                              <a:cubicBezTo>
                                <a:pt x="1391503" y="1414390"/>
                                <a:pt x="1400601" y="1422352"/>
                                <a:pt x="1405719" y="1430882"/>
                              </a:cubicBezTo>
                              <a:cubicBezTo>
                                <a:pt x="1410837" y="1439412"/>
                                <a:pt x="1413680" y="1446235"/>
                                <a:pt x="1419367" y="1454765"/>
                              </a:cubicBezTo>
                              <a:cubicBezTo>
                                <a:pt x="1425054" y="1463295"/>
                                <a:pt x="1433584" y="1475806"/>
                                <a:pt x="1439839" y="1482061"/>
                              </a:cubicBezTo>
                              <a:cubicBezTo>
                                <a:pt x="1446094" y="1488316"/>
                                <a:pt x="1450643" y="1486042"/>
                                <a:pt x="1456898" y="1492297"/>
                              </a:cubicBezTo>
                              <a:cubicBezTo>
                                <a:pt x="1463153" y="1498552"/>
                                <a:pt x="1468272" y="1512768"/>
                                <a:pt x="1477370" y="1519592"/>
                              </a:cubicBezTo>
                              <a:cubicBezTo>
                                <a:pt x="1486468" y="1526416"/>
                                <a:pt x="1498978" y="1530397"/>
                                <a:pt x="1511489" y="1533240"/>
                              </a:cubicBezTo>
                              <a:cubicBezTo>
                                <a:pt x="1524000" y="1536083"/>
                                <a:pt x="1541629" y="1535515"/>
                                <a:pt x="1552433" y="1536652"/>
                              </a:cubicBezTo>
                              <a:cubicBezTo>
                                <a:pt x="1563237" y="1537789"/>
                                <a:pt x="1568924" y="1539495"/>
                                <a:pt x="1576316" y="1540064"/>
                              </a:cubicBezTo>
                              <a:cubicBezTo>
                                <a:pt x="1583708" y="1540633"/>
                                <a:pt x="1592807" y="1538927"/>
                                <a:pt x="1596788" y="1540064"/>
                              </a:cubicBezTo>
                            </a:path>
                          </a:pathLst>
                        </a:custGeom>
                        <a:no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" charset="0"/>
                            <a:ea typeface="ＭＳ Ｐゴシック" charset="0"/>
                          </a:endParaRPr>
                        </a:p>
                      </p:txBody>
                    </p:sp>
                  </p:grpSp>
                  <p:sp>
                    <p:nvSpPr>
                      <p:cNvPr id="15" name="Freeform 14"/>
                      <p:cNvSpPr/>
                      <p:nvPr/>
                    </p:nvSpPr>
                    <p:spPr bwMode="auto">
                      <a:xfrm>
                        <a:off x="4598002" y="3383121"/>
                        <a:ext cx="1590449" cy="1544879"/>
                      </a:xfrm>
                      <a:custGeom>
                        <a:avLst/>
                        <a:gdLst>
                          <a:gd name="connsiteX0" fmla="*/ 0 w 1590449"/>
                          <a:gd name="connsiteY0" fmla="*/ 1526904 h 1544879"/>
                          <a:gd name="connsiteX1" fmla="*/ 60671 w 1590449"/>
                          <a:gd name="connsiteY1" fmla="*/ 1526904 h 1544879"/>
                          <a:gd name="connsiteX2" fmla="*/ 99674 w 1590449"/>
                          <a:gd name="connsiteY2" fmla="*/ 1526904 h 1544879"/>
                          <a:gd name="connsiteX3" fmla="*/ 130009 w 1590449"/>
                          <a:gd name="connsiteY3" fmla="*/ 1509569 h 1544879"/>
                          <a:gd name="connsiteX4" fmla="*/ 151678 w 1590449"/>
                          <a:gd name="connsiteY4" fmla="*/ 1492234 h 1544879"/>
                          <a:gd name="connsiteX5" fmla="*/ 177680 w 1590449"/>
                          <a:gd name="connsiteY5" fmla="*/ 1466233 h 1544879"/>
                          <a:gd name="connsiteX6" fmla="*/ 199348 w 1590449"/>
                          <a:gd name="connsiteY6" fmla="*/ 1448898 h 1544879"/>
                          <a:gd name="connsiteX7" fmla="*/ 225350 w 1590449"/>
                          <a:gd name="connsiteY7" fmla="*/ 1405561 h 1544879"/>
                          <a:gd name="connsiteX8" fmla="*/ 242684 w 1590449"/>
                          <a:gd name="connsiteY8" fmla="*/ 1357891 h 1544879"/>
                          <a:gd name="connsiteX9" fmla="*/ 268686 w 1590449"/>
                          <a:gd name="connsiteY9" fmla="*/ 1318888 h 1544879"/>
                          <a:gd name="connsiteX10" fmla="*/ 281687 w 1590449"/>
                          <a:gd name="connsiteY10" fmla="*/ 1249550 h 1544879"/>
                          <a:gd name="connsiteX11" fmla="*/ 294688 w 1590449"/>
                          <a:gd name="connsiteY11" fmla="*/ 1210547 h 1544879"/>
                          <a:gd name="connsiteX12" fmla="*/ 312023 w 1590449"/>
                          <a:gd name="connsiteY12" fmla="*/ 1171544 h 1544879"/>
                          <a:gd name="connsiteX13" fmla="*/ 320690 w 1590449"/>
                          <a:gd name="connsiteY13" fmla="*/ 1115207 h 1544879"/>
                          <a:gd name="connsiteX14" fmla="*/ 338025 w 1590449"/>
                          <a:gd name="connsiteY14" fmla="*/ 1063203 h 1544879"/>
                          <a:gd name="connsiteX15" fmla="*/ 355359 w 1590449"/>
                          <a:gd name="connsiteY15" fmla="*/ 1011199 h 1544879"/>
                          <a:gd name="connsiteX16" fmla="*/ 368360 w 1590449"/>
                          <a:gd name="connsiteY16" fmla="*/ 950528 h 1544879"/>
                          <a:gd name="connsiteX17" fmla="*/ 381361 w 1590449"/>
                          <a:gd name="connsiteY17" fmla="*/ 911525 h 1544879"/>
                          <a:gd name="connsiteX18" fmla="*/ 403029 w 1590449"/>
                          <a:gd name="connsiteY18" fmla="*/ 850854 h 1544879"/>
                          <a:gd name="connsiteX19" fmla="*/ 403029 w 1590449"/>
                          <a:gd name="connsiteY19" fmla="*/ 807518 h 1544879"/>
                          <a:gd name="connsiteX20" fmla="*/ 420364 w 1590449"/>
                          <a:gd name="connsiteY20" fmla="*/ 768515 h 1544879"/>
                          <a:gd name="connsiteX21" fmla="*/ 429031 w 1590449"/>
                          <a:gd name="connsiteY21" fmla="*/ 712178 h 1544879"/>
                          <a:gd name="connsiteX22" fmla="*/ 433365 w 1590449"/>
                          <a:gd name="connsiteY22" fmla="*/ 681842 h 1544879"/>
                          <a:gd name="connsiteX23" fmla="*/ 446366 w 1590449"/>
                          <a:gd name="connsiteY23" fmla="*/ 638506 h 1544879"/>
                          <a:gd name="connsiteX24" fmla="*/ 468034 w 1590449"/>
                          <a:gd name="connsiteY24" fmla="*/ 608170 h 1544879"/>
                          <a:gd name="connsiteX25" fmla="*/ 472368 w 1590449"/>
                          <a:gd name="connsiteY25" fmla="*/ 573501 h 1544879"/>
                          <a:gd name="connsiteX26" fmla="*/ 485369 w 1590449"/>
                          <a:gd name="connsiteY26" fmla="*/ 547499 h 1544879"/>
                          <a:gd name="connsiteX27" fmla="*/ 502703 w 1590449"/>
                          <a:gd name="connsiteY27" fmla="*/ 530164 h 1544879"/>
                          <a:gd name="connsiteX28" fmla="*/ 524371 w 1590449"/>
                          <a:gd name="connsiteY28" fmla="*/ 525831 h 1544879"/>
                          <a:gd name="connsiteX29" fmla="*/ 546040 w 1590449"/>
                          <a:gd name="connsiteY29" fmla="*/ 530164 h 1544879"/>
                          <a:gd name="connsiteX30" fmla="*/ 563374 w 1590449"/>
                          <a:gd name="connsiteY30" fmla="*/ 547499 h 1544879"/>
                          <a:gd name="connsiteX31" fmla="*/ 585043 w 1590449"/>
                          <a:gd name="connsiteY31" fmla="*/ 560500 h 1544879"/>
                          <a:gd name="connsiteX32" fmla="*/ 593710 w 1590449"/>
                          <a:gd name="connsiteY32" fmla="*/ 599503 h 1544879"/>
                          <a:gd name="connsiteX33" fmla="*/ 602377 w 1590449"/>
                          <a:gd name="connsiteY33" fmla="*/ 638506 h 1544879"/>
                          <a:gd name="connsiteX34" fmla="*/ 628379 w 1590449"/>
                          <a:gd name="connsiteY34" fmla="*/ 673175 h 1544879"/>
                          <a:gd name="connsiteX35" fmla="*/ 641380 w 1590449"/>
                          <a:gd name="connsiteY35" fmla="*/ 703510 h 1544879"/>
                          <a:gd name="connsiteX36" fmla="*/ 645714 w 1590449"/>
                          <a:gd name="connsiteY36" fmla="*/ 738179 h 1544879"/>
                          <a:gd name="connsiteX37" fmla="*/ 663048 w 1590449"/>
                          <a:gd name="connsiteY37" fmla="*/ 759848 h 1544879"/>
                          <a:gd name="connsiteX38" fmla="*/ 676049 w 1590449"/>
                          <a:gd name="connsiteY38" fmla="*/ 794517 h 1544879"/>
                          <a:gd name="connsiteX39" fmla="*/ 684716 w 1590449"/>
                          <a:gd name="connsiteY39" fmla="*/ 833520 h 1544879"/>
                          <a:gd name="connsiteX40" fmla="*/ 697717 w 1590449"/>
                          <a:gd name="connsiteY40" fmla="*/ 859522 h 1544879"/>
                          <a:gd name="connsiteX41" fmla="*/ 719386 w 1590449"/>
                          <a:gd name="connsiteY41" fmla="*/ 902858 h 1544879"/>
                          <a:gd name="connsiteX42" fmla="*/ 736720 w 1590449"/>
                          <a:gd name="connsiteY42" fmla="*/ 937527 h 1544879"/>
                          <a:gd name="connsiteX43" fmla="*/ 754055 w 1590449"/>
                          <a:gd name="connsiteY43" fmla="*/ 950528 h 1544879"/>
                          <a:gd name="connsiteX44" fmla="*/ 767056 w 1590449"/>
                          <a:gd name="connsiteY44" fmla="*/ 946195 h 1544879"/>
                          <a:gd name="connsiteX45" fmla="*/ 784390 w 1590449"/>
                          <a:gd name="connsiteY45" fmla="*/ 941861 h 1544879"/>
                          <a:gd name="connsiteX46" fmla="*/ 797391 w 1590449"/>
                          <a:gd name="connsiteY46" fmla="*/ 911525 h 1544879"/>
                          <a:gd name="connsiteX47" fmla="*/ 810392 w 1590449"/>
                          <a:gd name="connsiteY47" fmla="*/ 885524 h 1544879"/>
                          <a:gd name="connsiteX48" fmla="*/ 827727 w 1590449"/>
                          <a:gd name="connsiteY48" fmla="*/ 855188 h 1544879"/>
                          <a:gd name="connsiteX49" fmla="*/ 827727 w 1590449"/>
                          <a:gd name="connsiteY49" fmla="*/ 820519 h 1544879"/>
                          <a:gd name="connsiteX50" fmla="*/ 840728 w 1590449"/>
                          <a:gd name="connsiteY50" fmla="*/ 790183 h 1544879"/>
                          <a:gd name="connsiteX51" fmla="*/ 849395 w 1590449"/>
                          <a:gd name="connsiteY51" fmla="*/ 759848 h 1544879"/>
                          <a:gd name="connsiteX52" fmla="*/ 862396 w 1590449"/>
                          <a:gd name="connsiteY52" fmla="*/ 716511 h 1544879"/>
                          <a:gd name="connsiteX53" fmla="*/ 871063 w 1590449"/>
                          <a:gd name="connsiteY53" fmla="*/ 686176 h 1544879"/>
                          <a:gd name="connsiteX54" fmla="*/ 875397 w 1590449"/>
                          <a:gd name="connsiteY54" fmla="*/ 668841 h 1544879"/>
                          <a:gd name="connsiteX55" fmla="*/ 875397 w 1590449"/>
                          <a:gd name="connsiteY55" fmla="*/ 647173 h 1544879"/>
                          <a:gd name="connsiteX56" fmla="*/ 879731 w 1590449"/>
                          <a:gd name="connsiteY56" fmla="*/ 638506 h 1544879"/>
                          <a:gd name="connsiteX57" fmla="*/ 897065 w 1590449"/>
                          <a:gd name="connsiteY57" fmla="*/ 577834 h 1544879"/>
                          <a:gd name="connsiteX58" fmla="*/ 901399 w 1590449"/>
                          <a:gd name="connsiteY58" fmla="*/ 543165 h 1544879"/>
                          <a:gd name="connsiteX59" fmla="*/ 914400 w 1590449"/>
                          <a:gd name="connsiteY59" fmla="*/ 499829 h 1544879"/>
                          <a:gd name="connsiteX60" fmla="*/ 918734 w 1590449"/>
                          <a:gd name="connsiteY60" fmla="*/ 465160 h 1544879"/>
                          <a:gd name="connsiteX61" fmla="*/ 918734 w 1590449"/>
                          <a:gd name="connsiteY61" fmla="*/ 439158 h 1544879"/>
                          <a:gd name="connsiteX62" fmla="*/ 927401 w 1590449"/>
                          <a:gd name="connsiteY62" fmla="*/ 395821 h 1544879"/>
                          <a:gd name="connsiteX63" fmla="*/ 940402 w 1590449"/>
                          <a:gd name="connsiteY63" fmla="*/ 339484 h 1544879"/>
                          <a:gd name="connsiteX64" fmla="*/ 957736 w 1590449"/>
                          <a:gd name="connsiteY64" fmla="*/ 300481 h 1544879"/>
                          <a:gd name="connsiteX65" fmla="*/ 962070 w 1590449"/>
                          <a:gd name="connsiteY65" fmla="*/ 270145 h 1544879"/>
                          <a:gd name="connsiteX66" fmla="*/ 966404 w 1590449"/>
                          <a:gd name="connsiteY66" fmla="*/ 239810 h 1544879"/>
                          <a:gd name="connsiteX67" fmla="*/ 975071 w 1590449"/>
                          <a:gd name="connsiteY67" fmla="*/ 183472 h 1544879"/>
                          <a:gd name="connsiteX68" fmla="*/ 988072 w 1590449"/>
                          <a:gd name="connsiteY68" fmla="*/ 153137 h 1544879"/>
                          <a:gd name="connsiteX69" fmla="*/ 992406 w 1590449"/>
                          <a:gd name="connsiteY69" fmla="*/ 118468 h 1544879"/>
                          <a:gd name="connsiteX70" fmla="*/ 1005407 w 1590449"/>
                          <a:gd name="connsiteY70" fmla="*/ 75131 h 1544879"/>
                          <a:gd name="connsiteX71" fmla="*/ 1018407 w 1590449"/>
                          <a:gd name="connsiteY71" fmla="*/ 49129 h 1544879"/>
                          <a:gd name="connsiteX72" fmla="*/ 1022741 w 1590449"/>
                          <a:gd name="connsiteY72" fmla="*/ 27461 h 1544879"/>
                          <a:gd name="connsiteX73" fmla="*/ 1027075 w 1590449"/>
                          <a:gd name="connsiteY73" fmla="*/ 14460 h 1544879"/>
                          <a:gd name="connsiteX74" fmla="*/ 1035742 w 1590449"/>
                          <a:gd name="connsiteY74" fmla="*/ 5793 h 1544879"/>
                          <a:gd name="connsiteX75" fmla="*/ 1057410 w 1590449"/>
                          <a:gd name="connsiteY75" fmla="*/ 1459 h 1544879"/>
                          <a:gd name="connsiteX76" fmla="*/ 1066078 w 1590449"/>
                          <a:gd name="connsiteY76" fmla="*/ 1459 h 1544879"/>
                          <a:gd name="connsiteX77" fmla="*/ 1087746 w 1590449"/>
                          <a:gd name="connsiteY77" fmla="*/ 18794 h 1544879"/>
                          <a:gd name="connsiteX78" fmla="*/ 1105080 w 1590449"/>
                          <a:gd name="connsiteY78" fmla="*/ 53463 h 1544879"/>
                          <a:gd name="connsiteX79" fmla="*/ 1122415 w 1590449"/>
                          <a:gd name="connsiteY79" fmla="*/ 83798 h 1544879"/>
                          <a:gd name="connsiteX80" fmla="*/ 1122415 w 1590449"/>
                          <a:gd name="connsiteY80" fmla="*/ 118468 h 1544879"/>
                          <a:gd name="connsiteX81" fmla="*/ 1131082 w 1590449"/>
                          <a:gd name="connsiteY81" fmla="*/ 148803 h 1544879"/>
                          <a:gd name="connsiteX82" fmla="*/ 1144083 w 1590449"/>
                          <a:gd name="connsiteY82" fmla="*/ 187806 h 1544879"/>
                          <a:gd name="connsiteX83" fmla="*/ 1157084 w 1590449"/>
                          <a:gd name="connsiteY83" fmla="*/ 235476 h 1544879"/>
                          <a:gd name="connsiteX84" fmla="*/ 1161418 w 1590449"/>
                          <a:gd name="connsiteY84" fmla="*/ 265812 h 1544879"/>
                          <a:gd name="connsiteX85" fmla="*/ 1174419 w 1590449"/>
                          <a:gd name="connsiteY85" fmla="*/ 300481 h 1544879"/>
                          <a:gd name="connsiteX86" fmla="*/ 1178753 w 1590449"/>
                          <a:gd name="connsiteY86" fmla="*/ 339484 h 1544879"/>
                          <a:gd name="connsiteX87" fmla="*/ 1187420 w 1590449"/>
                          <a:gd name="connsiteY87" fmla="*/ 395821 h 1544879"/>
                          <a:gd name="connsiteX88" fmla="*/ 1200421 w 1590449"/>
                          <a:gd name="connsiteY88" fmla="*/ 460826 h 1544879"/>
                          <a:gd name="connsiteX89" fmla="*/ 1204754 w 1590449"/>
                          <a:gd name="connsiteY89" fmla="*/ 482494 h 1544879"/>
                          <a:gd name="connsiteX90" fmla="*/ 1204754 w 1590449"/>
                          <a:gd name="connsiteY90" fmla="*/ 512830 h 1544879"/>
                          <a:gd name="connsiteX91" fmla="*/ 1217755 w 1590449"/>
                          <a:gd name="connsiteY91" fmla="*/ 569167 h 1544879"/>
                          <a:gd name="connsiteX92" fmla="*/ 1226423 w 1590449"/>
                          <a:gd name="connsiteY92" fmla="*/ 621171 h 1544879"/>
                          <a:gd name="connsiteX93" fmla="*/ 1239424 w 1590449"/>
                          <a:gd name="connsiteY93" fmla="*/ 677508 h 1544879"/>
                          <a:gd name="connsiteX94" fmla="*/ 1248091 w 1590449"/>
                          <a:gd name="connsiteY94" fmla="*/ 729512 h 1544879"/>
                          <a:gd name="connsiteX95" fmla="*/ 1256758 w 1590449"/>
                          <a:gd name="connsiteY95" fmla="*/ 803184 h 1544879"/>
                          <a:gd name="connsiteX96" fmla="*/ 1261092 w 1590449"/>
                          <a:gd name="connsiteY96" fmla="*/ 859522 h 1544879"/>
                          <a:gd name="connsiteX97" fmla="*/ 1278426 w 1590449"/>
                          <a:gd name="connsiteY97" fmla="*/ 924526 h 1544879"/>
                          <a:gd name="connsiteX98" fmla="*/ 1282760 w 1590449"/>
                          <a:gd name="connsiteY98" fmla="*/ 954862 h 1544879"/>
                          <a:gd name="connsiteX99" fmla="*/ 1291427 w 1590449"/>
                          <a:gd name="connsiteY99" fmla="*/ 993865 h 1544879"/>
                          <a:gd name="connsiteX100" fmla="*/ 1308762 w 1590449"/>
                          <a:gd name="connsiteY100" fmla="*/ 1058870 h 1544879"/>
                          <a:gd name="connsiteX101" fmla="*/ 1317429 w 1590449"/>
                          <a:gd name="connsiteY101" fmla="*/ 1119541 h 1544879"/>
                          <a:gd name="connsiteX102" fmla="*/ 1330430 w 1590449"/>
                          <a:gd name="connsiteY102" fmla="*/ 1171544 h 1544879"/>
                          <a:gd name="connsiteX103" fmla="*/ 1334764 w 1590449"/>
                          <a:gd name="connsiteY103" fmla="*/ 1197546 h 1544879"/>
                          <a:gd name="connsiteX104" fmla="*/ 1343431 w 1590449"/>
                          <a:gd name="connsiteY104" fmla="*/ 1219215 h 1544879"/>
                          <a:gd name="connsiteX105" fmla="*/ 1360766 w 1590449"/>
                          <a:gd name="connsiteY105" fmla="*/ 1245216 h 1544879"/>
                          <a:gd name="connsiteX106" fmla="*/ 1369433 w 1590449"/>
                          <a:gd name="connsiteY106" fmla="*/ 1288553 h 1544879"/>
                          <a:gd name="connsiteX107" fmla="*/ 1382434 w 1590449"/>
                          <a:gd name="connsiteY107" fmla="*/ 1353558 h 1544879"/>
                          <a:gd name="connsiteX108" fmla="*/ 1391101 w 1590449"/>
                          <a:gd name="connsiteY108" fmla="*/ 1375226 h 1544879"/>
                          <a:gd name="connsiteX109" fmla="*/ 1412770 w 1590449"/>
                          <a:gd name="connsiteY109" fmla="*/ 1409895 h 1544879"/>
                          <a:gd name="connsiteX110" fmla="*/ 1417103 w 1590449"/>
                          <a:gd name="connsiteY110" fmla="*/ 1448898 h 1544879"/>
                          <a:gd name="connsiteX111" fmla="*/ 1443105 w 1590449"/>
                          <a:gd name="connsiteY111" fmla="*/ 1474900 h 1544879"/>
                          <a:gd name="connsiteX112" fmla="*/ 1473441 w 1590449"/>
                          <a:gd name="connsiteY112" fmla="*/ 1513903 h 1544879"/>
                          <a:gd name="connsiteX113" fmla="*/ 1499443 w 1590449"/>
                          <a:gd name="connsiteY113" fmla="*/ 1526904 h 1544879"/>
                          <a:gd name="connsiteX114" fmla="*/ 1525444 w 1590449"/>
                          <a:gd name="connsiteY114" fmla="*/ 1535571 h 1544879"/>
                          <a:gd name="connsiteX115" fmla="*/ 1538445 w 1590449"/>
                          <a:gd name="connsiteY115" fmla="*/ 1544238 h 1544879"/>
                          <a:gd name="connsiteX116" fmla="*/ 1560114 w 1590449"/>
                          <a:gd name="connsiteY116" fmla="*/ 1544238 h 1544879"/>
                          <a:gd name="connsiteX117" fmla="*/ 1577448 w 1590449"/>
                          <a:gd name="connsiteY117" fmla="*/ 1544238 h 1544879"/>
                          <a:gd name="connsiteX118" fmla="*/ 1590449 w 1590449"/>
                          <a:gd name="connsiteY118" fmla="*/ 1544238 h 15448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  <a:cxn ang="0">
                            <a:pos x="connsiteX109" y="connsiteY109"/>
                          </a:cxn>
                          <a:cxn ang="0">
                            <a:pos x="connsiteX110" y="connsiteY110"/>
                          </a:cxn>
                          <a:cxn ang="0">
                            <a:pos x="connsiteX111" y="connsiteY111"/>
                          </a:cxn>
                          <a:cxn ang="0">
                            <a:pos x="connsiteX112" y="connsiteY112"/>
                          </a:cxn>
                          <a:cxn ang="0">
                            <a:pos x="connsiteX113" y="connsiteY113"/>
                          </a:cxn>
                          <a:cxn ang="0">
                            <a:pos x="connsiteX114" y="connsiteY114"/>
                          </a:cxn>
                          <a:cxn ang="0">
                            <a:pos x="connsiteX115" y="connsiteY115"/>
                          </a:cxn>
                          <a:cxn ang="0">
                            <a:pos x="connsiteX116" y="connsiteY116"/>
                          </a:cxn>
                          <a:cxn ang="0">
                            <a:pos x="connsiteX117" y="connsiteY117"/>
                          </a:cxn>
                          <a:cxn ang="0">
                            <a:pos x="connsiteX118" y="connsiteY118"/>
                          </a:cxn>
                        </a:cxnLst>
                        <a:rect l="l" t="t" r="r" b="b"/>
                        <a:pathLst>
                          <a:path w="1590449" h="1544879">
                            <a:moveTo>
                              <a:pt x="0" y="1526904"/>
                            </a:moveTo>
                            <a:lnTo>
                              <a:pt x="60671" y="1526904"/>
                            </a:lnTo>
                            <a:cubicBezTo>
                              <a:pt x="77283" y="1526904"/>
                              <a:pt x="88118" y="1529793"/>
                              <a:pt x="99674" y="1526904"/>
                            </a:cubicBezTo>
                            <a:cubicBezTo>
                              <a:pt x="111230" y="1524015"/>
                              <a:pt x="121342" y="1515347"/>
                              <a:pt x="130009" y="1509569"/>
                            </a:cubicBezTo>
                            <a:cubicBezTo>
                              <a:pt x="138676" y="1503791"/>
                              <a:pt x="143733" y="1499457"/>
                              <a:pt x="151678" y="1492234"/>
                            </a:cubicBezTo>
                            <a:cubicBezTo>
                              <a:pt x="159623" y="1485011"/>
                              <a:pt x="169735" y="1473456"/>
                              <a:pt x="177680" y="1466233"/>
                            </a:cubicBezTo>
                            <a:cubicBezTo>
                              <a:pt x="185625" y="1459010"/>
                              <a:pt x="191403" y="1459010"/>
                              <a:pt x="199348" y="1448898"/>
                            </a:cubicBezTo>
                            <a:cubicBezTo>
                              <a:pt x="207293" y="1438786"/>
                              <a:pt x="218127" y="1420729"/>
                              <a:pt x="225350" y="1405561"/>
                            </a:cubicBezTo>
                            <a:cubicBezTo>
                              <a:pt x="232573" y="1390393"/>
                              <a:pt x="235461" y="1372336"/>
                              <a:pt x="242684" y="1357891"/>
                            </a:cubicBezTo>
                            <a:cubicBezTo>
                              <a:pt x="249907" y="1343445"/>
                              <a:pt x="262186" y="1336945"/>
                              <a:pt x="268686" y="1318888"/>
                            </a:cubicBezTo>
                            <a:cubicBezTo>
                              <a:pt x="275187" y="1300831"/>
                              <a:pt x="277353" y="1267607"/>
                              <a:pt x="281687" y="1249550"/>
                            </a:cubicBezTo>
                            <a:cubicBezTo>
                              <a:pt x="286021" y="1231493"/>
                              <a:pt x="289632" y="1223548"/>
                              <a:pt x="294688" y="1210547"/>
                            </a:cubicBezTo>
                            <a:cubicBezTo>
                              <a:pt x="299744" y="1197546"/>
                              <a:pt x="307689" y="1187434"/>
                              <a:pt x="312023" y="1171544"/>
                            </a:cubicBezTo>
                            <a:cubicBezTo>
                              <a:pt x="316357" y="1155654"/>
                              <a:pt x="316356" y="1133264"/>
                              <a:pt x="320690" y="1115207"/>
                            </a:cubicBezTo>
                            <a:cubicBezTo>
                              <a:pt x="325024" y="1097150"/>
                              <a:pt x="338025" y="1063203"/>
                              <a:pt x="338025" y="1063203"/>
                            </a:cubicBezTo>
                            <a:cubicBezTo>
                              <a:pt x="343803" y="1045868"/>
                              <a:pt x="350303" y="1029978"/>
                              <a:pt x="355359" y="1011199"/>
                            </a:cubicBezTo>
                            <a:cubicBezTo>
                              <a:pt x="360415" y="992420"/>
                              <a:pt x="364026" y="967140"/>
                              <a:pt x="368360" y="950528"/>
                            </a:cubicBezTo>
                            <a:cubicBezTo>
                              <a:pt x="372694" y="933916"/>
                              <a:pt x="375583" y="928137"/>
                              <a:pt x="381361" y="911525"/>
                            </a:cubicBezTo>
                            <a:cubicBezTo>
                              <a:pt x="387139" y="894913"/>
                              <a:pt x="399418" y="868188"/>
                              <a:pt x="403029" y="850854"/>
                            </a:cubicBezTo>
                            <a:cubicBezTo>
                              <a:pt x="406640" y="833520"/>
                              <a:pt x="400140" y="821241"/>
                              <a:pt x="403029" y="807518"/>
                            </a:cubicBezTo>
                            <a:cubicBezTo>
                              <a:pt x="405918" y="793795"/>
                              <a:pt x="416030" y="784405"/>
                              <a:pt x="420364" y="768515"/>
                            </a:cubicBezTo>
                            <a:cubicBezTo>
                              <a:pt x="424698" y="752625"/>
                              <a:pt x="426864" y="726623"/>
                              <a:pt x="429031" y="712178"/>
                            </a:cubicBezTo>
                            <a:cubicBezTo>
                              <a:pt x="431198" y="697733"/>
                              <a:pt x="430476" y="694121"/>
                              <a:pt x="433365" y="681842"/>
                            </a:cubicBezTo>
                            <a:cubicBezTo>
                              <a:pt x="436254" y="669563"/>
                              <a:pt x="440588" y="650785"/>
                              <a:pt x="446366" y="638506"/>
                            </a:cubicBezTo>
                            <a:cubicBezTo>
                              <a:pt x="452144" y="626227"/>
                              <a:pt x="463700" y="619004"/>
                              <a:pt x="468034" y="608170"/>
                            </a:cubicBezTo>
                            <a:cubicBezTo>
                              <a:pt x="472368" y="597336"/>
                              <a:pt x="469479" y="583613"/>
                              <a:pt x="472368" y="573501"/>
                            </a:cubicBezTo>
                            <a:cubicBezTo>
                              <a:pt x="475257" y="563389"/>
                              <a:pt x="480313" y="554722"/>
                              <a:pt x="485369" y="547499"/>
                            </a:cubicBezTo>
                            <a:cubicBezTo>
                              <a:pt x="490425" y="540276"/>
                              <a:pt x="496203" y="533775"/>
                              <a:pt x="502703" y="530164"/>
                            </a:cubicBezTo>
                            <a:cubicBezTo>
                              <a:pt x="509203" y="526553"/>
                              <a:pt x="517148" y="525831"/>
                              <a:pt x="524371" y="525831"/>
                            </a:cubicBezTo>
                            <a:cubicBezTo>
                              <a:pt x="531594" y="525831"/>
                              <a:pt x="539540" y="526553"/>
                              <a:pt x="546040" y="530164"/>
                            </a:cubicBezTo>
                            <a:cubicBezTo>
                              <a:pt x="552540" y="533775"/>
                              <a:pt x="556874" y="542443"/>
                              <a:pt x="563374" y="547499"/>
                            </a:cubicBezTo>
                            <a:cubicBezTo>
                              <a:pt x="569875" y="552555"/>
                              <a:pt x="579987" y="551833"/>
                              <a:pt x="585043" y="560500"/>
                            </a:cubicBezTo>
                            <a:cubicBezTo>
                              <a:pt x="590099" y="569167"/>
                              <a:pt x="593710" y="599503"/>
                              <a:pt x="593710" y="599503"/>
                            </a:cubicBezTo>
                            <a:cubicBezTo>
                              <a:pt x="596599" y="612504"/>
                              <a:pt x="596599" y="626227"/>
                              <a:pt x="602377" y="638506"/>
                            </a:cubicBezTo>
                            <a:cubicBezTo>
                              <a:pt x="608155" y="650785"/>
                              <a:pt x="621879" y="662341"/>
                              <a:pt x="628379" y="673175"/>
                            </a:cubicBezTo>
                            <a:cubicBezTo>
                              <a:pt x="634879" y="684009"/>
                              <a:pt x="638491" y="692676"/>
                              <a:pt x="641380" y="703510"/>
                            </a:cubicBezTo>
                            <a:cubicBezTo>
                              <a:pt x="644269" y="714344"/>
                              <a:pt x="642103" y="728789"/>
                              <a:pt x="645714" y="738179"/>
                            </a:cubicBezTo>
                            <a:cubicBezTo>
                              <a:pt x="649325" y="747569"/>
                              <a:pt x="657992" y="750458"/>
                              <a:pt x="663048" y="759848"/>
                            </a:cubicBezTo>
                            <a:cubicBezTo>
                              <a:pt x="668104" y="769238"/>
                              <a:pt x="672438" y="782238"/>
                              <a:pt x="676049" y="794517"/>
                            </a:cubicBezTo>
                            <a:cubicBezTo>
                              <a:pt x="679660" y="806796"/>
                              <a:pt x="681105" y="822686"/>
                              <a:pt x="684716" y="833520"/>
                            </a:cubicBezTo>
                            <a:cubicBezTo>
                              <a:pt x="688327" y="844354"/>
                              <a:pt x="697717" y="859522"/>
                              <a:pt x="697717" y="859522"/>
                            </a:cubicBezTo>
                            <a:lnTo>
                              <a:pt x="719386" y="902858"/>
                            </a:lnTo>
                            <a:cubicBezTo>
                              <a:pt x="725886" y="915859"/>
                              <a:pt x="730942" y="929582"/>
                              <a:pt x="736720" y="937527"/>
                            </a:cubicBezTo>
                            <a:cubicBezTo>
                              <a:pt x="742498" y="945472"/>
                              <a:pt x="748999" y="949083"/>
                              <a:pt x="754055" y="950528"/>
                            </a:cubicBezTo>
                            <a:cubicBezTo>
                              <a:pt x="759111" y="951973"/>
                              <a:pt x="762000" y="947639"/>
                              <a:pt x="767056" y="946195"/>
                            </a:cubicBezTo>
                            <a:cubicBezTo>
                              <a:pt x="772112" y="944751"/>
                              <a:pt x="779334" y="947639"/>
                              <a:pt x="784390" y="941861"/>
                            </a:cubicBezTo>
                            <a:cubicBezTo>
                              <a:pt x="789446" y="936083"/>
                              <a:pt x="793057" y="920914"/>
                              <a:pt x="797391" y="911525"/>
                            </a:cubicBezTo>
                            <a:cubicBezTo>
                              <a:pt x="801725" y="902136"/>
                              <a:pt x="805336" y="894913"/>
                              <a:pt x="810392" y="885524"/>
                            </a:cubicBezTo>
                            <a:cubicBezTo>
                              <a:pt x="815448" y="876135"/>
                              <a:pt x="824838" y="866022"/>
                              <a:pt x="827727" y="855188"/>
                            </a:cubicBezTo>
                            <a:cubicBezTo>
                              <a:pt x="830616" y="844354"/>
                              <a:pt x="825560" y="831353"/>
                              <a:pt x="827727" y="820519"/>
                            </a:cubicBezTo>
                            <a:cubicBezTo>
                              <a:pt x="829894" y="809685"/>
                              <a:pt x="837117" y="800295"/>
                              <a:pt x="840728" y="790183"/>
                            </a:cubicBezTo>
                            <a:cubicBezTo>
                              <a:pt x="844339" y="780071"/>
                              <a:pt x="845784" y="772127"/>
                              <a:pt x="849395" y="759848"/>
                            </a:cubicBezTo>
                            <a:cubicBezTo>
                              <a:pt x="853006" y="747569"/>
                              <a:pt x="858785" y="728790"/>
                              <a:pt x="862396" y="716511"/>
                            </a:cubicBezTo>
                            <a:cubicBezTo>
                              <a:pt x="866007" y="704232"/>
                              <a:pt x="868896" y="694121"/>
                              <a:pt x="871063" y="686176"/>
                            </a:cubicBezTo>
                            <a:cubicBezTo>
                              <a:pt x="873230" y="678231"/>
                              <a:pt x="874675" y="675341"/>
                              <a:pt x="875397" y="668841"/>
                            </a:cubicBezTo>
                            <a:cubicBezTo>
                              <a:pt x="876119" y="662341"/>
                              <a:pt x="874675" y="652229"/>
                              <a:pt x="875397" y="647173"/>
                            </a:cubicBezTo>
                            <a:cubicBezTo>
                              <a:pt x="876119" y="642117"/>
                              <a:pt x="876120" y="650062"/>
                              <a:pt x="879731" y="638506"/>
                            </a:cubicBezTo>
                            <a:cubicBezTo>
                              <a:pt x="883342" y="626950"/>
                              <a:pt x="893454" y="593724"/>
                              <a:pt x="897065" y="577834"/>
                            </a:cubicBezTo>
                            <a:cubicBezTo>
                              <a:pt x="900676" y="561944"/>
                              <a:pt x="898510" y="556166"/>
                              <a:pt x="901399" y="543165"/>
                            </a:cubicBezTo>
                            <a:cubicBezTo>
                              <a:pt x="904288" y="530164"/>
                              <a:pt x="911511" y="512830"/>
                              <a:pt x="914400" y="499829"/>
                            </a:cubicBezTo>
                            <a:cubicBezTo>
                              <a:pt x="917289" y="486828"/>
                              <a:pt x="918012" y="475272"/>
                              <a:pt x="918734" y="465160"/>
                            </a:cubicBezTo>
                            <a:cubicBezTo>
                              <a:pt x="919456" y="455048"/>
                              <a:pt x="917290" y="450714"/>
                              <a:pt x="918734" y="439158"/>
                            </a:cubicBezTo>
                            <a:cubicBezTo>
                              <a:pt x="920178" y="427602"/>
                              <a:pt x="923790" y="412433"/>
                              <a:pt x="927401" y="395821"/>
                            </a:cubicBezTo>
                            <a:cubicBezTo>
                              <a:pt x="931012" y="379209"/>
                              <a:pt x="935346" y="355374"/>
                              <a:pt x="940402" y="339484"/>
                            </a:cubicBezTo>
                            <a:cubicBezTo>
                              <a:pt x="945458" y="323594"/>
                              <a:pt x="954125" y="312037"/>
                              <a:pt x="957736" y="300481"/>
                            </a:cubicBezTo>
                            <a:cubicBezTo>
                              <a:pt x="961347" y="288925"/>
                              <a:pt x="962070" y="270145"/>
                              <a:pt x="962070" y="270145"/>
                            </a:cubicBezTo>
                            <a:cubicBezTo>
                              <a:pt x="963515" y="260033"/>
                              <a:pt x="964237" y="254255"/>
                              <a:pt x="966404" y="239810"/>
                            </a:cubicBezTo>
                            <a:cubicBezTo>
                              <a:pt x="968571" y="225365"/>
                              <a:pt x="971460" y="197917"/>
                              <a:pt x="975071" y="183472"/>
                            </a:cubicBezTo>
                            <a:cubicBezTo>
                              <a:pt x="978682" y="169026"/>
                              <a:pt x="985183" y="163971"/>
                              <a:pt x="988072" y="153137"/>
                            </a:cubicBezTo>
                            <a:cubicBezTo>
                              <a:pt x="990961" y="142303"/>
                              <a:pt x="989517" y="131469"/>
                              <a:pt x="992406" y="118468"/>
                            </a:cubicBezTo>
                            <a:cubicBezTo>
                              <a:pt x="995295" y="105467"/>
                              <a:pt x="1001074" y="86687"/>
                              <a:pt x="1005407" y="75131"/>
                            </a:cubicBezTo>
                            <a:cubicBezTo>
                              <a:pt x="1009740" y="63575"/>
                              <a:pt x="1015518" y="57074"/>
                              <a:pt x="1018407" y="49129"/>
                            </a:cubicBezTo>
                            <a:cubicBezTo>
                              <a:pt x="1021296" y="41184"/>
                              <a:pt x="1021296" y="33239"/>
                              <a:pt x="1022741" y="27461"/>
                            </a:cubicBezTo>
                            <a:cubicBezTo>
                              <a:pt x="1024186" y="21683"/>
                              <a:pt x="1024908" y="18071"/>
                              <a:pt x="1027075" y="14460"/>
                            </a:cubicBezTo>
                            <a:cubicBezTo>
                              <a:pt x="1029242" y="10849"/>
                              <a:pt x="1030686" y="7960"/>
                              <a:pt x="1035742" y="5793"/>
                            </a:cubicBezTo>
                            <a:cubicBezTo>
                              <a:pt x="1040798" y="3626"/>
                              <a:pt x="1052354" y="2181"/>
                              <a:pt x="1057410" y="1459"/>
                            </a:cubicBezTo>
                            <a:cubicBezTo>
                              <a:pt x="1062466" y="737"/>
                              <a:pt x="1061022" y="-1430"/>
                              <a:pt x="1066078" y="1459"/>
                            </a:cubicBezTo>
                            <a:cubicBezTo>
                              <a:pt x="1071134" y="4348"/>
                              <a:pt x="1081246" y="10127"/>
                              <a:pt x="1087746" y="18794"/>
                            </a:cubicBezTo>
                            <a:cubicBezTo>
                              <a:pt x="1094246" y="27461"/>
                              <a:pt x="1099302" y="42629"/>
                              <a:pt x="1105080" y="53463"/>
                            </a:cubicBezTo>
                            <a:cubicBezTo>
                              <a:pt x="1110858" y="64297"/>
                              <a:pt x="1119526" y="72964"/>
                              <a:pt x="1122415" y="83798"/>
                            </a:cubicBezTo>
                            <a:cubicBezTo>
                              <a:pt x="1125304" y="94632"/>
                              <a:pt x="1120971" y="107634"/>
                              <a:pt x="1122415" y="118468"/>
                            </a:cubicBezTo>
                            <a:cubicBezTo>
                              <a:pt x="1123859" y="129302"/>
                              <a:pt x="1127471" y="137247"/>
                              <a:pt x="1131082" y="148803"/>
                            </a:cubicBezTo>
                            <a:cubicBezTo>
                              <a:pt x="1134693" y="160359"/>
                              <a:pt x="1139749" y="173360"/>
                              <a:pt x="1144083" y="187806"/>
                            </a:cubicBezTo>
                            <a:cubicBezTo>
                              <a:pt x="1148417" y="202251"/>
                              <a:pt x="1154195" y="222475"/>
                              <a:pt x="1157084" y="235476"/>
                            </a:cubicBezTo>
                            <a:cubicBezTo>
                              <a:pt x="1159973" y="248477"/>
                              <a:pt x="1158529" y="254978"/>
                              <a:pt x="1161418" y="265812"/>
                            </a:cubicBezTo>
                            <a:cubicBezTo>
                              <a:pt x="1164307" y="276646"/>
                              <a:pt x="1171530" y="288202"/>
                              <a:pt x="1174419" y="300481"/>
                            </a:cubicBezTo>
                            <a:cubicBezTo>
                              <a:pt x="1177308" y="312760"/>
                              <a:pt x="1176586" y="323594"/>
                              <a:pt x="1178753" y="339484"/>
                            </a:cubicBezTo>
                            <a:cubicBezTo>
                              <a:pt x="1180920" y="355374"/>
                              <a:pt x="1183809" y="375597"/>
                              <a:pt x="1187420" y="395821"/>
                            </a:cubicBezTo>
                            <a:cubicBezTo>
                              <a:pt x="1191031" y="416045"/>
                              <a:pt x="1200421" y="460826"/>
                              <a:pt x="1200421" y="460826"/>
                            </a:cubicBezTo>
                            <a:cubicBezTo>
                              <a:pt x="1203310" y="475271"/>
                              <a:pt x="1204032" y="473827"/>
                              <a:pt x="1204754" y="482494"/>
                            </a:cubicBezTo>
                            <a:cubicBezTo>
                              <a:pt x="1205476" y="491161"/>
                              <a:pt x="1202587" y="498385"/>
                              <a:pt x="1204754" y="512830"/>
                            </a:cubicBezTo>
                            <a:cubicBezTo>
                              <a:pt x="1206921" y="527275"/>
                              <a:pt x="1214144" y="551110"/>
                              <a:pt x="1217755" y="569167"/>
                            </a:cubicBezTo>
                            <a:cubicBezTo>
                              <a:pt x="1221366" y="587224"/>
                              <a:pt x="1222812" y="603114"/>
                              <a:pt x="1226423" y="621171"/>
                            </a:cubicBezTo>
                            <a:cubicBezTo>
                              <a:pt x="1230034" y="639228"/>
                              <a:pt x="1235813" y="659451"/>
                              <a:pt x="1239424" y="677508"/>
                            </a:cubicBezTo>
                            <a:cubicBezTo>
                              <a:pt x="1243035" y="695565"/>
                              <a:pt x="1245202" y="708566"/>
                              <a:pt x="1248091" y="729512"/>
                            </a:cubicBezTo>
                            <a:cubicBezTo>
                              <a:pt x="1250980" y="750458"/>
                              <a:pt x="1254591" y="781516"/>
                              <a:pt x="1256758" y="803184"/>
                            </a:cubicBezTo>
                            <a:cubicBezTo>
                              <a:pt x="1258925" y="824852"/>
                              <a:pt x="1257481" y="839298"/>
                              <a:pt x="1261092" y="859522"/>
                            </a:cubicBezTo>
                            <a:cubicBezTo>
                              <a:pt x="1264703" y="879746"/>
                              <a:pt x="1274815" y="908636"/>
                              <a:pt x="1278426" y="924526"/>
                            </a:cubicBezTo>
                            <a:cubicBezTo>
                              <a:pt x="1282037" y="940416"/>
                              <a:pt x="1280593" y="943305"/>
                              <a:pt x="1282760" y="954862"/>
                            </a:cubicBezTo>
                            <a:cubicBezTo>
                              <a:pt x="1284927" y="966419"/>
                              <a:pt x="1287093" y="976530"/>
                              <a:pt x="1291427" y="993865"/>
                            </a:cubicBezTo>
                            <a:cubicBezTo>
                              <a:pt x="1295761" y="1011200"/>
                              <a:pt x="1304428" y="1037924"/>
                              <a:pt x="1308762" y="1058870"/>
                            </a:cubicBezTo>
                            <a:cubicBezTo>
                              <a:pt x="1313096" y="1079816"/>
                              <a:pt x="1313818" y="1100762"/>
                              <a:pt x="1317429" y="1119541"/>
                            </a:cubicBezTo>
                            <a:cubicBezTo>
                              <a:pt x="1321040" y="1138320"/>
                              <a:pt x="1327541" y="1158543"/>
                              <a:pt x="1330430" y="1171544"/>
                            </a:cubicBezTo>
                            <a:cubicBezTo>
                              <a:pt x="1333319" y="1184545"/>
                              <a:pt x="1332597" y="1189601"/>
                              <a:pt x="1334764" y="1197546"/>
                            </a:cubicBezTo>
                            <a:cubicBezTo>
                              <a:pt x="1336931" y="1205491"/>
                              <a:pt x="1339097" y="1211270"/>
                              <a:pt x="1343431" y="1219215"/>
                            </a:cubicBezTo>
                            <a:cubicBezTo>
                              <a:pt x="1347765" y="1227160"/>
                              <a:pt x="1356432" y="1233660"/>
                              <a:pt x="1360766" y="1245216"/>
                            </a:cubicBezTo>
                            <a:cubicBezTo>
                              <a:pt x="1365100" y="1256772"/>
                              <a:pt x="1369433" y="1288553"/>
                              <a:pt x="1369433" y="1288553"/>
                            </a:cubicBezTo>
                            <a:cubicBezTo>
                              <a:pt x="1373044" y="1306610"/>
                              <a:pt x="1378823" y="1339112"/>
                              <a:pt x="1382434" y="1353558"/>
                            </a:cubicBezTo>
                            <a:cubicBezTo>
                              <a:pt x="1386045" y="1368003"/>
                              <a:pt x="1386045" y="1365837"/>
                              <a:pt x="1391101" y="1375226"/>
                            </a:cubicBezTo>
                            <a:cubicBezTo>
                              <a:pt x="1396157" y="1384615"/>
                              <a:pt x="1408436" y="1397616"/>
                              <a:pt x="1412770" y="1409895"/>
                            </a:cubicBezTo>
                            <a:cubicBezTo>
                              <a:pt x="1417104" y="1422174"/>
                              <a:pt x="1412047" y="1438064"/>
                              <a:pt x="1417103" y="1448898"/>
                            </a:cubicBezTo>
                            <a:cubicBezTo>
                              <a:pt x="1422159" y="1459732"/>
                              <a:pt x="1433715" y="1464066"/>
                              <a:pt x="1443105" y="1474900"/>
                            </a:cubicBezTo>
                            <a:cubicBezTo>
                              <a:pt x="1452495" y="1485734"/>
                              <a:pt x="1464051" y="1505236"/>
                              <a:pt x="1473441" y="1513903"/>
                            </a:cubicBezTo>
                            <a:cubicBezTo>
                              <a:pt x="1482831" y="1522570"/>
                              <a:pt x="1490776" y="1523293"/>
                              <a:pt x="1499443" y="1526904"/>
                            </a:cubicBezTo>
                            <a:cubicBezTo>
                              <a:pt x="1508110" y="1530515"/>
                              <a:pt x="1518944" y="1532682"/>
                              <a:pt x="1525444" y="1535571"/>
                            </a:cubicBezTo>
                            <a:cubicBezTo>
                              <a:pt x="1531944" y="1538460"/>
                              <a:pt x="1532667" y="1542794"/>
                              <a:pt x="1538445" y="1544238"/>
                            </a:cubicBezTo>
                            <a:cubicBezTo>
                              <a:pt x="1544223" y="1545682"/>
                              <a:pt x="1560114" y="1544238"/>
                              <a:pt x="1560114" y="1544238"/>
                            </a:cubicBezTo>
                            <a:lnTo>
                              <a:pt x="1577448" y="1544238"/>
                            </a:lnTo>
                            <a:lnTo>
                              <a:pt x="1590449" y="1544238"/>
                            </a:lnTo>
                          </a:path>
                        </a:pathLst>
                      </a:cu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</a:endParaRPr>
                      </a:p>
                    </p:txBody>
                  </p:sp>
                </p:grpSp>
                <p:sp>
                  <p:nvSpPr>
                    <p:cNvPr id="16" name="Freeform 15"/>
                    <p:cNvSpPr/>
                    <p:nvPr/>
                  </p:nvSpPr>
                  <p:spPr bwMode="auto">
                    <a:xfrm>
                      <a:off x="6522142" y="3384580"/>
                      <a:ext cx="1044621" cy="1521527"/>
                    </a:xfrm>
                    <a:custGeom>
                      <a:avLst/>
                      <a:gdLst>
                        <a:gd name="connsiteX0" fmla="*/ 0 w 1044621"/>
                        <a:gd name="connsiteY0" fmla="*/ 1521111 h 1521527"/>
                        <a:gd name="connsiteX1" fmla="*/ 73672 w 1044621"/>
                        <a:gd name="connsiteY1" fmla="*/ 1521111 h 1521527"/>
                        <a:gd name="connsiteX2" fmla="*/ 99674 w 1044621"/>
                        <a:gd name="connsiteY2" fmla="*/ 1516777 h 1521527"/>
                        <a:gd name="connsiteX3" fmla="*/ 125676 w 1044621"/>
                        <a:gd name="connsiteY3" fmla="*/ 1495109 h 1521527"/>
                        <a:gd name="connsiteX4" fmla="*/ 143011 w 1044621"/>
                        <a:gd name="connsiteY4" fmla="*/ 1486442 h 1521527"/>
                        <a:gd name="connsiteX5" fmla="*/ 173346 w 1044621"/>
                        <a:gd name="connsiteY5" fmla="*/ 1460440 h 1521527"/>
                        <a:gd name="connsiteX6" fmla="*/ 190681 w 1044621"/>
                        <a:gd name="connsiteY6" fmla="*/ 1434438 h 1521527"/>
                        <a:gd name="connsiteX7" fmla="*/ 208015 w 1044621"/>
                        <a:gd name="connsiteY7" fmla="*/ 1408436 h 1521527"/>
                        <a:gd name="connsiteX8" fmla="*/ 216683 w 1044621"/>
                        <a:gd name="connsiteY8" fmla="*/ 1365100 h 1521527"/>
                        <a:gd name="connsiteX9" fmla="*/ 229684 w 1044621"/>
                        <a:gd name="connsiteY9" fmla="*/ 1339098 h 1521527"/>
                        <a:gd name="connsiteX10" fmla="*/ 255685 w 1044621"/>
                        <a:gd name="connsiteY10" fmla="*/ 1304429 h 1521527"/>
                        <a:gd name="connsiteX11" fmla="*/ 264353 w 1044621"/>
                        <a:gd name="connsiteY11" fmla="*/ 1252425 h 1521527"/>
                        <a:gd name="connsiteX12" fmla="*/ 277354 w 1044621"/>
                        <a:gd name="connsiteY12" fmla="*/ 1196087 h 1521527"/>
                        <a:gd name="connsiteX13" fmla="*/ 290355 w 1044621"/>
                        <a:gd name="connsiteY13" fmla="*/ 1161418 h 1521527"/>
                        <a:gd name="connsiteX14" fmla="*/ 294688 w 1044621"/>
                        <a:gd name="connsiteY14" fmla="*/ 1122415 h 1521527"/>
                        <a:gd name="connsiteX15" fmla="*/ 307689 w 1044621"/>
                        <a:gd name="connsiteY15" fmla="*/ 1087746 h 1521527"/>
                        <a:gd name="connsiteX16" fmla="*/ 320690 w 1044621"/>
                        <a:gd name="connsiteY16" fmla="*/ 1027075 h 1521527"/>
                        <a:gd name="connsiteX17" fmla="*/ 338025 w 1044621"/>
                        <a:gd name="connsiteY17" fmla="*/ 962070 h 1521527"/>
                        <a:gd name="connsiteX18" fmla="*/ 351026 w 1044621"/>
                        <a:gd name="connsiteY18" fmla="*/ 905733 h 1521527"/>
                        <a:gd name="connsiteX19" fmla="*/ 355359 w 1044621"/>
                        <a:gd name="connsiteY19" fmla="*/ 879731 h 1521527"/>
                        <a:gd name="connsiteX20" fmla="*/ 372694 w 1044621"/>
                        <a:gd name="connsiteY20" fmla="*/ 832061 h 1521527"/>
                        <a:gd name="connsiteX21" fmla="*/ 385695 w 1044621"/>
                        <a:gd name="connsiteY21" fmla="*/ 788724 h 1521527"/>
                        <a:gd name="connsiteX22" fmla="*/ 398696 w 1044621"/>
                        <a:gd name="connsiteY22" fmla="*/ 741054 h 1521527"/>
                        <a:gd name="connsiteX23" fmla="*/ 398696 w 1044621"/>
                        <a:gd name="connsiteY23" fmla="*/ 702051 h 1521527"/>
                        <a:gd name="connsiteX24" fmla="*/ 407363 w 1044621"/>
                        <a:gd name="connsiteY24" fmla="*/ 663048 h 1521527"/>
                        <a:gd name="connsiteX25" fmla="*/ 416031 w 1044621"/>
                        <a:gd name="connsiteY25" fmla="*/ 615378 h 1521527"/>
                        <a:gd name="connsiteX26" fmla="*/ 424698 w 1044621"/>
                        <a:gd name="connsiteY26" fmla="*/ 576375 h 1521527"/>
                        <a:gd name="connsiteX27" fmla="*/ 433365 w 1044621"/>
                        <a:gd name="connsiteY27" fmla="*/ 546040 h 1521527"/>
                        <a:gd name="connsiteX28" fmla="*/ 455033 w 1044621"/>
                        <a:gd name="connsiteY28" fmla="*/ 507037 h 1521527"/>
                        <a:gd name="connsiteX29" fmla="*/ 455033 w 1044621"/>
                        <a:gd name="connsiteY29" fmla="*/ 476702 h 1521527"/>
                        <a:gd name="connsiteX30" fmla="*/ 485369 w 1044621"/>
                        <a:gd name="connsiteY30" fmla="*/ 433365 h 1521527"/>
                        <a:gd name="connsiteX31" fmla="*/ 494036 w 1044621"/>
                        <a:gd name="connsiteY31" fmla="*/ 407363 h 1521527"/>
                        <a:gd name="connsiteX32" fmla="*/ 507037 w 1044621"/>
                        <a:gd name="connsiteY32" fmla="*/ 398696 h 1521527"/>
                        <a:gd name="connsiteX33" fmla="*/ 524372 w 1044621"/>
                        <a:gd name="connsiteY33" fmla="*/ 398696 h 1521527"/>
                        <a:gd name="connsiteX34" fmla="*/ 546040 w 1044621"/>
                        <a:gd name="connsiteY34" fmla="*/ 398696 h 1521527"/>
                        <a:gd name="connsiteX35" fmla="*/ 563375 w 1044621"/>
                        <a:gd name="connsiteY35" fmla="*/ 429031 h 1521527"/>
                        <a:gd name="connsiteX36" fmla="*/ 567708 w 1044621"/>
                        <a:gd name="connsiteY36" fmla="*/ 446366 h 1521527"/>
                        <a:gd name="connsiteX37" fmla="*/ 585043 w 1044621"/>
                        <a:gd name="connsiteY37" fmla="*/ 459367 h 1521527"/>
                        <a:gd name="connsiteX38" fmla="*/ 593710 w 1044621"/>
                        <a:gd name="connsiteY38" fmla="*/ 494036 h 1521527"/>
                        <a:gd name="connsiteX39" fmla="*/ 606711 w 1044621"/>
                        <a:gd name="connsiteY39" fmla="*/ 528705 h 1521527"/>
                        <a:gd name="connsiteX40" fmla="*/ 611045 w 1044621"/>
                        <a:gd name="connsiteY40" fmla="*/ 554707 h 1521527"/>
                        <a:gd name="connsiteX41" fmla="*/ 624046 w 1044621"/>
                        <a:gd name="connsiteY41" fmla="*/ 606711 h 1521527"/>
                        <a:gd name="connsiteX42" fmla="*/ 650048 w 1044621"/>
                        <a:gd name="connsiteY42" fmla="*/ 641380 h 1521527"/>
                        <a:gd name="connsiteX43" fmla="*/ 658715 w 1044621"/>
                        <a:gd name="connsiteY43" fmla="*/ 684717 h 1521527"/>
                        <a:gd name="connsiteX44" fmla="*/ 676049 w 1044621"/>
                        <a:gd name="connsiteY44" fmla="*/ 710719 h 1521527"/>
                        <a:gd name="connsiteX45" fmla="*/ 684717 w 1044621"/>
                        <a:gd name="connsiteY45" fmla="*/ 745388 h 1521527"/>
                        <a:gd name="connsiteX46" fmla="*/ 689050 w 1044621"/>
                        <a:gd name="connsiteY46" fmla="*/ 775723 h 1521527"/>
                        <a:gd name="connsiteX47" fmla="*/ 702051 w 1044621"/>
                        <a:gd name="connsiteY47" fmla="*/ 806059 h 1521527"/>
                        <a:gd name="connsiteX48" fmla="*/ 710719 w 1044621"/>
                        <a:gd name="connsiteY48" fmla="*/ 836394 h 1521527"/>
                        <a:gd name="connsiteX49" fmla="*/ 732387 w 1044621"/>
                        <a:gd name="connsiteY49" fmla="*/ 884065 h 1521527"/>
                        <a:gd name="connsiteX50" fmla="*/ 762722 w 1044621"/>
                        <a:gd name="connsiteY50" fmla="*/ 901399 h 1521527"/>
                        <a:gd name="connsiteX51" fmla="*/ 780057 w 1044621"/>
                        <a:gd name="connsiteY51" fmla="*/ 910066 h 1521527"/>
                        <a:gd name="connsiteX52" fmla="*/ 801725 w 1044621"/>
                        <a:gd name="connsiteY52" fmla="*/ 897065 h 1521527"/>
                        <a:gd name="connsiteX53" fmla="*/ 806059 w 1044621"/>
                        <a:gd name="connsiteY53" fmla="*/ 858063 h 1521527"/>
                        <a:gd name="connsiteX54" fmla="*/ 840728 w 1044621"/>
                        <a:gd name="connsiteY54" fmla="*/ 806059 h 1521527"/>
                        <a:gd name="connsiteX55" fmla="*/ 849395 w 1044621"/>
                        <a:gd name="connsiteY55" fmla="*/ 775723 h 1521527"/>
                        <a:gd name="connsiteX56" fmla="*/ 858063 w 1044621"/>
                        <a:gd name="connsiteY56" fmla="*/ 745388 h 1521527"/>
                        <a:gd name="connsiteX57" fmla="*/ 858063 w 1044621"/>
                        <a:gd name="connsiteY57" fmla="*/ 710719 h 1521527"/>
                        <a:gd name="connsiteX58" fmla="*/ 866730 w 1044621"/>
                        <a:gd name="connsiteY58" fmla="*/ 654381 h 1521527"/>
                        <a:gd name="connsiteX59" fmla="*/ 879731 w 1044621"/>
                        <a:gd name="connsiteY59" fmla="*/ 611045 h 1521527"/>
                        <a:gd name="connsiteX60" fmla="*/ 897066 w 1044621"/>
                        <a:gd name="connsiteY60" fmla="*/ 563375 h 1521527"/>
                        <a:gd name="connsiteX61" fmla="*/ 897066 w 1044621"/>
                        <a:gd name="connsiteY61" fmla="*/ 537373 h 1521527"/>
                        <a:gd name="connsiteX62" fmla="*/ 910067 w 1044621"/>
                        <a:gd name="connsiteY62" fmla="*/ 494036 h 1521527"/>
                        <a:gd name="connsiteX63" fmla="*/ 918734 w 1044621"/>
                        <a:gd name="connsiteY63" fmla="*/ 455033 h 1521527"/>
                        <a:gd name="connsiteX64" fmla="*/ 923067 w 1044621"/>
                        <a:gd name="connsiteY64" fmla="*/ 416030 h 1521527"/>
                        <a:gd name="connsiteX65" fmla="*/ 936068 w 1044621"/>
                        <a:gd name="connsiteY65" fmla="*/ 351026 h 1521527"/>
                        <a:gd name="connsiteX66" fmla="*/ 944736 w 1044621"/>
                        <a:gd name="connsiteY66" fmla="*/ 303356 h 1521527"/>
                        <a:gd name="connsiteX67" fmla="*/ 953403 w 1044621"/>
                        <a:gd name="connsiteY67" fmla="*/ 268686 h 1521527"/>
                        <a:gd name="connsiteX68" fmla="*/ 957737 w 1044621"/>
                        <a:gd name="connsiteY68" fmla="*/ 225350 h 1521527"/>
                        <a:gd name="connsiteX69" fmla="*/ 970738 w 1044621"/>
                        <a:gd name="connsiteY69" fmla="*/ 190681 h 1521527"/>
                        <a:gd name="connsiteX70" fmla="*/ 979405 w 1044621"/>
                        <a:gd name="connsiteY70" fmla="*/ 151678 h 1521527"/>
                        <a:gd name="connsiteX71" fmla="*/ 992406 w 1044621"/>
                        <a:gd name="connsiteY71" fmla="*/ 99674 h 1521527"/>
                        <a:gd name="connsiteX72" fmla="*/ 1001073 w 1044621"/>
                        <a:gd name="connsiteY72" fmla="*/ 69338 h 1521527"/>
                        <a:gd name="connsiteX73" fmla="*/ 1014074 w 1044621"/>
                        <a:gd name="connsiteY73" fmla="*/ 39003 h 1521527"/>
                        <a:gd name="connsiteX74" fmla="*/ 1018408 w 1044621"/>
                        <a:gd name="connsiteY74" fmla="*/ 21668 h 1521527"/>
                        <a:gd name="connsiteX75" fmla="*/ 1044410 w 1044621"/>
                        <a:gd name="connsiteY75" fmla="*/ 13001 h 1521527"/>
                        <a:gd name="connsiteX76" fmla="*/ 1031409 w 1044621"/>
                        <a:gd name="connsiteY76" fmla="*/ 8667 h 1521527"/>
                        <a:gd name="connsiteX77" fmla="*/ 1044410 w 1044621"/>
                        <a:gd name="connsiteY77" fmla="*/ 0 h 15215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</a:cxnLst>
                      <a:rect l="l" t="t" r="r" b="b"/>
                      <a:pathLst>
                        <a:path w="1044621" h="1521527">
                          <a:moveTo>
                            <a:pt x="0" y="1521111"/>
                          </a:moveTo>
                          <a:cubicBezTo>
                            <a:pt x="28530" y="1521472"/>
                            <a:pt x="57060" y="1521833"/>
                            <a:pt x="73672" y="1521111"/>
                          </a:cubicBezTo>
                          <a:cubicBezTo>
                            <a:pt x="90284" y="1520389"/>
                            <a:pt x="91007" y="1521111"/>
                            <a:pt x="99674" y="1516777"/>
                          </a:cubicBezTo>
                          <a:cubicBezTo>
                            <a:pt x="108341" y="1512443"/>
                            <a:pt x="118453" y="1500165"/>
                            <a:pt x="125676" y="1495109"/>
                          </a:cubicBezTo>
                          <a:cubicBezTo>
                            <a:pt x="132899" y="1490053"/>
                            <a:pt x="135066" y="1492220"/>
                            <a:pt x="143011" y="1486442"/>
                          </a:cubicBezTo>
                          <a:cubicBezTo>
                            <a:pt x="150956" y="1480664"/>
                            <a:pt x="165401" y="1469107"/>
                            <a:pt x="173346" y="1460440"/>
                          </a:cubicBezTo>
                          <a:cubicBezTo>
                            <a:pt x="181291" y="1451773"/>
                            <a:pt x="190681" y="1434438"/>
                            <a:pt x="190681" y="1434438"/>
                          </a:cubicBezTo>
                          <a:cubicBezTo>
                            <a:pt x="196459" y="1425771"/>
                            <a:pt x="203681" y="1419992"/>
                            <a:pt x="208015" y="1408436"/>
                          </a:cubicBezTo>
                          <a:cubicBezTo>
                            <a:pt x="212349" y="1396880"/>
                            <a:pt x="213071" y="1376656"/>
                            <a:pt x="216683" y="1365100"/>
                          </a:cubicBezTo>
                          <a:cubicBezTo>
                            <a:pt x="220295" y="1353544"/>
                            <a:pt x="223184" y="1349210"/>
                            <a:pt x="229684" y="1339098"/>
                          </a:cubicBezTo>
                          <a:cubicBezTo>
                            <a:pt x="236184" y="1328986"/>
                            <a:pt x="249907" y="1318874"/>
                            <a:pt x="255685" y="1304429"/>
                          </a:cubicBezTo>
                          <a:cubicBezTo>
                            <a:pt x="261463" y="1289984"/>
                            <a:pt x="260742" y="1270482"/>
                            <a:pt x="264353" y="1252425"/>
                          </a:cubicBezTo>
                          <a:cubicBezTo>
                            <a:pt x="267964" y="1234368"/>
                            <a:pt x="273020" y="1211255"/>
                            <a:pt x="277354" y="1196087"/>
                          </a:cubicBezTo>
                          <a:cubicBezTo>
                            <a:pt x="281688" y="1180919"/>
                            <a:pt x="287466" y="1173697"/>
                            <a:pt x="290355" y="1161418"/>
                          </a:cubicBezTo>
                          <a:cubicBezTo>
                            <a:pt x="293244" y="1149139"/>
                            <a:pt x="291799" y="1134694"/>
                            <a:pt x="294688" y="1122415"/>
                          </a:cubicBezTo>
                          <a:cubicBezTo>
                            <a:pt x="297577" y="1110136"/>
                            <a:pt x="303355" y="1103636"/>
                            <a:pt x="307689" y="1087746"/>
                          </a:cubicBezTo>
                          <a:cubicBezTo>
                            <a:pt x="312023" y="1071856"/>
                            <a:pt x="315634" y="1048021"/>
                            <a:pt x="320690" y="1027075"/>
                          </a:cubicBezTo>
                          <a:cubicBezTo>
                            <a:pt x="325746" y="1006129"/>
                            <a:pt x="332969" y="982294"/>
                            <a:pt x="338025" y="962070"/>
                          </a:cubicBezTo>
                          <a:cubicBezTo>
                            <a:pt x="343081" y="941846"/>
                            <a:pt x="348137" y="919456"/>
                            <a:pt x="351026" y="905733"/>
                          </a:cubicBezTo>
                          <a:cubicBezTo>
                            <a:pt x="353915" y="892010"/>
                            <a:pt x="351748" y="892010"/>
                            <a:pt x="355359" y="879731"/>
                          </a:cubicBezTo>
                          <a:cubicBezTo>
                            <a:pt x="358970" y="867452"/>
                            <a:pt x="367638" y="847229"/>
                            <a:pt x="372694" y="832061"/>
                          </a:cubicBezTo>
                          <a:cubicBezTo>
                            <a:pt x="377750" y="816893"/>
                            <a:pt x="381361" y="803892"/>
                            <a:pt x="385695" y="788724"/>
                          </a:cubicBezTo>
                          <a:cubicBezTo>
                            <a:pt x="390029" y="773556"/>
                            <a:pt x="396529" y="755499"/>
                            <a:pt x="398696" y="741054"/>
                          </a:cubicBezTo>
                          <a:cubicBezTo>
                            <a:pt x="400863" y="726609"/>
                            <a:pt x="397252" y="715052"/>
                            <a:pt x="398696" y="702051"/>
                          </a:cubicBezTo>
                          <a:cubicBezTo>
                            <a:pt x="400140" y="689050"/>
                            <a:pt x="404474" y="677493"/>
                            <a:pt x="407363" y="663048"/>
                          </a:cubicBezTo>
                          <a:cubicBezTo>
                            <a:pt x="410252" y="648603"/>
                            <a:pt x="413142" y="629823"/>
                            <a:pt x="416031" y="615378"/>
                          </a:cubicBezTo>
                          <a:cubicBezTo>
                            <a:pt x="418920" y="600933"/>
                            <a:pt x="421809" y="587931"/>
                            <a:pt x="424698" y="576375"/>
                          </a:cubicBezTo>
                          <a:cubicBezTo>
                            <a:pt x="427587" y="564819"/>
                            <a:pt x="428309" y="557596"/>
                            <a:pt x="433365" y="546040"/>
                          </a:cubicBezTo>
                          <a:cubicBezTo>
                            <a:pt x="438421" y="534484"/>
                            <a:pt x="451422" y="518593"/>
                            <a:pt x="455033" y="507037"/>
                          </a:cubicBezTo>
                          <a:cubicBezTo>
                            <a:pt x="458644" y="495481"/>
                            <a:pt x="449977" y="488981"/>
                            <a:pt x="455033" y="476702"/>
                          </a:cubicBezTo>
                          <a:cubicBezTo>
                            <a:pt x="460089" y="464423"/>
                            <a:pt x="478869" y="444921"/>
                            <a:pt x="485369" y="433365"/>
                          </a:cubicBezTo>
                          <a:cubicBezTo>
                            <a:pt x="491869" y="421809"/>
                            <a:pt x="490425" y="413141"/>
                            <a:pt x="494036" y="407363"/>
                          </a:cubicBezTo>
                          <a:cubicBezTo>
                            <a:pt x="497647" y="401585"/>
                            <a:pt x="501981" y="400140"/>
                            <a:pt x="507037" y="398696"/>
                          </a:cubicBezTo>
                          <a:cubicBezTo>
                            <a:pt x="512093" y="397252"/>
                            <a:pt x="524372" y="398696"/>
                            <a:pt x="524372" y="398696"/>
                          </a:cubicBezTo>
                          <a:cubicBezTo>
                            <a:pt x="530872" y="398696"/>
                            <a:pt x="539540" y="393640"/>
                            <a:pt x="546040" y="398696"/>
                          </a:cubicBezTo>
                          <a:cubicBezTo>
                            <a:pt x="552540" y="403752"/>
                            <a:pt x="559764" y="421086"/>
                            <a:pt x="563375" y="429031"/>
                          </a:cubicBezTo>
                          <a:cubicBezTo>
                            <a:pt x="566986" y="436976"/>
                            <a:pt x="564097" y="441310"/>
                            <a:pt x="567708" y="446366"/>
                          </a:cubicBezTo>
                          <a:cubicBezTo>
                            <a:pt x="571319" y="451422"/>
                            <a:pt x="580709" y="451422"/>
                            <a:pt x="585043" y="459367"/>
                          </a:cubicBezTo>
                          <a:cubicBezTo>
                            <a:pt x="589377" y="467312"/>
                            <a:pt x="590099" y="482480"/>
                            <a:pt x="593710" y="494036"/>
                          </a:cubicBezTo>
                          <a:cubicBezTo>
                            <a:pt x="597321" y="505592"/>
                            <a:pt x="603822" y="518593"/>
                            <a:pt x="606711" y="528705"/>
                          </a:cubicBezTo>
                          <a:cubicBezTo>
                            <a:pt x="609600" y="538817"/>
                            <a:pt x="608156" y="541706"/>
                            <a:pt x="611045" y="554707"/>
                          </a:cubicBezTo>
                          <a:cubicBezTo>
                            <a:pt x="613934" y="567708"/>
                            <a:pt x="617545" y="592265"/>
                            <a:pt x="624046" y="606711"/>
                          </a:cubicBezTo>
                          <a:cubicBezTo>
                            <a:pt x="630547" y="621157"/>
                            <a:pt x="644270" y="628379"/>
                            <a:pt x="650048" y="641380"/>
                          </a:cubicBezTo>
                          <a:cubicBezTo>
                            <a:pt x="655826" y="654381"/>
                            <a:pt x="654382" y="673161"/>
                            <a:pt x="658715" y="684717"/>
                          </a:cubicBezTo>
                          <a:cubicBezTo>
                            <a:pt x="663048" y="696273"/>
                            <a:pt x="671715" y="700607"/>
                            <a:pt x="676049" y="710719"/>
                          </a:cubicBezTo>
                          <a:cubicBezTo>
                            <a:pt x="680383" y="720831"/>
                            <a:pt x="682550" y="734554"/>
                            <a:pt x="684717" y="745388"/>
                          </a:cubicBezTo>
                          <a:cubicBezTo>
                            <a:pt x="686884" y="756222"/>
                            <a:pt x="686161" y="765611"/>
                            <a:pt x="689050" y="775723"/>
                          </a:cubicBezTo>
                          <a:cubicBezTo>
                            <a:pt x="691939" y="785835"/>
                            <a:pt x="698440" y="795947"/>
                            <a:pt x="702051" y="806059"/>
                          </a:cubicBezTo>
                          <a:cubicBezTo>
                            <a:pt x="705662" y="816171"/>
                            <a:pt x="705663" y="823393"/>
                            <a:pt x="710719" y="836394"/>
                          </a:cubicBezTo>
                          <a:cubicBezTo>
                            <a:pt x="715775" y="849395"/>
                            <a:pt x="723720" y="873231"/>
                            <a:pt x="732387" y="884065"/>
                          </a:cubicBezTo>
                          <a:cubicBezTo>
                            <a:pt x="741054" y="894899"/>
                            <a:pt x="754777" y="897066"/>
                            <a:pt x="762722" y="901399"/>
                          </a:cubicBezTo>
                          <a:cubicBezTo>
                            <a:pt x="770667" y="905732"/>
                            <a:pt x="773557" y="910788"/>
                            <a:pt x="780057" y="910066"/>
                          </a:cubicBezTo>
                          <a:cubicBezTo>
                            <a:pt x="786557" y="909344"/>
                            <a:pt x="797391" y="905732"/>
                            <a:pt x="801725" y="897065"/>
                          </a:cubicBezTo>
                          <a:cubicBezTo>
                            <a:pt x="806059" y="888398"/>
                            <a:pt x="799559" y="873231"/>
                            <a:pt x="806059" y="858063"/>
                          </a:cubicBezTo>
                          <a:cubicBezTo>
                            <a:pt x="812560" y="842895"/>
                            <a:pt x="833505" y="819782"/>
                            <a:pt x="840728" y="806059"/>
                          </a:cubicBezTo>
                          <a:cubicBezTo>
                            <a:pt x="847951" y="792336"/>
                            <a:pt x="849395" y="775723"/>
                            <a:pt x="849395" y="775723"/>
                          </a:cubicBezTo>
                          <a:cubicBezTo>
                            <a:pt x="852284" y="765611"/>
                            <a:pt x="856618" y="756222"/>
                            <a:pt x="858063" y="745388"/>
                          </a:cubicBezTo>
                          <a:cubicBezTo>
                            <a:pt x="859508" y="734554"/>
                            <a:pt x="856619" y="725887"/>
                            <a:pt x="858063" y="710719"/>
                          </a:cubicBezTo>
                          <a:cubicBezTo>
                            <a:pt x="859508" y="695551"/>
                            <a:pt x="863119" y="670993"/>
                            <a:pt x="866730" y="654381"/>
                          </a:cubicBezTo>
                          <a:cubicBezTo>
                            <a:pt x="870341" y="637769"/>
                            <a:pt x="874675" y="626213"/>
                            <a:pt x="879731" y="611045"/>
                          </a:cubicBezTo>
                          <a:cubicBezTo>
                            <a:pt x="884787" y="595877"/>
                            <a:pt x="894177" y="575654"/>
                            <a:pt x="897066" y="563375"/>
                          </a:cubicBezTo>
                          <a:cubicBezTo>
                            <a:pt x="899955" y="551096"/>
                            <a:pt x="894899" y="548930"/>
                            <a:pt x="897066" y="537373"/>
                          </a:cubicBezTo>
                          <a:cubicBezTo>
                            <a:pt x="899233" y="525816"/>
                            <a:pt x="906456" y="507759"/>
                            <a:pt x="910067" y="494036"/>
                          </a:cubicBezTo>
                          <a:cubicBezTo>
                            <a:pt x="913678" y="480313"/>
                            <a:pt x="916567" y="468034"/>
                            <a:pt x="918734" y="455033"/>
                          </a:cubicBezTo>
                          <a:cubicBezTo>
                            <a:pt x="920901" y="442032"/>
                            <a:pt x="920178" y="433364"/>
                            <a:pt x="923067" y="416030"/>
                          </a:cubicBezTo>
                          <a:cubicBezTo>
                            <a:pt x="925956" y="398695"/>
                            <a:pt x="932457" y="369805"/>
                            <a:pt x="936068" y="351026"/>
                          </a:cubicBezTo>
                          <a:cubicBezTo>
                            <a:pt x="939680" y="332247"/>
                            <a:pt x="941847" y="317079"/>
                            <a:pt x="944736" y="303356"/>
                          </a:cubicBezTo>
                          <a:cubicBezTo>
                            <a:pt x="947625" y="289633"/>
                            <a:pt x="951236" y="281687"/>
                            <a:pt x="953403" y="268686"/>
                          </a:cubicBezTo>
                          <a:cubicBezTo>
                            <a:pt x="955570" y="255685"/>
                            <a:pt x="954848" y="238351"/>
                            <a:pt x="957737" y="225350"/>
                          </a:cubicBezTo>
                          <a:cubicBezTo>
                            <a:pt x="960626" y="212349"/>
                            <a:pt x="967127" y="202960"/>
                            <a:pt x="970738" y="190681"/>
                          </a:cubicBezTo>
                          <a:cubicBezTo>
                            <a:pt x="974349" y="178402"/>
                            <a:pt x="975794" y="166846"/>
                            <a:pt x="979405" y="151678"/>
                          </a:cubicBezTo>
                          <a:cubicBezTo>
                            <a:pt x="983016" y="136510"/>
                            <a:pt x="988795" y="113397"/>
                            <a:pt x="992406" y="99674"/>
                          </a:cubicBezTo>
                          <a:cubicBezTo>
                            <a:pt x="996017" y="85951"/>
                            <a:pt x="997462" y="79450"/>
                            <a:pt x="1001073" y="69338"/>
                          </a:cubicBezTo>
                          <a:cubicBezTo>
                            <a:pt x="1004684" y="59226"/>
                            <a:pt x="1011185" y="46948"/>
                            <a:pt x="1014074" y="39003"/>
                          </a:cubicBezTo>
                          <a:cubicBezTo>
                            <a:pt x="1016963" y="31058"/>
                            <a:pt x="1013352" y="26002"/>
                            <a:pt x="1018408" y="21668"/>
                          </a:cubicBezTo>
                          <a:cubicBezTo>
                            <a:pt x="1023464" y="17334"/>
                            <a:pt x="1042243" y="15168"/>
                            <a:pt x="1044410" y="13001"/>
                          </a:cubicBezTo>
                          <a:cubicBezTo>
                            <a:pt x="1046577" y="10834"/>
                            <a:pt x="1031409" y="10834"/>
                            <a:pt x="1031409" y="8667"/>
                          </a:cubicBezTo>
                          <a:cubicBezTo>
                            <a:pt x="1031409" y="6500"/>
                            <a:pt x="1040799" y="1444"/>
                            <a:pt x="1044410" y="0"/>
                          </a:cubicBezTo>
                        </a:path>
                      </a:pathLst>
                    </a:custGeom>
                    <a:no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" name="Freeform 16"/>
                    <p:cNvSpPr/>
                    <p:nvPr/>
                  </p:nvSpPr>
                  <p:spPr bwMode="auto">
                    <a:xfrm>
                      <a:off x="7566552" y="3380246"/>
                      <a:ext cx="541706" cy="1552088"/>
                    </a:xfrm>
                    <a:custGeom>
                      <a:avLst/>
                      <a:gdLst>
                        <a:gd name="connsiteX0" fmla="*/ 0 w 541706"/>
                        <a:gd name="connsiteY0" fmla="*/ 0 h 1552088"/>
                        <a:gd name="connsiteX1" fmla="*/ 43336 w 541706"/>
                        <a:gd name="connsiteY1" fmla="*/ 34670 h 1552088"/>
                        <a:gd name="connsiteX2" fmla="*/ 60671 w 541706"/>
                        <a:gd name="connsiteY2" fmla="*/ 52004 h 1552088"/>
                        <a:gd name="connsiteX3" fmla="*/ 69338 w 541706"/>
                        <a:gd name="connsiteY3" fmla="*/ 82340 h 1552088"/>
                        <a:gd name="connsiteX4" fmla="*/ 82339 w 541706"/>
                        <a:gd name="connsiteY4" fmla="*/ 143011 h 1552088"/>
                        <a:gd name="connsiteX5" fmla="*/ 91006 w 541706"/>
                        <a:gd name="connsiteY5" fmla="*/ 186347 h 1552088"/>
                        <a:gd name="connsiteX6" fmla="*/ 108341 w 541706"/>
                        <a:gd name="connsiteY6" fmla="*/ 234018 h 1552088"/>
                        <a:gd name="connsiteX7" fmla="*/ 125675 w 541706"/>
                        <a:gd name="connsiteY7" fmla="*/ 294689 h 1552088"/>
                        <a:gd name="connsiteX8" fmla="*/ 130009 w 541706"/>
                        <a:gd name="connsiteY8" fmla="*/ 338025 h 1552088"/>
                        <a:gd name="connsiteX9" fmla="*/ 143010 w 541706"/>
                        <a:gd name="connsiteY9" fmla="*/ 385695 h 1552088"/>
                        <a:gd name="connsiteX10" fmla="*/ 143010 w 541706"/>
                        <a:gd name="connsiteY10" fmla="*/ 450700 h 1552088"/>
                        <a:gd name="connsiteX11" fmla="*/ 151677 w 541706"/>
                        <a:gd name="connsiteY11" fmla="*/ 489703 h 1552088"/>
                        <a:gd name="connsiteX12" fmla="*/ 160345 w 541706"/>
                        <a:gd name="connsiteY12" fmla="*/ 550374 h 1552088"/>
                        <a:gd name="connsiteX13" fmla="*/ 177679 w 541706"/>
                        <a:gd name="connsiteY13" fmla="*/ 619712 h 1552088"/>
                        <a:gd name="connsiteX14" fmla="*/ 186347 w 541706"/>
                        <a:gd name="connsiteY14" fmla="*/ 658715 h 1552088"/>
                        <a:gd name="connsiteX15" fmla="*/ 199348 w 541706"/>
                        <a:gd name="connsiteY15" fmla="*/ 706385 h 1552088"/>
                        <a:gd name="connsiteX16" fmla="*/ 199348 w 541706"/>
                        <a:gd name="connsiteY16" fmla="*/ 758389 h 1552088"/>
                        <a:gd name="connsiteX17" fmla="*/ 216682 w 541706"/>
                        <a:gd name="connsiteY17" fmla="*/ 810393 h 1552088"/>
                        <a:gd name="connsiteX18" fmla="*/ 225349 w 541706"/>
                        <a:gd name="connsiteY18" fmla="*/ 866730 h 1552088"/>
                        <a:gd name="connsiteX19" fmla="*/ 238350 w 541706"/>
                        <a:gd name="connsiteY19" fmla="*/ 931735 h 1552088"/>
                        <a:gd name="connsiteX20" fmla="*/ 247018 w 541706"/>
                        <a:gd name="connsiteY20" fmla="*/ 975072 h 1552088"/>
                        <a:gd name="connsiteX21" fmla="*/ 251351 w 541706"/>
                        <a:gd name="connsiteY21" fmla="*/ 1040076 h 1552088"/>
                        <a:gd name="connsiteX22" fmla="*/ 264352 w 541706"/>
                        <a:gd name="connsiteY22" fmla="*/ 1087746 h 1552088"/>
                        <a:gd name="connsiteX23" fmla="*/ 273020 w 541706"/>
                        <a:gd name="connsiteY23" fmla="*/ 1118082 h 1552088"/>
                        <a:gd name="connsiteX24" fmla="*/ 281687 w 541706"/>
                        <a:gd name="connsiteY24" fmla="*/ 1170086 h 1552088"/>
                        <a:gd name="connsiteX25" fmla="*/ 294688 w 541706"/>
                        <a:gd name="connsiteY25" fmla="*/ 1222090 h 1552088"/>
                        <a:gd name="connsiteX26" fmla="*/ 312022 w 541706"/>
                        <a:gd name="connsiteY26" fmla="*/ 1261092 h 1552088"/>
                        <a:gd name="connsiteX27" fmla="*/ 338024 w 541706"/>
                        <a:gd name="connsiteY27" fmla="*/ 1334764 h 1552088"/>
                        <a:gd name="connsiteX28" fmla="*/ 355359 w 541706"/>
                        <a:gd name="connsiteY28" fmla="*/ 1395436 h 1552088"/>
                        <a:gd name="connsiteX29" fmla="*/ 372693 w 541706"/>
                        <a:gd name="connsiteY29" fmla="*/ 1447439 h 1552088"/>
                        <a:gd name="connsiteX30" fmla="*/ 398695 w 541706"/>
                        <a:gd name="connsiteY30" fmla="*/ 1495109 h 1552088"/>
                        <a:gd name="connsiteX31" fmla="*/ 424697 w 541706"/>
                        <a:gd name="connsiteY31" fmla="*/ 1508110 h 1552088"/>
                        <a:gd name="connsiteX32" fmla="*/ 455033 w 541706"/>
                        <a:gd name="connsiteY32" fmla="*/ 1525445 h 1552088"/>
                        <a:gd name="connsiteX33" fmla="*/ 476701 w 541706"/>
                        <a:gd name="connsiteY33" fmla="*/ 1542780 h 1552088"/>
                        <a:gd name="connsiteX34" fmla="*/ 520038 w 541706"/>
                        <a:gd name="connsiteY34" fmla="*/ 1551447 h 1552088"/>
                        <a:gd name="connsiteX35" fmla="*/ 541706 w 541706"/>
                        <a:gd name="connsiteY35" fmla="*/ 1551447 h 1552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</a:cxnLst>
                      <a:rect l="l" t="t" r="r" b="b"/>
                      <a:pathLst>
                        <a:path w="541706" h="1552088">
                          <a:moveTo>
                            <a:pt x="0" y="0"/>
                          </a:moveTo>
                          <a:cubicBezTo>
                            <a:pt x="16612" y="13001"/>
                            <a:pt x="33224" y="26003"/>
                            <a:pt x="43336" y="34670"/>
                          </a:cubicBezTo>
                          <a:cubicBezTo>
                            <a:pt x="53448" y="43337"/>
                            <a:pt x="56337" y="44059"/>
                            <a:pt x="60671" y="52004"/>
                          </a:cubicBezTo>
                          <a:cubicBezTo>
                            <a:pt x="65005" y="59949"/>
                            <a:pt x="65727" y="67172"/>
                            <a:pt x="69338" y="82340"/>
                          </a:cubicBezTo>
                          <a:cubicBezTo>
                            <a:pt x="72949" y="97508"/>
                            <a:pt x="78728" y="125677"/>
                            <a:pt x="82339" y="143011"/>
                          </a:cubicBezTo>
                          <a:cubicBezTo>
                            <a:pt x="85950" y="160345"/>
                            <a:pt x="86672" y="171179"/>
                            <a:pt x="91006" y="186347"/>
                          </a:cubicBezTo>
                          <a:cubicBezTo>
                            <a:pt x="95340" y="201515"/>
                            <a:pt x="102563" y="215961"/>
                            <a:pt x="108341" y="234018"/>
                          </a:cubicBezTo>
                          <a:cubicBezTo>
                            <a:pt x="114119" y="252075"/>
                            <a:pt x="122064" y="277355"/>
                            <a:pt x="125675" y="294689"/>
                          </a:cubicBezTo>
                          <a:cubicBezTo>
                            <a:pt x="129286" y="312023"/>
                            <a:pt x="127120" y="322857"/>
                            <a:pt x="130009" y="338025"/>
                          </a:cubicBezTo>
                          <a:cubicBezTo>
                            <a:pt x="132898" y="353193"/>
                            <a:pt x="140843" y="366916"/>
                            <a:pt x="143010" y="385695"/>
                          </a:cubicBezTo>
                          <a:cubicBezTo>
                            <a:pt x="145177" y="404474"/>
                            <a:pt x="141566" y="433365"/>
                            <a:pt x="143010" y="450700"/>
                          </a:cubicBezTo>
                          <a:cubicBezTo>
                            <a:pt x="144455" y="468035"/>
                            <a:pt x="148788" y="473091"/>
                            <a:pt x="151677" y="489703"/>
                          </a:cubicBezTo>
                          <a:cubicBezTo>
                            <a:pt x="154566" y="506315"/>
                            <a:pt x="156011" y="528706"/>
                            <a:pt x="160345" y="550374"/>
                          </a:cubicBezTo>
                          <a:cubicBezTo>
                            <a:pt x="164679" y="572042"/>
                            <a:pt x="173345" y="601655"/>
                            <a:pt x="177679" y="619712"/>
                          </a:cubicBezTo>
                          <a:cubicBezTo>
                            <a:pt x="182013" y="637769"/>
                            <a:pt x="182736" y="644270"/>
                            <a:pt x="186347" y="658715"/>
                          </a:cubicBezTo>
                          <a:cubicBezTo>
                            <a:pt x="189959" y="673161"/>
                            <a:pt x="197181" y="689773"/>
                            <a:pt x="199348" y="706385"/>
                          </a:cubicBezTo>
                          <a:cubicBezTo>
                            <a:pt x="201515" y="722997"/>
                            <a:pt x="196459" y="741054"/>
                            <a:pt x="199348" y="758389"/>
                          </a:cubicBezTo>
                          <a:cubicBezTo>
                            <a:pt x="202237" y="775724"/>
                            <a:pt x="212349" y="792336"/>
                            <a:pt x="216682" y="810393"/>
                          </a:cubicBezTo>
                          <a:cubicBezTo>
                            <a:pt x="221015" y="828450"/>
                            <a:pt x="221738" y="846506"/>
                            <a:pt x="225349" y="866730"/>
                          </a:cubicBezTo>
                          <a:cubicBezTo>
                            <a:pt x="228960" y="886954"/>
                            <a:pt x="238350" y="931735"/>
                            <a:pt x="238350" y="931735"/>
                          </a:cubicBezTo>
                          <a:cubicBezTo>
                            <a:pt x="241961" y="949792"/>
                            <a:pt x="244851" y="957015"/>
                            <a:pt x="247018" y="975072"/>
                          </a:cubicBezTo>
                          <a:cubicBezTo>
                            <a:pt x="249185" y="993129"/>
                            <a:pt x="248462" y="1021297"/>
                            <a:pt x="251351" y="1040076"/>
                          </a:cubicBezTo>
                          <a:cubicBezTo>
                            <a:pt x="254240" y="1058855"/>
                            <a:pt x="260741" y="1074745"/>
                            <a:pt x="264352" y="1087746"/>
                          </a:cubicBezTo>
                          <a:cubicBezTo>
                            <a:pt x="267964" y="1100747"/>
                            <a:pt x="270131" y="1104359"/>
                            <a:pt x="273020" y="1118082"/>
                          </a:cubicBezTo>
                          <a:cubicBezTo>
                            <a:pt x="275909" y="1131805"/>
                            <a:pt x="278076" y="1152751"/>
                            <a:pt x="281687" y="1170086"/>
                          </a:cubicBezTo>
                          <a:cubicBezTo>
                            <a:pt x="285298" y="1187421"/>
                            <a:pt x="289632" y="1206922"/>
                            <a:pt x="294688" y="1222090"/>
                          </a:cubicBezTo>
                          <a:cubicBezTo>
                            <a:pt x="299744" y="1237258"/>
                            <a:pt x="304799" y="1242313"/>
                            <a:pt x="312022" y="1261092"/>
                          </a:cubicBezTo>
                          <a:cubicBezTo>
                            <a:pt x="319245" y="1279871"/>
                            <a:pt x="330801" y="1312373"/>
                            <a:pt x="338024" y="1334764"/>
                          </a:cubicBezTo>
                          <a:cubicBezTo>
                            <a:pt x="345247" y="1357155"/>
                            <a:pt x="349581" y="1376657"/>
                            <a:pt x="355359" y="1395436"/>
                          </a:cubicBezTo>
                          <a:cubicBezTo>
                            <a:pt x="361137" y="1414215"/>
                            <a:pt x="365470" y="1430827"/>
                            <a:pt x="372693" y="1447439"/>
                          </a:cubicBezTo>
                          <a:cubicBezTo>
                            <a:pt x="379916" y="1464051"/>
                            <a:pt x="390028" y="1484997"/>
                            <a:pt x="398695" y="1495109"/>
                          </a:cubicBezTo>
                          <a:cubicBezTo>
                            <a:pt x="407362" y="1505221"/>
                            <a:pt x="415307" y="1503054"/>
                            <a:pt x="424697" y="1508110"/>
                          </a:cubicBezTo>
                          <a:cubicBezTo>
                            <a:pt x="434087" y="1513166"/>
                            <a:pt x="446366" y="1519667"/>
                            <a:pt x="455033" y="1525445"/>
                          </a:cubicBezTo>
                          <a:cubicBezTo>
                            <a:pt x="463700" y="1531223"/>
                            <a:pt x="465867" y="1538446"/>
                            <a:pt x="476701" y="1542780"/>
                          </a:cubicBezTo>
                          <a:cubicBezTo>
                            <a:pt x="487535" y="1547114"/>
                            <a:pt x="509204" y="1550003"/>
                            <a:pt x="520038" y="1551447"/>
                          </a:cubicBezTo>
                          <a:cubicBezTo>
                            <a:pt x="530872" y="1552891"/>
                            <a:pt x="541706" y="1551447"/>
                            <a:pt x="541706" y="1551447"/>
                          </a:cubicBezTo>
                        </a:path>
                      </a:pathLst>
                    </a:custGeom>
                    <a:no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21" name="Right Arrow 20"/>
                  <p:cNvSpPr/>
                  <p:nvPr/>
                </p:nvSpPr>
                <p:spPr bwMode="auto">
                  <a:xfrm rot="10800000">
                    <a:off x="685800" y="4883373"/>
                    <a:ext cx="1524663" cy="105172"/>
                  </a:xfrm>
                  <a:prstGeom prst="rightArrow">
                    <a:avLst/>
                  </a:prstGeom>
                  <a:solidFill>
                    <a:schemeClr val="tx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3" name="Right Arrow 22"/>
                  <p:cNvSpPr/>
                  <p:nvPr/>
                </p:nvSpPr>
                <p:spPr bwMode="auto">
                  <a:xfrm rot="10800000">
                    <a:off x="2419576" y="4883373"/>
                    <a:ext cx="1794616" cy="105172"/>
                  </a:xfrm>
                  <a:prstGeom prst="rightArrow">
                    <a:avLst/>
                  </a:prstGeom>
                  <a:solidFill>
                    <a:schemeClr val="tx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4" name="Right Arrow 23"/>
                  <p:cNvSpPr/>
                  <p:nvPr/>
                </p:nvSpPr>
                <p:spPr bwMode="auto">
                  <a:xfrm rot="10800000">
                    <a:off x="4464114" y="4883373"/>
                    <a:ext cx="1794616" cy="105172"/>
                  </a:xfrm>
                  <a:prstGeom prst="rightArrow">
                    <a:avLst/>
                  </a:prstGeom>
                  <a:solidFill>
                    <a:schemeClr val="tx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5" name="Right Arrow 24"/>
                  <p:cNvSpPr/>
                  <p:nvPr/>
                </p:nvSpPr>
                <p:spPr bwMode="auto">
                  <a:xfrm rot="10800000">
                    <a:off x="6381703" y="4883373"/>
                    <a:ext cx="1794616" cy="105172"/>
                  </a:xfrm>
                  <a:prstGeom prst="rightArrow">
                    <a:avLst/>
                  </a:prstGeom>
                  <a:solidFill>
                    <a:schemeClr val="tx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6" name="Rectangle 25"/>
                <p:cNvSpPr/>
                <p:nvPr/>
              </p:nvSpPr>
              <p:spPr>
                <a:xfrm>
                  <a:off x="3101084" y="5869807"/>
                  <a:ext cx="294183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Binding Energy (eV)</a:t>
                  </a:r>
                  <a:endParaRPr lang="en-US" dirty="0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477878" y="3640432"/>
                <a:ext cx="4010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1s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905823" y="3636607"/>
                <a:ext cx="6014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2p</a:t>
                </a:r>
                <a:r>
                  <a:rPr lang="en-US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1/2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515349" y="3636607"/>
                <a:ext cx="6014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2p</a:t>
                </a:r>
                <a:r>
                  <a:rPr lang="en-US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/2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890540" y="3621323"/>
                <a:ext cx="6014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3d</a:t>
                </a:r>
                <a:r>
                  <a:rPr lang="en-US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3/2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500066" y="3621323"/>
                <a:ext cx="6014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3d</a:t>
                </a:r>
                <a:r>
                  <a:rPr lang="en-US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5/2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805999" y="3615012"/>
                <a:ext cx="5453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4f</a:t>
                </a:r>
                <a:r>
                  <a:rPr lang="en-US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5/2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415525" y="3615012"/>
                <a:ext cx="5453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4f</a:t>
                </a:r>
                <a:r>
                  <a:rPr lang="en-US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7/2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205800" y="2382038"/>
              <a:ext cx="936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 orbital</a:t>
              </a:r>
              <a:endParaRPr lang="en-US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47111" y="2375291"/>
              <a:ext cx="9327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 orbital</a:t>
              </a:r>
              <a:endParaRPr lang="en-US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31828" y="2390182"/>
              <a:ext cx="936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 orbital</a:t>
              </a:r>
              <a:endParaRPr lang="en-US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47287" y="2382038"/>
              <a:ext cx="857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 orbital</a:t>
              </a:r>
              <a:endParaRPr lang="en-US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24797" y="300161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27787" y="300161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1:2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72165" y="2997011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2:3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41250" y="2997011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3:4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457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XPS energy levels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0074" y="1053495"/>
            <a:ext cx="7962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photoelectron’s binding energy will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based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the element’s final-state configuration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v-SE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43282" y="2721819"/>
            <a:ext cx="4228718" cy="2924333"/>
            <a:chOff x="1724215" y="2674194"/>
            <a:chExt cx="4228718" cy="2924333"/>
          </a:xfrm>
        </p:grpSpPr>
        <p:grpSp>
          <p:nvGrpSpPr>
            <p:cNvPr id="39" name="Group 38"/>
            <p:cNvGrpSpPr/>
            <p:nvPr/>
          </p:nvGrpSpPr>
          <p:grpSpPr>
            <a:xfrm>
              <a:off x="1724215" y="2674194"/>
              <a:ext cx="4228718" cy="2924333"/>
              <a:chOff x="1724215" y="2674194"/>
              <a:chExt cx="4228718" cy="292433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809750" y="3257551"/>
                <a:ext cx="1562100" cy="2171699"/>
                <a:chOff x="1809750" y="3257551"/>
                <a:chExt cx="1562100" cy="217169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1809750" y="4638675"/>
                  <a:ext cx="1562100" cy="790575"/>
                  <a:chOff x="1428750" y="4638675"/>
                  <a:chExt cx="1562100" cy="790575"/>
                </a:xfrm>
              </p:grpSpPr>
              <p:cxnSp>
                <p:nvCxnSpPr>
                  <p:cNvPr id="5" name="Straight Connector 4"/>
                  <p:cNvCxnSpPr/>
                  <p:nvPr/>
                </p:nvCxnSpPr>
                <p:spPr bwMode="auto">
                  <a:xfrm>
                    <a:off x="1428750" y="4962525"/>
                    <a:ext cx="15621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" name="Straight Connector 8"/>
                  <p:cNvCxnSpPr/>
                  <p:nvPr/>
                </p:nvCxnSpPr>
                <p:spPr bwMode="auto">
                  <a:xfrm>
                    <a:off x="1428750" y="4638675"/>
                    <a:ext cx="15621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" name="Straight Connector 11"/>
                  <p:cNvCxnSpPr/>
                  <p:nvPr/>
                </p:nvCxnSpPr>
                <p:spPr bwMode="auto">
                  <a:xfrm>
                    <a:off x="1428750" y="5429250"/>
                    <a:ext cx="15621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6" name="Rectangle 15"/>
                <p:cNvSpPr/>
                <p:nvPr/>
              </p:nvSpPr>
              <p:spPr bwMode="auto">
                <a:xfrm>
                  <a:off x="1809750" y="4129088"/>
                  <a:ext cx="1562100" cy="2762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 bwMode="auto">
                <a:xfrm>
                  <a:off x="1809750" y="3952876"/>
                  <a:ext cx="1562100" cy="0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0" name="Rectangle 19"/>
                <p:cNvSpPr/>
                <p:nvPr/>
              </p:nvSpPr>
              <p:spPr bwMode="auto">
                <a:xfrm>
                  <a:off x="1809750" y="3471864"/>
                  <a:ext cx="1562100" cy="276225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 bwMode="auto">
                <a:xfrm>
                  <a:off x="1809750" y="3257551"/>
                  <a:ext cx="1562100" cy="0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7" name="Group 26"/>
              <p:cNvGrpSpPr/>
              <p:nvPr/>
            </p:nvGrpSpPr>
            <p:grpSpPr>
              <a:xfrm>
                <a:off x="4305300" y="3257552"/>
                <a:ext cx="1562100" cy="2171698"/>
                <a:chOff x="4305300" y="3257552"/>
                <a:chExt cx="1562100" cy="2171698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4305300" y="4638675"/>
                  <a:ext cx="1562100" cy="790575"/>
                  <a:chOff x="4305300" y="4638675"/>
                  <a:chExt cx="1562100" cy="790575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 bwMode="auto">
                  <a:xfrm>
                    <a:off x="4305300" y="4962525"/>
                    <a:ext cx="15621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" name="Straight Connector 13"/>
                  <p:cNvCxnSpPr/>
                  <p:nvPr/>
                </p:nvCxnSpPr>
                <p:spPr bwMode="auto">
                  <a:xfrm>
                    <a:off x="4305300" y="4638675"/>
                    <a:ext cx="15621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" name="Straight Connector 14"/>
                  <p:cNvCxnSpPr/>
                  <p:nvPr/>
                </p:nvCxnSpPr>
                <p:spPr bwMode="auto">
                  <a:xfrm>
                    <a:off x="4305300" y="5429250"/>
                    <a:ext cx="15621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7" name="Rectangle 16"/>
                <p:cNvSpPr/>
                <p:nvPr/>
              </p:nvSpPr>
              <p:spPr bwMode="auto">
                <a:xfrm>
                  <a:off x="4305300" y="4129088"/>
                  <a:ext cx="1562100" cy="2762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 bwMode="auto">
                <a:xfrm>
                  <a:off x="4305300" y="3471864"/>
                  <a:ext cx="1562100" cy="276225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 bwMode="auto">
                <a:xfrm>
                  <a:off x="4305300" y="3952877"/>
                  <a:ext cx="1562100" cy="0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5" name="Straight Connector 24"/>
                <p:cNvCxnSpPr/>
                <p:nvPr/>
              </p:nvCxnSpPr>
              <p:spPr bwMode="auto">
                <a:xfrm>
                  <a:off x="4305300" y="3257552"/>
                  <a:ext cx="1562100" cy="0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8" name="TextBox 27"/>
              <p:cNvSpPr txBox="1"/>
              <p:nvPr/>
            </p:nvSpPr>
            <p:spPr>
              <a:xfrm>
                <a:off x="3638039" y="5259973"/>
                <a:ext cx="4010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1s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638039" y="4764673"/>
                <a:ext cx="4010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2s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632429" y="4421357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2p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880124" y="4093161"/>
                <a:ext cx="14213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Valence band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375675" y="4097923"/>
                <a:ext cx="14213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Valence band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724215" y="3440699"/>
                <a:ext cx="17331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Conduction band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219766" y="3440699"/>
                <a:ext cx="17331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Conduction band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991114" y="2674194"/>
                <a:ext cx="11993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Initial State</a:t>
                </a:r>
                <a:endParaRPr lang="en-US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504298" y="2674194"/>
                <a:ext cx="11641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Final State</a:t>
                </a:r>
                <a:endParaRPr lang="en-US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428052" y="2901378"/>
                <a:ext cx="9476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Free electron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385285" y="3606524"/>
                <a:ext cx="9476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Fermi level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990975" y="4533484"/>
              <a:ext cx="1246495" cy="980778"/>
              <a:chOff x="1990975" y="4533484"/>
              <a:chExt cx="1246495" cy="980778"/>
            </a:xfrm>
          </p:grpSpPr>
          <p:sp>
            <p:nvSpPr>
              <p:cNvPr id="40" name="Oval 39"/>
              <p:cNvSpPr/>
              <p:nvPr/>
            </p:nvSpPr>
            <p:spPr bwMode="auto">
              <a:xfrm>
                <a:off x="2428872" y="5344985"/>
                <a:ext cx="152400" cy="169277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2647432" y="5344985"/>
                <a:ext cx="152400" cy="169277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2428613" y="4878260"/>
                <a:ext cx="152400" cy="169277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2647432" y="4878260"/>
                <a:ext cx="152400" cy="169277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2428613" y="4533484"/>
                <a:ext cx="152400" cy="169277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2647432" y="4533484"/>
                <a:ext cx="152400" cy="169277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2866251" y="4545182"/>
                <a:ext cx="152400" cy="169277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3085070" y="4545181"/>
                <a:ext cx="152400" cy="169277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2209794" y="4545180"/>
                <a:ext cx="152400" cy="169277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1990975" y="4545179"/>
                <a:ext cx="152400" cy="169277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439680" y="4531310"/>
              <a:ext cx="1246495" cy="980778"/>
              <a:chOff x="1990975" y="4533484"/>
              <a:chExt cx="1246495" cy="980778"/>
            </a:xfrm>
          </p:grpSpPr>
          <p:sp>
            <p:nvSpPr>
              <p:cNvPr id="52" name="Oval 51"/>
              <p:cNvSpPr/>
              <p:nvPr/>
            </p:nvSpPr>
            <p:spPr bwMode="auto">
              <a:xfrm>
                <a:off x="2428872" y="5344985"/>
                <a:ext cx="152400" cy="169277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2647432" y="5344985"/>
                <a:ext cx="152400" cy="16927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2428613" y="4878260"/>
                <a:ext cx="152400" cy="169277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2647432" y="4878260"/>
                <a:ext cx="152400" cy="169277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428613" y="4533484"/>
                <a:ext cx="152400" cy="169277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2647432" y="4533484"/>
                <a:ext cx="152400" cy="169277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2866251" y="4545182"/>
                <a:ext cx="152400" cy="169277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3085070" y="4545181"/>
                <a:ext cx="152400" cy="169277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2209794" y="4545180"/>
                <a:ext cx="152400" cy="169277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1990975" y="4545179"/>
                <a:ext cx="152400" cy="169277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1705" y="2845197"/>
            <a:ext cx="4114800" cy="2663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81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163" y="133884"/>
            <a:ext cx="7772400" cy="547688"/>
          </a:xfrm>
        </p:spPr>
        <p:txBody>
          <a:bodyPr/>
          <a:lstStyle/>
          <a:p>
            <a:r>
              <a:rPr lang="en-US" dirty="0" smtClean="0"/>
              <a:t>Energy lines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75536" y="818304"/>
            <a:ext cx="4963370" cy="5246762"/>
            <a:chOff x="1710893" y="852488"/>
            <a:chExt cx="4963370" cy="52467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r="11869" b="2496"/>
            <a:stretch/>
          </p:blipFill>
          <p:spPr>
            <a:xfrm>
              <a:off x="1710893" y="852488"/>
              <a:ext cx="4835183" cy="271965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7722" r="10001"/>
            <a:stretch/>
          </p:blipFill>
          <p:spPr>
            <a:xfrm>
              <a:off x="1736531" y="3572142"/>
              <a:ext cx="4937732" cy="2527108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600074" y="1053495"/>
            <a:ext cx="3074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Photon energies, in eV, of principle K- and L- shell emission lines. </a:t>
            </a:r>
            <a:endParaRPr lang="sv-SE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074" y="5478172"/>
            <a:ext cx="3074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data booklet, Lawrence Berkeley National Laboratory, 3</a:t>
            </a:r>
            <a:r>
              <a:rPr lang="en-US" sz="1200" i="1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edition, 2009 </a:t>
            </a:r>
            <a:endParaRPr lang="sv-SE" sz="1200" i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3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XPS energy: chemical shifts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0074" y="1053495"/>
            <a:ext cx="79629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an atom makes a bond with another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atom,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valence electron density changes resulting in an adjustment of the electrostatic potential affecting the core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electrons.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Change in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binding energies of the core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electrons cause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shifts in the corresponding photoelectron peaks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762" y="3418973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h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89990" y="3274073"/>
            <a:ext cx="3657600" cy="2819400"/>
            <a:chOff x="5495988" y="3487723"/>
            <a:chExt cx="3657600" cy="2819400"/>
          </a:xfrm>
        </p:grpSpPr>
        <p:pic>
          <p:nvPicPr>
            <p:cNvPr id="63" name="Picture 62" descr="C:\Users\Hamed\Desktop\Mo foil-fine scan.t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5988" y="3487723"/>
              <a:ext cx="3657600" cy="2819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 bwMode="auto">
            <a:xfrm>
              <a:off x="8263783" y="3880638"/>
              <a:ext cx="299192" cy="25881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09857" y="4113813"/>
            <a:ext cx="587141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059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Atom loses valence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charge, BE increases </a:t>
            </a:r>
          </a:p>
          <a:p>
            <a:pPr marL="1257218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 -&gt; MoO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59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Atom gains valence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charge,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decreases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57218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-&gt; MoO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77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47688"/>
          </a:xfrm>
        </p:spPr>
        <p:txBody>
          <a:bodyPr/>
          <a:lstStyle/>
          <a:p>
            <a:r>
              <a:rPr lang="en-US" dirty="0" smtClean="0"/>
              <a:t>XPS energy: chemical shifts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0075" y="1053495"/>
            <a:ext cx="78581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Atoms of higher positive oxidation state show a higher binding energy</a:t>
            </a:r>
          </a:p>
          <a:p>
            <a:pPr marL="800059" lvl="1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Extra coulombic interaction between the photo-emitted electron and the ion core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0244437"/>
              </p:ext>
            </p:extLst>
          </p:nvPr>
        </p:nvGraphicFramePr>
        <p:xfrm>
          <a:off x="4114800" y="2751711"/>
          <a:ext cx="4750465" cy="30424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1019"/>
                <a:gridCol w="687977"/>
                <a:gridCol w="1280160"/>
                <a:gridCol w="1761309"/>
              </a:tblGrid>
              <a:tr h="3155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Binding Energy (eV)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55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</a:t>
                      </a:r>
                      <a:r>
                        <a:rPr lang="en-US" sz="1400" baseline="-25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n-US" sz="1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227.8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5533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</a:t>
                      </a:r>
                      <a:r>
                        <a:rPr lang="en-US" sz="1400" baseline="-25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228.0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5533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</a:t>
                      </a:r>
                      <a:r>
                        <a:rPr lang="en-US" sz="1400" baseline="-25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</a:t>
                      </a:r>
                      <a:r>
                        <a:rPr lang="en-US" sz="1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229.4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5533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</a:t>
                      </a:r>
                      <a:r>
                        <a:rPr lang="en-US" sz="1400" baseline="-25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</a:t>
                      </a:r>
                      <a:r>
                        <a:rPr lang="en-US" sz="1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229.4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5533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</a:t>
                      </a:r>
                      <a:r>
                        <a:rPr lang="en-US" sz="1400" baseline="-25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MoCl</a:t>
                      </a:r>
                      <a:r>
                        <a:rPr lang="en-US" sz="1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230.0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5533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</a:t>
                      </a:r>
                      <a:r>
                        <a:rPr lang="en-US" sz="1400" baseline="-25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MoCl</a:t>
                      </a:r>
                      <a:r>
                        <a:rPr lang="en-US" sz="1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231.0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5533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</a:t>
                      </a:r>
                      <a:r>
                        <a:rPr lang="en-US" sz="1400" baseline="-25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MoCl</a:t>
                      </a:r>
                      <a:r>
                        <a:rPr lang="en-US" sz="1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232.2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55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</a:t>
                      </a:r>
                      <a:r>
                        <a:rPr lang="en-US" sz="1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</a:t>
                      </a:r>
                      <a:r>
                        <a:rPr lang="en-US" sz="1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232.6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0" y="2676518"/>
            <a:ext cx="4114800" cy="3168395"/>
            <a:chOff x="0" y="2676518"/>
            <a:chExt cx="4114800" cy="316839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2676518"/>
              <a:ext cx="4114800" cy="316839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2577737" y="3143794"/>
              <a:ext cx="870857" cy="17417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66354" y="3135085"/>
              <a:ext cx="870857" cy="17417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859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Basic principles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Instrumentation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Peak characteristics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 analysis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Depth profiling</a:t>
            </a:r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4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dirty="0" smtClean="0"/>
              <a:t>X-Ray Photoelectron Spectroscopy (XPS)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093861"/>
            <a:ext cx="8114232" cy="452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X-ray Photoelectron Spectroscopy (XPS), also known as Electron Spectroscopy for Chemical Analysis (ESCA), is used to determine quantitative atomic composition and chemistry.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sample is irradiated with monochromatic x-rays, resulting in the emission of photoelectrons whose energies are characteristic of the elements within the sampling volume.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XPS spectra is created by plotting the number of electrons verses their binding energy.</a:t>
            </a:r>
          </a:p>
        </p:txBody>
      </p:sp>
    </p:spTree>
    <p:extLst>
      <p:ext uri="{BB962C8B-B14F-4D97-AF65-F5344CB8AC3E}">
        <p14:creationId xmlns:p14="http://schemas.microsoft.com/office/powerpoint/2010/main" xmlns="" val="12109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Quantitative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61554" y="1053495"/>
            <a:ext cx="826443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Atomic concentration of elements can be calculated: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define sensitivity factors: </a:t>
            </a:r>
          </a:p>
          <a:p>
            <a:pPr marL="800059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: Photoionization cross-section of peak j of element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59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λ(KE): Inelastic mean free path length</a:t>
            </a:r>
          </a:p>
          <a:p>
            <a:pPr marL="800059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Helvetica" panose="020B0604020202020204" pitchFamily="34" charset="0"/>
              </a:rPr>
              <a:t>Therefore, </a:t>
            </a:r>
            <a:r>
              <a:rPr lang="en-US" sz="2000" i="1" dirty="0" err="1">
                <a:latin typeface="Helvetica-Oblique"/>
              </a:rPr>
              <a:t>n</a:t>
            </a:r>
            <a:r>
              <a:rPr lang="en-US" sz="2000" i="1" baseline="-25000" dirty="0" err="1">
                <a:latin typeface="Helvetica-Oblique"/>
              </a:rPr>
              <a:t>i</a:t>
            </a:r>
            <a:r>
              <a:rPr lang="en-US" sz="2000" i="1" dirty="0">
                <a:latin typeface="Helvetica-Oblique"/>
              </a:rPr>
              <a:t> </a:t>
            </a:r>
            <a:r>
              <a:rPr lang="en-US" sz="2000" dirty="0">
                <a:latin typeface="Helvetica" panose="020B0604020202020204" pitchFamily="34" charset="0"/>
              </a:rPr>
              <a:t>is dependent on the peak </a:t>
            </a:r>
            <a:r>
              <a:rPr lang="en-US" sz="2000" dirty="0" smtClean="0">
                <a:latin typeface="Helvetica" panose="020B0604020202020204" pitchFamily="34" charset="0"/>
              </a:rPr>
              <a:t>area (</a:t>
            </a:r>
            <a:r>
              <a:rPr lang="en-US" sz="2000" dirty="0" err="1" smtClean="0">
                <a:latin typeface="Helvetica" panose="020B0604020202020204" pitchFamily="34" charset="0"/>
              </a:rPr>
              <a:t>I</a:t>
            </a:r>
            <a:r>
              <a:rPr lang="en-US" sz="2000" baseline="-25000" dirty="0" err="1" smtClean="0">
                <a:latin typeface="Helvetica" panose="020B0604020202020204" pitchFamily="34" charset="0"/>
              </a:rPr>
              <a:t>ij</a:t>
            </a:r>
            <a:r>
              <a:rPr lang="en-US" sz="2000" dirty="0">
                <a:latin typeface="Helvetica" panose="020B0604020202020204" pitchFamily="34" charset="0"/>
              </a:rPr>
              <a:t>)</a:t>
            </a:r>
            <a:r>
              <a:rPr lang="en-US" sz="2000" dirty="0" smtClean="0">
                <a:latin typeface="Helvetica" panose="020B0604020202020204" pitchFamily="34" charset="0"/>
              </a:rPr>
              <a:t> </a:t>
            </a:r>
            <a:r>
              <a:rPr lang="en-US" sz="2000" dirty="0">
                <a:latin typeface="Helvetica" panose="020B0604020202020204" pitchFamily="34" charset="0"/>
              </a:rPr>
              <a:t>and sensitivity </a:t>
            </a:r>
            <a:r>
              <a:rPr lang="en-US" sz="2000" dirty="0" smtClean="0">
                <a:latin typeface="Helvetica" panose="020B0604020202020204" pitchFamily="34" charset="0"/>
              </a:rPr>
              <a:t>factor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840377" y="1553984"/>
                <a:ext cx="1692706" cy="568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77" y="1553984"/>
                <a:ext cx="1692706" cy="5686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4924645" y="2439753"/>
                <a:ext cx="1929054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645" y="2439753"/>
                <a:ext cx="1929054" cy="399084"/>
              </a:xfrm>
              <a:prstGeom prst="rect">
                <a:avLst/>
              </a:prstGeom>
              <a:blipFill rotWithShape="0">
                <a:blip r:embed="rId3"/>
                <a:stretch>
                  <a:fillRect l="-3165" r="-506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1044651" y="4605093"/>
                <a:ext cx="1639231" cy="7871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51" y="4605093"/>
                <a:ext cx="1639231" cy="7871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4221067" y="4454232"/>
            <a:ext cx="2450393" cy="1645920"/>
            <a:chOff x="4673914" y="4523900"/>
            <a:chExt cx="2152791" cy="1446022"/>
          </a:xfrm>
        </p:grpSpPr>
        <p:grpSp>
          <p:nvGrpSpPr>
            <p:cNvPr id="29" name="Group 28"/>
            <p:cNvGrpSpPr/>
            <p:nvPr/>
          </p:nvGrpSpPr>
          <p:grpSpPr>
            <a:xfrm>
              <a:off x="4673914" y="4523900"/>
              <a:ext cx="2137950" cy="1223068"/>
              <a:chOff x="4673914" y="4523900"/>
              <a:chExt cx="2137950" cy="1223068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673914" y="4523900"/>
                <a:ext cx="2022567" cy="1223068"/>
                <a:chOff x="6435633" y="4097869"/>
                <a:chExt cx="2022567" cy="1223068"/>
              </a:xfrm>
            </p:grpSpPr>
            <p:grpSp>
              <p:nvGrpSpPr>
                <p:cNvPr id="17" name="Group 16"/>
                <p:cNvGrpSpPr>
                  <a:grpSpLocks noChangeAspect="1"/>
                </p:cNvGrpSpPr>
                <p:nvPr/>
              </p:nvGrpSpPr>
              <p:grpSpPr>
                <a:xfrm>
                  <a:off x="6629400" y="4269616"/>
                  <a:ext cx="1828800" cy="917862"/>
                  <a:chOff x="3997234" y="3795966"/>
                  <a:chExt cx="2812869" cy="1411760"/>
                </a:xfrm>
              </p:grpSpPr>
              <p:sp>
                <p:nvSpPr>
                  <p:cNvPr id="9" name="Freeform 8"/>
                  <p:cNvSpPr/>
                  <p:nvPr/>
                </p:nvSpPr>
                <p:spPr bwMode="auto">
                  <a:xfrm>
                    <a:off x="3997234" y="3795966"/>
                    <a:ext cx="2812869" cy="1411760"/>
                  </a:xfrm>
                  <a:custGeom>
                    <a:avLst/>
                    <a:gdLst>
                      <a:gd name="connsiteX0" fmla="*/ 0 w 1663337"/>
                      <a:gd name="connsiteY0" fmla="*/ 810868 h 1124376"/>
                      <a:gd name="connsiteX1" fmla="*/ 714103 w 1663337"/>
                      <a:gd name="connsiteY1" fmla="*/ 802159 h 1124376"/>
                      <a:gd name="connsiteX2" fmla="*/ 931817 w 1663337"/>
                      <a:gd name="connsiteY2" fmla="*/ 970 h 1124376"/>
                      <a:gd name="connsiteX3" fmla="*/ 1053737 w 1663337"/>
                      <a:gd name="connsiteY3" fmla="*/ 985039 h 1124376"/>
                      <a:gd name="connsiteX4" fmla="*/ 1663337 w 1663337"/>
                      <a:gd name="connsiteY4" fmla="*/ 1124376 h 1124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63337" h="1124376">
                        <a:moveTo>
                          <a:pt x="0" y="810868"/>
                        </a:moveTo>
                        <a:cubicBezTo>
                          <a:pt x="279400" y="874005"/>
                          <a:pt x="558800" y="937142"/>
                          <a:pt x="714103" y="802159"/>
                        </a:cubicBezTo>
                        <a:cubicBezTo>
                          <a:pt x="869406" y="667176"/>
                          <a:pt x="875211" y="-29510"/>
                          <a:pt x="931817" y="970"/>
                        </a:cubicBezTo>
                        <a:cubicBezTo>
                          <a:pt x="988423" y="31450"/>
                          <a:pt x="931817" y="797805"/>
                          <a:pt x="1053737" y="985039"/>
                        </a:cubicBezTo>
                        <a:cubicBezTo>
                          <a:pt x="1175657" y="1172273"/>
                          <a:pt x="1561737" y="1098250"/>
                          <a:pt x="1663337" y="1124376"/>
                        </a:cubicBezTo>
                      </a:path>
                    </a:pathLst>
                  </a:custGeom>
                  <a:noFill/>
                  <a:ln w="158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" charset="0"/>
                      <a:ea typeface="ＭＳ Ｐゴシック" charset="0"/>
                    </a:endParaRPr>
                  </a:p>
                </p:txBody>
              </p:sp>
              <p:cxnSp>
                <p:nvCxnSpPr>
                  <p:cNvPr id="11" name="Curved Connector 10"/>
                  <p:cNvCxnSpPr/>
                  <p:nvPr/>
                </p:nvCxnSpPr>
                <p:spPr bwMode="auto">
                  <a:xfrm>
                    <a:off x="4197531" y="4885509"/>
                    <a:ext cx="2342606" cy="322217"/>
                  </a:xfrm>
                  <a:prstGeom prst="curvedConnector3">
                    <a:avLst/>
                  </a:prstGeom>
                  <a:solidFill>
                    <a:schemeClr val="accent1"/>
                  </a:solidFill>
                  <a:ln w="15875" cap="flat" cmpd="sng" algn="ctr">
                    <a:solidFill>
                      <a:srgbClr val="FF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22" name="Rectangle 21"/>
                <p:cNvSpPr/>
                <p:nvPr/>
              </p:nvSpPr>
              <p:spPr bwMode="auto">
                <a:xfrm>
                  <a:off x="6435633" y="4097869"/>
                  <a:ext cx="487680" cy="122306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</p:grpSp>
          <p:cxnSp>
            <p:nvCxnSpPr>
              <p:cNvPr id="26" name="Straight Arrow Connector 25"/>
              <p:cNvCxnSpPr/>
              <p:nvPr/>
            </p:nvCxnSpPr>
            <p:spPr bwMode="auto">
              <a:xfrm flipV="1">
                <a:off x="5161594" y="4573722"/>
                <a:ext cx="0" cy="1051321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5165944" y="5613509"/>
                <a:ext cx="1645920" cy="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0" name="Rectangle 29"/>
            <p:cNvSpPr/>
            <p:nvPr/>
          </p:nvSpPr>
          <p:spPr>
            <a:xfrm rot="16200000">
              <a:off x="4395816" y="4938429"/>
              <a:ext cx="1043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Helvetica" panose="020B0604020202020204" pitchFamily="34" charset="0"/>
                </a:rPr>
                <a:t>Intensity</a:t>
              </a:r>
              <a:endParaRPr lang="en-US" sz="18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80100" y="5600590"/>
              <a:ext cx="16466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Helvetica" panose="020B0604020202020204" pitchFamily="34" charset="0"/>
                </a:rPr>
                <a:t>Kinetic energy</a:t>
              </a:r>
              <a:endParaRPr lang="en-US" sz="1800" dirty="0"/>
            </a:p>
          </p:txBody>
        </p:sp>
      </p:grpSp>
      <p:cxnSp>
        <p:nvCxnSpPr>
          <p:cNvPr id="34" name="Straight Arrow Connector 33"/>
          <p:cNvCxnSpPr/>
          <p:nvPr/>
        </p:nvCxnSpPr>
        <p:spPr bwMode="auto">
          <a:xfrm flipV="1">
            <a:off x="5590903" y="4850674"/>
            <a:ext cx="298269" cy="1479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Rectangle 34"/>
          <p:cNvSpPr/>
          <p:nvPr/>
        </p:nvSpPr>
        <p:spPr>
          <a:xfrm>
            <a:off x="5833625" y="4589656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Helvetica" panose="020B0604020202020204" pitchFamily="34" charset="0"/>
              </a:rPr>
              <a:t>Peak </a:t>
            </a:r>
            <a:r>
              <a:rPr lang="en-US" sz="1800" dirty="0">
                <a:latin typeface="Helvetica" panose="020B0604020202020204" pitchFamily="34" charset="0"/>
              </a:rPr>
              <a:t>area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9591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Quantitative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0" t="28125" r="3651" b="11461"/>
          <a:stretch/>
        </p:blipFill>
        <p:spPr>
          <a:xfrm>
            <a:off x="1371600" y="1716167"/>
            <a:ext cx="6400800" cy="39074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9657" y="6025536"/>
            <a:ext cx="396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C.D. Wagner, et al, Surf. Interface Anal. 3, (1981) 211.</a:t>
            </a:r>
            <a:endParaRPr lang="sv-SE" sz="1200" i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074" y="1053495"/>
            <a:ext cx="7690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Atomic sensitivity factors for X-ray sources at 54.7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Basic principles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Instrumentation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Peak characteristics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Quantitative analysis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 profiling</a:t>
            </a:r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0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Depth profiling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8140" y="966257"/>
            <a:ext cx="769048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remove surface contaminations or find elemental distribution throughout the film thickness </a:t>
            </a:r>
          </a:p>
          <a:p>
            <a:pPr marL="800059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energy: 1-3 KV</a:t>
            </a:r>
          </a:p>
          <a:p>
            <a:pPr marL="800059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Sample rotation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7749" y="3931938"/>
            <a:ext cx="2743200" cy="1939993"/>
          </a:xfrm>
          <a:prstGeom prst="rect">
            <a:avLst/>
          </a:prstGeom>
        </p:spPr>
      </p:pic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5815261" y="3695331"/>
            <a:ext cx="3328739" cy="2395448"/>
            <a:chOff x="885944" y="3094704"/>
            <a:chExt cx="3874139" cy="2787930"/>
          </a:xfrm>
        </p:grpSpPr>
        <p:grpSp>
          <p:nvGrpSpPr>
            <p:cNvPr id="31" name="Group 30"/>
            <p:cNvGrpSpPr/>
            <p:nvPr/>
          </p:nvGrpSpPr>
          <p:grpSpPr>
            <a:xfrm>
              <a:off x="885944" y="3094704"/>
              <a:ext cx="3874139" cy="2787930"/>
              <a:chOff x="885944" y="3094704"/>
              <a:chExt cx="3874139" cy="278793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885944" y="3094704"/>
                <a:ext cx="3874139" cy="2787930"/>
                <a:chOff x="5006317" y="1094723"/>
                <a:chExt cx="3874139" cy="2787930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7949125" y="1406013"/>
                  <a:ext cx="931331" cy="3582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err="1" smtClean="0">
                      <a:solidFill>
                        <a:schemeClr val="accent5">
                          <a:lumMod val="10000"/>
                        </a:schemeClr>
                      </a:solidFill>
                    </a:rPr>
                    <a:t>Ar</a:t>
                  </a:r>
                  <a:r>
                    <a:rPr lang="en-US" sz="1400" baseline="30000" dirty="0" smtClean="0">
                      <a:solidFill>
                        <a:schemeClr val="accent5">
                          <a:lumMod val="10000"/>
                        </a:schemeClr>
                      </a:solidFill>
                    </a:rPr>
                    <a:t>+</a:t>
                  </a:r>
                  <a:r>
                    <a:rPr lang="en-US" sz="1400" dirty="0" smtClean="0">
                      <a:solidFill>
                        <a:schemeClr val="accent5">
                          <a:lumMod val="10000"/>
                        </a:schemeClr>
                      </a:solidFill>
                    </a:rPr>
                    <a:t> gun </a:t>
                  </a:r>
                </a:p>
              </p:txBody>
            </p:sp>
            <p:grpSp>
              <p:nvGrpSpPr>
                <p:cNvPr id="9" name="Group 8"/>
                <p:cNvGrpSpPr/>
                <p:nvPr/>
              </p:nvGrpSpPr>
              <p:grpSpPr>
                <a:xfrm>
                  <a:off x="5006317" y="1094723"/>
                  <a:ext cx="3345558" cy="2787930"/>
                  <a:chOff x="5006317" y="1086177"/>
                  <a:chExt cx="3345558" cy="2787930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5632199" y="1412053"/>
                    <a:ext cx="2719676" cy="2160089"/>
                    <a:chOff x="5709081" y="2933205"/>
                    <a:chExt cx="2719676" cy="2160089"/>
                  </a:xfrm>
                </p:grpSpPr>
                <p:sp>
                  <p:nvSpPr>
                    <p:cNvPr id="23" name="Rectangle 22"/>
                    <p:cNvSpPr/>
                    <p:nvPr/>
                  </p:nvSpPr>
                  <p:spPr bwMode="auto">
                    <a:xfrm>
                      <a:off x="6319613" y="4830020"/>
                      <a:ext cx="1552506" cy="263274"/>
                    </a:xfrm>
                    <a:prstGeom prst="rect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4" name="Flowchart: Stored Data 23"/>
                    <p:cNvSpPr/>
                    <p:nvPr/>
                  </p:nvSpPr>
                  <p:spPr bwMode="auto">
                    <a:xfrm rot="13585004">
                      <a:off x="5555257" y="3422805"/>
                      <a:ext cx="734938" cy="427289"/>
                    </a:xfrm>
                    <a:prstGeom prst="flowChartOnlineStorage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5" name="Can 24"/>
                    <p:cNvSpPr/>
                    <p:nvPr/>
                  </p:nvSpPr>
                  <p:spPr bwMode="auto">
                    <a:xfrm rot="2505381">
                      <a:off x="8010013" y="3261400"/>
                      <a:ext cx="418744" cy="683664"/>
                    </a:xfrm>
                    <a:prstGeom prst="can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7" name="Flowchart: Delay 26"/>
                    <p:cNvSpPr/>
                    <p:nvPr/>
                  </p:nvSpPr>
                  <p:spPr bwMode="auto">
                    <a:xfrm rot="5400000">
                      <a:off x="6761361" y="2745968"/>
                      <a:ext cx="645978" cy="1020451"/>
                    </a:xfrm>
                    <a:prstGeom prst="flowChartDelay">
                      <a:avLst/>
                    </a:prstGeom>
                    <a:solidFill>
                      <a:srgbClr val="92D050"/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6" name="Flowchart: Off-page Connector 25"/>
                    <p:cNvSpPr/>
                    <p:nvPr/>
                  </p:nvSpPr>
                  <p:spPr bwMode="auto">
                    <a:xfrm rot="2532006">
                      <a:off x="7396800" y="3731724"/>
                      <a:ext cx="384560" cy="1160341"/>
                    </a:xfrm>
                    <a:prstGeom prst="flowChartOffpageConnector">
                      <a:avLst/>
                    </a:prstGeom>
                    <a:pattFill prst="wdUpDiag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5006317" y="1395256"/>
                    <a:ext cx="761558" cy="60894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rgbClr val="C00000"/>
                        </a:solidFill>
                      </a:rPr>
                      <a:t>X-ray </a:t>
                    </a:r>
                  </a:p>
                  <a:p>
                    <a:r>
                      <a:rPr lang="en-US" sz="1400" dirty="0" smtClean="0">
                        <a:solidFill>
                          <a:srgbClr val="C00000"/>
                        </a:solidFill>
                      </a:rPr>
                      <a:t>source</a:t>
                    </a:r>
                    <a:endParaRPr lang="en-US" sz="1400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12" name="Flowchart: Terminator 11"/>
                  <p:cNvSpPr/>
                  <p:nvPr/>
                </p:nvSpPr>
                <p:spPr bwMode="auto">
                  <a:xfrm rot="2446643">
                    <a:off x="7776789" y="2296280"/>
                    <a:ext cx="275003" cy="45719"/>
                  </a:xfrm>
                  <a:prstGeom prst="flowChartTerminator">
                    <a:avLst/>
                  </a:prstGeom>
                  <a:noFill/>
                  <a:ln w="12700" cap="flat" cmpd="sng" algn="ctr">
                    <a:solidFill>
                      <a:schemeClr val="accent5">
                        <a:lumMod val="2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6195124" y="1086177"/>
                    <a:ext cx="1683189" cy="358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rgbClr val="00B050"/>
                        </a:solidFill>
                      </a:rPr>
                      <a:t>Electron analyzer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6597353" y="3515902"/>
                    <a:ext cx="841781" cy="358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Sample</a:t>
                    </a:r>
                  </a:p>
                </p:txBody>
              </p:sp>
            </p:grpSp>
          </p:grpSp>
          <p:sp>
            <p:nvSpPr>
              <p:cNvPr id="30" name="Arc 29"/>
              <p:cNvSpPr/>
              <p:nvPr/>
            </p:nvSpPr>
            <p:spPr bwMode="auto">
              <a:xfrm rot="8489369">
                <a:off x="2642242" y="4842010"/>
                <a:ext cx="638131" cy="544086"/>
              </a:xfrm>
              <a:prstGeom prst="arc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sp>
          <p:nvSpPr>
            <p:cNvPr id="32" name="Flowchart: Off-page Connector 31"/>
            <p:cNvSpPr/>
            <p:nvPr/>
          </p:nvSpPr>
          <p:spPr bwMode="auto">
            <a:xfrm rot="19119045">
              <a:off x="2191299" y="4272614"/>
              <a:ext cx="384560" cy="1160341"/>
            </a:xfrm>
            <a:prstGeom prst="flowChartOffpageConnector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12075" y="3225950"/>
            <a:ext cx="4896342" cy="659354"/>
            <a:chOff x="2002696" y="1876606"/>
            <a:chExt cx="4896342" cy="659354"/>
          </a:xfrm>
        </p:grpSpPr>
        <p:grpSp>
          <p:nvGrpSpPr>
            <p:cNvPr id="49" name="Group 48"/>
            <p:cNvGrpSpPr/>
            <p:nvPr/>
          </p:nvGrpSpPr>
          <p:grpSpPr>
            <a:xfrm>
              <a:off x="2139775" y="1982936"/>
              <a:ext cx="4759263" cy="553024"/>
              <a:chOff x="1264197" y="1980116"/>
              <a:chExt cx="4759263" cy="553024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784892" y="1983756"/>
                <a:ext cx="161289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/>
                  <a:t>XPS spectrum</a:t>
                </a:r>
                <a:endParaRPr lang="en-US" sz="18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039547" y="1980116"/>
                <a:ext cx="161289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err="1" smtClean="0"/>
                  <a:t>Ar</a:t>
                </a:r>
                <a:r>
                  <a:rPr lang="en-US" sz="1800" baseline="30000" dirty="0" smtClean="0"/>
                  <a:t>+</a:t>
                </a:r>
                <a:r>
                  <a:rPr lang="en-US" sz="1800" dirty="0" smtClean="0"/>
                  <a:t> sputtering</a:t>
                </a:r>
                <a:endParaRPr lang="en-US" sz="1800" dirty="0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1264197" y="2153194"/>
                <a:ext cx="4759263" cy="379946"/>
                <a:chOff x="1264197" y="2153194"/>
                <a:chExt cx="4759263" cy="379946"/>
              </a:xfrm>
            </p:grpSpPr>
            <p:cxnSp>
              <p:nvCxnSpPr>
                <p:cNvPr id="38" name="Straight Arrow Connector 37"/>
                <p:cNvCxnSpPr>
                  <a:endCxn id="35" idx="1"/>
                </p:cNvCxnSpPr>
                <p:nvPr/>
              </p:nvCxnSpPr>
              <p:spPr bwMode="auto">
                <a:xfrm>
                  <a:off x="1264197" y="2164782"/>
                  <a:ext cx="520695" cy="3640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" name="Straight Arrow Connector 38"/>
                <p:cNvCxnSpPr/>
                <p:nvPr/>
              </p:nvCxnSpPr>
              <p:spPr bwMode="auto">
                <a:xfrm>
                  <a:off x="3458317" y="2164782"/>
                  <a:ext cx="520695" cy="3640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0" name="Straight Arrow Connector 39"/>
                <p:cNvCxnSpPr/>
                <p:nvPr/>
              </p:nvCxnSpPr>
              <p:spPr bwMode="auto">
                <a:xfrm flipH="1">
                  <a:off x="1541391" y="2526047"/>
                  <a:ext cx="448056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2" name="Straight Arrow Connector 41"/>
                <p:cNvCxnSpPr/>
                <p:nvPr/>
              </p:nvCxnSpPr>
              <p:spPr bwMode="auto">
                <a:xfrm>
                  <a:off x="5657700" y="2167452"/>
                  <a:ext cx="365760" cy="982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" name="Straight Arrow Connector 43"/>
                <p:cNvCxnSpPr/>
                <p:nvPr/>
              </p:nvCxnSpPr>
              <p:spPr bwMode="auto">
                <a:xfrm>
                  <a:off x="6023460" y="2160287"/>
                  <a:ext cx="0" cy="365760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6" name="Straight Arrow Connector 45"/>
                <p:cNvCxnSpPr/>
                <p:nvPr/>
              </p:nvCxnSpPr>
              <p:spPr bwMode="auto">
                <a:xfrm flipV="1">
                  <a:off x="1541391" y="2153194"/>
                  <a:ext cx="0" cy="379946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50" name="Rectangle 49"/>
            <p:cNvSpPr/>
            <p:nvPr/>
          </p:nvSpPr>
          <p:spPr>
            <a:xfrm>
              <a:off x="2002696" y="1876606"/>
              <a:ext cx="6719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99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Depth profiling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9432" y="995938"/>
            <a:ext cx="7690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In,Ga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)Se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film deposited on ITO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6497" y="1663818"/>
            <a:ext cx="8856618" cy="3524840"/>
            <a:chOff x="276497" y="2351799"/>
            <a:chExt cx="8856618" cy="3524840"/>
          </a:xfrm>
        </p:grpSpPr>
        <p:grpSp>
          <p:nvGrpSpPr>
            <p:cNvPr id="14" name="Group 13"/>
            <p:cNvGrpSpPr/>
            <p:nvPr/>
          </p:nvGrpSpPr>
          <p:grpSpPr>
            <a:xfrm>
              <a:off x="276497" y="2356199"/>
              <a:ext cx="4572000" cy="3520440"/>
              <a:chOff x="276497" y="2356199"/>
              <a:chExt cx="4572000" cy="352044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76497" y="2356199"/>
                <a:ext cx="4572000" cy="3520440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 bwMode="auto">
              <a:xfrm>
                <a:off x="1950720" y="2473235"/>
                <a:ext cx="1245325" cy="27867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561115" y="2351799"/>
              <a:ext cx="4572000" cy="3520440"/>
              <a:chOff x="4561115" y="2351799"/>
              <a:chExt cx="4572000" cy="352044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61115" y="2351799"/>
                <a:ext cx="4572000" cy="3520440"/>
              </a:xfrm>
              <a:prstGeom prst="rect">
                <a:avLst/>
              </a:prstGeom>
            </p:spPr>
          </p:pic>
          <p:sp>
            <p:nvSpPr>
              <p:cNvPr id="41" name="Rectangle 40"/>
              <p:cNvSpPr/>
              <p:nvPr/>
            </p:nvSpPr>
            <p:spPr bwMode="auto">
              <a:xfrm>
                <a:off x="5347063" y="2821576"/>
                <a:ext cx="982980" cy="27867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1254752" y="2351799"/>
              <a:ext cx="26372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Elemental </a:t>
              </a:r>
              <a:r>
                <a:rPr lang="en-US" sz="2000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distribution</a:t>
              </a:r>
              <a:endParaRPr lang="en-US" sz="2000" i="1" dirty="0">
                <a:solidFill>
                  <a:schemeClr val="tx2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06793" y="2356199"/>
              <a:ext cx="18806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 3d analysis</a:t>
              </a:r>
              <a:endParaRPr lang="en-US" sz="2000" i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525948" y="5184258"/>
            <a:ext cx="2642331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 of Ga oxide at the interface</a:t>
            </a:r>
            <a:endParaRPr lang="en-US" sz="1800" dirty="0"/>
          </a:p>
        </p:txBody>
      </p:sp>
      <p:sp>
        <p:nvSpPr>
          <p:cNvPr id="45" name="Rectangle 44"/>
          <p:cNvSpPr/>
          <p:nvPr/>
        </p:nvSpPr>
        <p:spPr>
          <a:xfrm>
            <a:off x="685800" y="5184258"/>
            <a:ext cx="3777344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Ga accumulation at the interface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 diffusion into the ITO layer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41155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702891" y="236433"/>
            <a:ext cx="7772400" cy="54768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Summary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292604" y="784121"/>
            <a:ext cx="8382000" cy="505933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Vacuum Range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ultra high vacuum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compatibility with UHV environment may be an issue with biological samples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Measures the elemental composition of the top 10 nm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Can detect all elements except H and He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 limits typically ~ 0.1 atomic percent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Typically the smallest analytical area ~10 µm 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analysis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Can analyze metals, inorganic, polymers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compatibility with UHV environment</a:t>
            </a:r>
          </a:p>
        </p:txBody>
      </p:sp>
    </p:spTree>
    <p:extLst>
      <p:ext uri="{BB962C8B-B14F-4D97-AF65-F5344CB8AC3E}">
        <p14:creationId xmlns:p14="http://schemas.microsoft.com/office/powerpoint/2010/main" xmlns="" val="19606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89822"/>
            <a:ext cx="7772400" cy="4921250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PNNL EMSL: www.emsl.gov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AVS Science &amp; Technology Society: www.avs.org 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• AVS Surface Science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Spectra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: www.avs.org/literature.sss.aspx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Evans Analytical Group: www.cea.com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NIST X-ray Photoelectron Spectroscopy Database: www.srdata.nist.gov/sps/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NIST Electron Inelastic-Mean-Free-Path Database: www.nist.gov/srd/nist71.htm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QUASES-IMFP-TPP2M QUASES-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Tougaard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Inc.: www.quases.com 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• Surfaces &amp; Interfaces Section, National Physical Lab. www.npl.co.uk/npl/cmmt/sis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XPS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MultiQuant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www.chemres.hu/aki/XMQpages/XMQhome.htm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ASTM International: www.astm.org</a:t>
            </a:r>
          </a:p>
        </p:txBody>
      </p:sp>
    </p:spTree>
    <p:extLst>
      <p:ext uri="{BB962C8B-B14F-4D97-AF65-F5344CB8AC3E}">
        <p14:creationId xmlns:p14="http://schemas.microsoft.com/office/powerpoint/2010/main" xmlns="" val="1731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6614"/>
          </a:xfrm>
        </p:spPr>
        <p:txBody>
          <a:bodyPr/>
          <a:lstStyle/>
          <a:p>
            <a:r>
              <a:rPr lang="en-US" i="0" dirty="0"/>
              <a:t>Historical Notes on </a:t>
            </a:r>
            <a:r>
              <a:rPr lang="en-US" i="0" dirty="0" smtClean="0"/>
              <a:t>XPS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891252"/>
            <a:ext cx="5826642" cy="49212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Kai Siegbahn (b.1918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inventor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modern-day XPS was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Uppsala University in Sweden in the 1950s and 1960s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Siegbahn was a physicist,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call his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method electron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spectroscopy for chemical analysis (ESCA), because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 understood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importance of the chemical information that XPS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ESCA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provide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Siegbahn shared the Nobel Prize for Physics (1981) for his work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http://www.nndb.com/people/957/000099660/kai-siegbahn-1-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4291" y="1137683"/>
            <a:ext cx="20764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60018" y="3995183"/>
            <a:ext cx="1460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Helvetica Neue"/>
              </a:rPr>
              <a:t>1918-2007</a:t>
            </a:r>
            <a:endParaRPr lang="en-US" sz="2000" i="1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54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X-ray Photoelectron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517" y="1080595"/>
            <a:ext cx="7772400" cy="18953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Based on Einstein’s photoelectric effect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Many materials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emit electrons when light shines upon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electrons with kinetic energy E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ejected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incident X-rays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054" y="3108304"/>
            <a:ext cx="389561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h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lang="en-US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kinetic energy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binding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 = Planck’s constant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ν = frequency of X-rays</a:t>
            </a:r>
          </a:p>
          <a:p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spectrometer work function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76615" y="3204078"/>
            <a:ext cx="3315609" cy="1650067"/>
            <a:chOff x="4919344" y="4454245"/>
            <a:chExt cx="3315609" cy="1650067"/>
          </a:xfrm>
        </p:grpSpPr>
        <p:grpSp>
          <p:nvGrpSpPr>
            <p:cNvPr id="6" name="Group 5"/>
            <p:cNvGrpSpPr/>
            <p:nvPr/>
          </p:nvGrpSpPr>
          <p:grpSpPr>
            <a:xfrm>
              <a:off x="5989427" y="4742915"/>
              <a:ext cx="1239140" cy="1144046"/>
              <a:chOff x="5989427" y="4742915"/>
              <a:chExt cx="1239140" cy="1144046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5989427" y="4742915"/>
                <a:ext cx="1239140" cy="45719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5989427" y="5432465"/>
                <a:ext cx="1239140" cy="45719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5989427" y="5841242"/>
                <a:ext cx="1239140" cy="45719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 bwMode="auto">
            <a:xfrm flipV="1">
              <a:off x="6417892" y="5215401"/>
              <a:ext cx="0" cy="36576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6426438" y="5675454"/>
              <a:ext cx="0" cy="36576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6608997" y="5698313"/>
              <a:ext cx="0" cy="36576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6608997" y="5232493"/>
              <a:ext cx="0" cy="36576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6696268" y="5039524"/>
              <a:ext cx="1177646" cy="701732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>
              <a:endCxn id="21" idx="1"/>
            </p:cNvCxnSpPr>
            <p:nvPr/>
          </p:nvCxnSpPr>
          <p:spPr bwMode="auto">
            <a:xfrm>
              <a:off x="5309325" y="5048715"/>
              <a:ext cx="1221615" cy="66036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1" name="Oval 20"/>
            <p:cNvSpPr/>
            <p:nvPr/>
          </p:nvSpPr>
          <p:spPr bwMode="auto">
            <a:xfrm>
              <a:off x="6504064" y="5641270"/>
              <a:ext cx="183518" cy="463042"/>
            </a:xfrm>
            <a:prstGeom prst="ellipse">
              <a:avLst/>
            </a:prstGeom>
            <a:noFill/>
            <a:ln w="12700" cap="flat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40961" y="4454245"/>
              <a:ext cx="6796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+mn-lt"/>
                  <a:cs typeface="Arial" panose="020B0604020202020204" pitchFamily="34" charset="0"/>
                </a:rPr>
                <a:t>E</a:t>
              </a:r>
              <a:r>
                <a:rPr lang="en-US" baseline="-25000" dirty="0" err="1" smtClean="0">
                  <a:latin typeface="+mn-lt"/>
                  <a:cs typeface="Arial" panose="020B0604020202020204" pitchFamily="34" charset="0"/>
                </a:rPr>
                <a:t>Vac</a:t>
              </a:r>
              <a:endParaRPr lang="en-US" dirty="0">
                <a:latin typeface="+mn-lt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6981914" y="4788634"/>
              <a:ext cx="0" cy="106970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2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7" name="Rectangle 26"/>
            <p:cNvSpPr/>
            <p:nvPr/>
          </p:nvSpPr>
          <p:spPr>
            <a:xfrm>
              <a:off x="4919344" y="4685721"/>
              <a:ext cx="4780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h</a:t>
              </a:r>
              <a:r>
                <a:rPr lang="el-GR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ν</a:t>
              </a:r>
              <a:endParaRPr lang="en-US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09837" y="4770828"/>
              <a:ext cx="4251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28420" y="4857275"/>
              <a:ext cx="4267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 smtClean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E</a:t>
              </a:r>
              <a:r>
                <a:rPr lang="en-US" sz="2000" baseline="-25000" dirty="0" err="1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b</a:t>
              </a:r>
              <a:endParaRPr lang="en-US" sz="2000" dirty="0">
                <a:solidFill>
                  <a:schemeClr val="tx2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98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X-Ray Photoelectron Spectroscopy (XPS)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6388" y="1311186"/>
            <a:ext cx="5044777" cy="42910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x-ray beam usually comprised of k-alpha x-rays is focused on the sample.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absorption of incident x-rays results in the ejection of electrons.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energy of the ejected electrons is measured by the detector.</a:t>
            </a:r>
          </a:p>
        </p:txBody>
      </p:sp>
      <p:grpSp>
        <p:nvGrpSpPr>
          <p:cNvPr id="9228" name="Group 9227"/>
          <p:cNvGrpSpPr/>
          <p:nvPr/>
        </p:nvGrpSpPr>
        <p:grpSpPr>
          <a:xfrm>
            <a:off x="5992628" y="1555665"/>
            <a:ext cx="2394107" cy="2564438"/>
            <a:chOff x="5992628" y="1555665"/>
            <a:chExt cx="2394107" cy="2564438"/>
          </a:xfrm>
        </p:grpSpPr>
        <p:grpSp>
          <p:nvGrpSpPr>
            <p:cNvPr id="17" name="Group 16"/>
            <p:cNvGrpSpPr/>
            <p:nvPr/>
          </p:nvGrpSpPr>
          <p:grpSpPr>
            <a:xfrm>
              <a:off x="6465022" y="1819869"/>
              <a:ext cx="1921713" cy="2300234"/>
              <a:chOff x="6465022" y="3657215"/>
              <a:chExt cx="1921713" cy="2300234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6465022" y="4128649"/>
                <a:ext cx="1828800" cy="1828800"/>
                <a:chOff x="5657165" y="3751973"/>
                <a:chExt cx="1828800" cy="1828800"/>
              </a:xfrm>
            </p:grpSpPr>
            <p:sp>
              <p:nvSpPr>
                <p:cNvPr id="2" name="Donut 1"/>
                <p:cNvSpPr>
                  <a:spLocks noChangeAspect="1"/>
                </p:cNvSpPr>
                <p:nvPr/>
              </p:nvSpPr>
              <p:spPr bwMode="auto">
                <a:xfrm>
                  <a:off x="5657165" y="3751973"/>
                  <a:ext cx="1828800" cy="1828800"/>
                </a:xfrm>
                <a:prstGeom prst="donut">
                  <a:avLst/>
                </a:prstGeom>
                <a:noFill/>
                <a:ln w="158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2" name="Donut 21"/>
                <p:cNvSpPr>
                  <a:spLocks noChangeAspect="1"/>
                </p:cNvSpPr>
                <p:nvPr/>
              </p:nvSpPr>
              <p:spPr bwMode="auto">
                <a:xfrm>
                  <a:off x="6114365" y="4209173"/>
                  <a:ext cx="914400" cy="914400"/>
                </a:xfrm>
                <a:prstGeom prst="donut">
                  <a:avLst/>
                </a:prstGeom>
                <a:noFill/>
                <a:ln w="127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6" name="Oval 15"/>
              <p:cNvSpPr>
                <a:spLocks noChangeAspect="1"/>
              </p:cNvSpPr>
              <p:nvPr/>
            </p:nvSpPr>
            <p:spPr bwMode="auto">
              <a:xfrm>
                <a:off x="6666906" y="4311210"/>
                <a:ext cx="1442432" cy="1463040"/>
              </a:xfrm>
              <a:prstGeom prst="ellipse">
                <a:avLst/>
              </a:prstGeom>
              <a:noFill/>
              <a:ln w="158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 bwMode="auto">
              <a:xfrm>
                <a:off x="6832501" y="4929068"/>
                <a:ext cx="173736" cy="17621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 bwMode="auto">
              <a:xfrm>
                <a:off x="7749754" y="4954940"/>
                <a:ext cx="173736" cy="17621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 bwMode="auto">
              <a:xfrm>
                <a:off x="7301254" y="5686141"/>
                <a:ext cx="173736" cy="17621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 bwMode="auto">
              <a:xfrm>
                <a:off x="7292554" y="4218092"/>
                <a:ext cx="173736" cy="176218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 bwMode="auto">
              <a:xfrm>
                <a:off x="6550246" y="5491408"/>
                <a:ext cx="173736" cy="17621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 bwMode="auto">
              <a:xfrm>
                <a:off x="8034862" y="5488870"/>
                <a:ext cx="173736" cy="17621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 bwMode="auto">
              <a:xfrm>
                <a:off x="6550246" y="4402123"/>
                <a:ext cx="173736" cy="17621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 bwMode="auto">
              <a:xfrm>
                <a:off x="8034862" y="4402123"/>
                <a:ext cx="173736" cy="17621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 bwMode="auto">
              <a:xfrm>
                <a:off x="8212999" y="3657215"/>
                <a:ext cx="173736" cy="17621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cxnSp>
          <p:nvCxnSpPr>
            <p:cNvPr id="9217" name="Straight Arrow Connector 9216"/>
            <p:cNvCxnSpPr/>
            <p:nvPr/>
          </p:nvCxnSpPr>
          <p:spPr bwMode="auto">
            <a:xfrm flipV="1">
              <a:off x="7513252" y="1996087"/>
              <a:ext cx="646740" cy="384659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6689612" y="1978063"/>
              <a:ext cx="580236" cy="422767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227" name="Rectangle 9226"/>
            <p:cNvSpPr/>
            <p:nvPr/>
          </p:nvSpPr>
          <p:spPr>
            <a:xfrm>
              <a:off x="5992628" y="1555665"/>
              <a:ext cx="8691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x-ray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666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X-Ray Photoelectron Spectroscopy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734" y="915824"/>
            <a:ext cx="76295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92138" y="5999325"/>
            <a:ext cx="64990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Released </a:t>
            </a:r>
            <a:r>
              <a:rPr lang="en-US" sz="1400" i="1" dirty="0">
                <a:solidFill>
                  <a:schemeClr val="tx2"/>
                </a:solidFill>
              </a:rPr>
              <a:t>into the public domain by its author, </a:t>
            </a:r>
            <a:r>
              <a:rPr lang="en-US" sz="1400" i="1" dirty="0" err="1">
                <a:solidFill>
                  <a:schemeClr val="tx2"/>
                </a:solidFill>
              </a:rPr>
              <a:t>Bvcrist</a:t>
            </a:r>
            <a:r>
              <a:rPr lang="en-US" sz="1400" i="1" dirty="0">
                <a:solidFill>
                  <a:schemeClr val="tx2"/>
                </a:solidFill>
              </a:rPr>
              <a:t> at the English Wikipedia project.</a:t>
            </a:r>
          </a:p>
        </p:txBody>
      </p:sp>
    </p:spTree>
    <p:extLst>
      <p:ext uri="{BB962C8B-B14F-4D97-AF65-F5344CB8AC3E}">
        <p14:creationId xmlns:p14="http://schemas.microsoft.com/office/powerpoint/2010/main" xmlns="" val="6982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Energy of the ejected electrons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081" y="1036178"/>
            <a:ext cx="7081838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92138" y="5999325"/>
            <a:ext cx="64990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Released </a:t>
            </a:r>
            <a:r>
              <a:rPr lang="en-US" sz="1400" i="1" dirty="0">
                <a:solidFill>
                  <a:schemeClr val="tx2"/>
                </a:solidFill>
              </a:rPr>
              <a:t>into the public domain by its author, </a:t>
            </a:r>
            <a:r>
              <a:rPr lang="en-US" sz="1400" i="1" dirty="0" err="1">
                <a:solidFill>
                  <a:schemeClr val="tx2"/>
                </a:solidFill>
              </a:rPr>
              <a:t>Bvcrist</a:t>
            </a:r>
            <a:r>
              <a:rPr lang="en-US" sz="1400" i="1" dirty="0">
                <a:solidFill>
                  <a:schemeClr val="tx2"/>
                </a:solidFill>
              </a:rPr>
              <a:t> at the English Wikipedia project.</a:t>
            </a:r>
          </a:p>
        </p:txBody>
      </p:sp>
    </p:spTree>
    <p:extLst>
      <p:ext uri="{BB962C8B-B14F-4D97-AF65-F5344CB8AC3E}">
        <p14:creationId xmlns:p14="http://schemas.microsoft.com/office/powerpoint/2010/main" xmlns="" val="7226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dirty="0" smtClean="0"/>
              <a:t>X-Ray Photoelectron Spectroscopy (XPS)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171487"/>
            <a:ext cx="8229600" cy="3556000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Each atom has a unique XPS spectra.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XPS can determine elemental composition, stoichiometry, electrical/chemical states and examine surface contamination. 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XPS is an elemental analysis technique that is unique in providing chemical state information of the detected elements, such as distinguishing between sulfate and sulfide forms of the element sulfur.</a:t>
            </a:r>
          </a:p>
        </p:txBody>
      </p:sp>
    </p:spTree>
    <p:extLst>
      <p:ext uri="{BB962C8B-B14F-4D97-AF65-F5344CB8AC3E}">
        <p14:creationId xmlns:p14="http://schemas.microsoft.com/office/powerpoint/2010/main" xmlns="" val="5401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X-Ray Photoelectron Spectroscopy (XPS)&amp;quot;&quot;/&gt;&lt;property id=&quot;20307&quot; value=&quot;531&quot;/&gt;&lt;/object&gt;&lt;object type=&quot;3&quot; unique_id=&quot;10005&quot;&gt;&lt;property id=&quot;20148&quot; value=&quot;5&quot;/&gt;&lt;property id=&quot;20300&quot; value=&quot;Slide 2 - &amp;quot;Outline&amp;quot;&quot;/&gt;&lt;property id=&quot;20307&quot; value=&quot;492&quot;/&gt;&lt;/object&gt;&lt;object type=&quot;3&quot; unique_id=&quot;10006&quot;&gt;&lt;property id=&quot;20148&quot; value=&quot;5&quot;/&gt;&lt;property id=&quot;20300&quot; value=&quot;Slide 3 - &amp;quot;X-Ray Photoelectron Spectroscopy (XPS)&amp;quot;&quot;/&gt;&lt;property id=&quot;20307&quot; value=&quot;493&quot;/&gt;&lt;/object&gt;&lt;object type=&quot;3&quot; unique_id=&quot;10007&quot;&gt;&lt;property id=&quot;20148&quot; value=&quot;5&quot;/&gt;&lt;property id=&quot;20300&quot; value=&quot;Slide 4 - &amp;quot;Historical Notes on XPS &amp;quot;&quot;/&gt;&lt;property id=&quot;20307&quot; value=&quot;494&quot;/&gt;&lt;/object&gt;&lt;object type=&quot;3&quot; unique_id=&quot;10008&quot;&gt;&lt;property id=&quot;20148&quot; value=&quot;5&quot;/&gt;&lt;property id=&quot;20300&quot; value=&quot;Slide 5 - &amp;quot;X-ray Photoelectron Spectroscopy&amp;quot;&quot;/&gt;&lt;property id=&quot;20307&quot; value=&quot;501&quot;/&gt;&lt;/object&gt;&lt;object type=&quot;3&quot; unique_id=&quot;10009&quot;&gt;&lt;property id=&quot;20148&quot; value=&quot;5&quot;/&gt;&lt;property id=&quot;20300&quot; value=&quot;Slide 6 - &amp;quot;X-Ray Photoelectron Spectroscopy (XPS)&amp;quot;&quot;/&gt;&lt;property id=&quot;20307&quot; value=&quot;496&quot;/&gt;&lt;/object&gt;&lt;object type=&quot;3&quot; unique_id=&quot;10010&quot;&gt;&lt;property id=&quot;20148&quot; value=&quot;5&quot;/&gt;&lt;property id=&quot;20300&quot; value=&quot;Slide 7 - &amp;quot;X-Ray Photoelectron Spectroscopy&amp;quot;&quot;/&gt;&lt;property id=&quot;20307&quot; value=&quot;495&quot;/&gt;&lt;/object&gt;&lt;object type=&quot;3&quot; unique_id=&quot;10011&quot;&gt;&lt;property id=&quot;20148&quot; value=&quot;5&quot;/&gt;&lt;property id=&quot;20300&quot; value=&quot;Slide 8 - &amp;quot;Energy of the ejected electrons&amp;quot;&quot;/&gt;&lt;property id=&quot;20307&quot; value=&quot;497&quot;/&gt;&lt;/object&gt;&lt;object type=&quot;3&quot; unique_id=&quot;10012&quot;&gt;&lt;property id=&quot;20148&quot; value=&quot;5&quot;/&gt;&lt;property id=&quot;20300&quot; value=&quot;Slide 9 - &amp;quot;X-Ray Photoelectron Spectroscopy (XPS)&amp;quot;&quot;/&gt;&lt;property id=&quot;20307&quot; value=&quot;498&quot;/&gt;&lt;/object&gt;&lt;object type=&quot;3&quot; unique_id=&quot;10013&quot;&gt;&lt;property id=&quot;20148&quot; value=&quot;5&quot;/&gt;&lt;property id=&quot;20300&quot; value=&quot;Slide 10 - &amp;quot;Inelastic mean free path (λM)&amp;quot;&quot;/&gt;&lt;property id=&quot;20307&quot; value=&quot;519&quot;/&gt;&lt;/object&gt;&lt;object type=&quot;3&quot; unique_id=&quot;10014&quot;&gt;&lt;property id=&quot;20148&quot; value=&quot;5&quot;/&gt;&lt;property id=&quot;20300&quot; value=&quot;Slide 11 - &amp;quot;Inelastic mean free path (λM)&amp;quot;&quot;/&gt;&lt;property id=&quot;20307&quot; value=&quot;520&quot;/&gt;&lt;/object&gt;&lt;object type=&quot;3&quot; unique_id=&quot;10015&quot;&gt;&lt;property id=&quot;20148&quot; value=&quot;5&quot;/&gt;&lt;property id=&quot;20300&quot; value=&quot;Slide 12 - &amp;quot;XPS surface analysis &amp;quot;&quot;/&gt;&lt;property id=&quot;20307&quot; value=&quot;500&quot;/&gt;&lt;/object&gt;&lt;object type=&quot;3&quot; unique_id=&quot;10016&quot;&gt;&lt;property id=&quot;20148&quot; value=&quot;5&quot;/&gt;&lt;property id=&quot;20300&quot; value=&quot;Slide 13 - &amp;quot;X-Ray Photoelectron Spectroscopy (XPS)&amp;quot;&quot;/&gt;&lt;property id=&quot;20307&quot; value=&quot;499&quot;/&gt;&lt;/object&gt;&lt;object type=&quot;3&quot; unique_id=&quot;10017&quot;&gt;&lt;property id=&quot;20148&quot; value=&quot;5&quot;/&gt;&lt;property id=&quot;20300&quot; value=&quot;Slide 14 - &amp;quot;Outline&amp;quot;&quot;/&gt;&lt;property id=&quot;20307&quot; value=&quot;506&quot;/&gt;&lt;/object&gt;&lt;object type=&quot;3&quot; unique_id=&quot;10018&quot;&gt;&lt;property id=&quot;20148&quot; value=&quot;5&quot;/&gt;&lt;property id=&quot;20300&quot; value=&quot;Slide 15 - &amp;quot;XPS instrumentation&amp;quot;&quot;/&gt;&lt;property id=&quot;20307&quot; value=&quot;511&quot;/&gt;&lt;/object&gt;&lt;object type=&quot;3&quot; unique_id=&quot;10019&quot;&gt;&lt;property id=&quot;20148&quot; value=&quot;5&quot;/&gt;&lt;property id=&quot;20300&quot; value=&quot;Slide 16 - &amp;quot;XPS instrumentation&amp;quot;&quot;/&gt;&lt;property id=&quot;20307&quot; value=&quot;509&quot;/&gt;&lt;/object&gt;&lt;object type=&quot;3&quot; unique_id=&quot;10020&quot;&gt;&lt;property id=&quot;20148&quot; value=&quot;5&quot;/&gt;&lt;property id=&quot;20300&quot; value=&quot;Slide 17 - &amp;quot;XPS instrumentation&amp;quot;&quot;/&gt;&lt;property id=&quot;20307&quot; value=&quot;512&quot;/&gt;&lt;/object&gt;&lt;object type=&quot;3&quot; unique_id=&quot;10021&quot;&gt;&lt;property id=&quot;20148&quot; value=&quot;5&quot;/&gt;&lt;property id=&quot;20300&quot; value=&quot;Slide 18 - &amp;quot;XPS instrumentation&amp;quot;&quot;/&gt;&lt;property id=&quot;20307&quot; value=&quot;513&quot;/&gt;&lt;/object&gt;&lt;object type=&quot;3&quot; unique_id=&quot;10022&quot;&gt;&lt;property id=&quot;20148&quot; value=&quot;5&quot;/&gt;&lt;property id=&quot;20300&quot; value=&quot;Slide 19 - &amp;quot;XPS instrumentation&amp;quot;&quot;/&gt;&lt;property id=&quot;20307&quot; value=&quot;514&quot;/&gt;&lt;/object&gt;&lt;object type=&quot;3&quot; unique_id=&quot;10023&quot;&gt;&lt;property id=&quot;20148&quot; value=&quot;5&quot;/&gt;&lt;property id=&quot;20300&quot; value=&quot;Slide 20 - &amp;quot;Outline&amp;quot;&quot;/&gt;&lt;property id=&quot;20307&quot; value=&quot;507&quot;/&gt;&lt;/object&gt;&lt;object type=&quot;3&quot; unique_id=&quot;10024&quot;&gt;&lt;property id=&quot;20148&quot; value=&quot;5&quot;/&gt;&lt;property id=&quot;20300&quot; value=&quot;Slide 21 - &amp;quot;XPS spectrum&amp;quot;&quot;/&gt;&lt;property id=&quot;20307&quot; value=&quot;515&quot;/&gt;&lt;/object&gt;&lt;object type=&quot;3&quot; unique_id=&quot;10025&quot;&gt;&lt;property id=&quot;20148&quot; value=&quot;5&quot;/&gt;&lt;property id=&quot;20300&quot; value=&quot;Slide 22 - &amp;quot;XPS Peak: spin orbit coupling&amp;quot;&quot;/&gt;&lt;property id=&quot;20307&quot; value=&quot;522&quot;/&gt;&lt;/object&gt;&lt;object type=&quot;3&quot; unique_id=&quot;10026&quot;&gt;&lt;property id=&quot;20148&quot; value=&quot;5&quot;/&gt;&lt;property id=&quot;20300&quot; value=&quot;Slide 23 - &amp;quot;XPS Peak: spin orbit coupling&amp;quot;&quot;/&gt;&lt;property id=&quot;20307&quot; value=&quot;526&quot;/&gt;&lt;/object&gt;&lt;object type=&quot;3&quot; unique_id=&quot;10027&quot;&gt;&lt;property id=&quot;20148&quot; value=&quot;5&quot;/&gt;&lt;property id=&quot;20300&quot; value=&quot;Slide 24 - &amp;quot;XPS Peak intensities&amp;quot;&quot;/&gt;&lt;property id=&quot;20307&quot; value=&quot;502&quot;/&gt;&lt;/object&gt;&lt;object type=&quot;3&quot; unique_id=&quot;10028&quot;&gt;&lt;property id=&quot;20148&quot; value=&quot;5&quot;/&gt;&lt;property id=&quot;20300&quot; value=&quot;Slide 25 - &amp;quot;XPS energy levels&amp;quot;&quot;/&gt;&lt;property id=&quot;20307&quot; value=&quot;517&quot;/&gt;&lt;/object&gt;&lt;object type=&quot;3&quot; unique_id=&quot;10029&quot;&gt;&lt;property id=&quot;20148&quot; value=&quot;5&quot;/&gt;&lt;property id=&quot;20300&quot; value=&quot;Slide 26 - &amp;quot;Energy lines&amp;quot;&quot;/&gt;&lt;property id=&quot;20307&quot; value=&quot;523&quot;/&gt;&lt;/object&gt;&lt;object type=&quot;3&quot; unique_id=&quot;10030&quot;&gt;&lt;property id=&quot;20148&quot; value=&quot;5&quot;/&gt;&lt;property id=&quot;20300&quot; value=&quot;Slide 27 - &amp;quot;XPS energy: chemical shifts&amp;quot;&quot;/&gt;&lt;property id=&quot;20307&quot; value=&quot;518&quot;/&gt;&lt;/object&gt;&lt;object type=&quot;3&quot; unique_id=&quot;10031&quot;&gt;&lt;property id=&quot;20148&quot; value=&quot;5&quot;/&gt;&lt;property id=&quot;20300&quot; value=&quot;Slide 28 - &amp;quot;XPS energy: chemical shifts&amp;quot;&quot;/&gt;&lt;property id=&quot;20307&quot; value=&quot;525&quot;/&gt;&lt;/object&gt;&lt;object type=&quot;3&quot; unique_id=&quot;10032&quot;&gt;&lt;property id=&quot;20148&quot; value=&quot;5&quot;/&gt;&lt;property id=&quot;20300&quot; value=&quot;Slide 29 - &amp;quot;Outline&amp;quot;&quot;/&gt;&lt;property id=&quot;20307&quot; value=&quot;508&quot;/&gt;&lt;/object&gt;&lt;object type=&quot;3&quot; unique_id=&quot;10033&quot;&gt;&lt;property id=&quot;20148&quot; value=&quot;5&quot;/&gt;&lt;property id=&quot;20300&quot; value=&quot;Slide 30 - &amp;quot;Quantitative analysis&amp;quot;&quot;/&gt;&lt;property id=&quot;20307&quot; value=&quot;524&quot;/&gt;&lt;/object&gt;&lt;object type=&quot;3&quot; unique_id=&quot;10034&quot;&gt;&lt;property id=&quot;20148&quot; value=&quot;5&quot;/&gt;&lt;property id=&quot;20300&quot; value=&quot;Slide 31 - &amp;quot;Quantitative analysis&amp;quot;&quot;/&gt;&lt;property id=&quot;20307&quot; value=&quot;527&quot;/&gt;&lt;/object&gt;&lt;object type=&quot;3&quot; unique_id=&quot;10035&quot;&gt;&lt;property id=&quot;20148&quot; value=&quot;5&quot;/&gt;&lt;property id=&quot;20300&quot; value=&quot;Slide 32 - &amp;quot;Outline&amp;quot;&quot;/&gt;&lt;property id=&quot;20307&quot; value=&quot;521&quot;/&gt;&lt;/object&gt;&lt;object type=&quot;3&quot; unique_id=&quot;10036&quot;&gt;&lt;property id=&quot;20148&quot; value=&quot;5&quot;/&gt;&lt;property id=&quot;20300&quot; value=&quot;Slide 33 - &amp;quot;Depth profiling&amp;quot;&quot;/&gt;&lt;property id=&quot;20307&quot; value=&quot;529&quot;/&gt;&lt;/object&gt;&lt;object type=&quot;3&quot; unique_id=&quot;10037&quot;&gt;&lt;property id=&quot;20148&quot; value=&quot;5&quot;/&gt;&lt;property id=&quot;20300&quot; value=&quot;Slide 34 - &amp;quot;Depth profiling&amp;quot;&quot;/&gt;&lt;property id=&quot;20307&quot; value=&quot;530&quot;/&gt;&lt;/object&gt;&lt;object type=&quot;3&quot; unique_id=&quot;10038&quot;&gt;&lt;property id=&quot;20148&quot; value=&quot;5&quot;/&gt;&lt;property id=&quot;20300&quot; value=&quot;Slide 35 - &amp;quot;Summary&amp;quot;&quot;/&gt;&lt;property id=&quot;20307&quot; value=&quot;503&quot;/&gt;&lt;/object&gt;&lt;object type=&quot;3&quot; unique_id=&quot;10039&quot;&gt;&lt;property id=&quot;20148&quot; value=&quot;5&quot;/&gt;&lt;property id=&quot;20300&quot; value=&quot;Slide 36 - &amp;quot;Online sources&amp;quot;&quot;/&gt;&lt;property id=&quot;20307&quot; value=&quot;528&quot;/&gt;&lt;/object&gt;&lt;/object&gt;&lt;/object&gt;&lt;/database&gt;"/>
</p:tagLst>
</file>

<file path=ppt/theme/theme1.xml><?xml version="1.0" encoding="utf-8"?>
<a:theme xmlns:a="http://schemas.openxmlformats.org/drawingml/2006/main" name="IEC slide ">
  <a:themeElements>
    <a:clrScheme name="Custom 11">
      <a:dk1>
        <a:srgbClr val="000000"/>
      </a:dk1>
      <a:lt1>
        <a:srgbClr val="FFFFFF"/>
      </a:lt1>
      <a:dk2>
        <a:srgbClr val="18499A"/>
      </a:dk2>
      <a:lt2>
        <a:srgbClr val="CECECE"/>
      </a:lt2>
      <a:accent1>
        <a:srgbClr val="FED726"/>
      </a:accent1>
      <a:accent2>
        <a:srgbClr val="00539F"/>
      </a:accent2>
      <a:accent3>
        <a:srgbClr val="AF1E2D"/>
      </a:accent3>
      <a:accent4>
        <a:srgbClr val="00A0DF"/>
      </a:accent4>
      <a:accent5>
        <a:srgbClr val="FFFFFE"/>
      </a:accent5>
      <a:accent6>
        <a:srgbClr val="FFFFFE"/>
      </a:accent6>
      <a:hlink>
        <a:srgbClr val="FC0128"/>
      </a:hlink>
      <a:folHlink>
        <a:srgbClr val="FAFD00"/>
      </a:folHlink>
    </a:clrScheme>
    <a:fontScheme name="IEC slide 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IEC slide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 slide 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 slide 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 slide 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 slide 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 slide 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 slide 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IEC CIGS_Selenization.pptx</Template>
  <TotalTime>8053</TotalTime>
  <Words>1669</Words>
  <Application>Microsoft Office PowerPoint</Application>
  <PresentationFormat>Letter Paper (8.5x11 in)</PresentationFormat>
  <Paragraphs>436</Paragraphs>
  <Slides>36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IEC slide </vt:lpstr>
      <vt:lpstr>X-Ray Photoelectron Spectroscopy (XPS)</vt:lpstr>
      <vt:lpstr>Outline</vt:lpstr>
      <vt:lpstr>X-Ray Photoelectron Spectroscopy (XPS)</vt:lpstr>
      <vt:lpstr>Historical Notes on XPS </vt:lpstr>
      <vt:lpstr>X-ray Photoelectron Spectroscopy</vt:lpstr>
      <vt:lpstr>X-Ray Photoelectron Spectroscopy (XPS)</vt:lpstr>
      <vt:lpstr>X-Ray Photoelectron Spectroscopy</vt:lpstr>
      <vt:lpstr>Energy of the ejected electrons</vt:lpstr>
      <vt:lpstr>X-Ray Photoelectron Spectroscopy (XPS)</vt:lpstr>
      <vt:lpstr>Inelastic mean free path (λM)</vt:lpstr>
      <vt:lpstr>Inelastic mean free path (λM)</vt:lpstr>
      <vt:lpstr>XPS surface analysis </vt:lpstr>
      <vt:lpstr>X-Ray Photoelectron Spectroscopy (XPS)</vt:lpstr>
      <vt:lpstr>Outline</vt:lpstr>
      <vt:lpstr>XPS instrumentation</vt:lpstr>
      <vt:lpstr>XPS instrumentation</vt:lpstr>
      <vt:lpstr>XPS instrumentation</vt:lpstr>
      <vt:lpstr>XPS instrumentation</vt:lpstr>
      <vt:lpstr>XPS instrumentation</vt:lpstr>
      <vt:lpstr>Outline</vt:lpstr>
      <vt:lpstr>XPS spectrum</vt:lpstr>
      <vt:lpstr>XPS Peak: spin orbit coupling</vt:lpstr>
      <vt:lpstr>XPS Peak: spin orbit coupling</vt:lpstr>
      <vt:lpstr>XPS Peak intensities</vt:lpstr>
      <vt:lpstr>XPS energy levels</vt:lpstr>
      <vt:lpstr>Energy lines</vt:lpstr>
      <vt:lpstr>XPS energy: chemical shifts</vt:lpstr>
      <vt:lpstr>XPS energy: chemical shifts</vt:lpstr>
      <vt:lpstr>Outline</vt:lpstr>
      <vt:lpstr>Quantitative analysis</vt:lpstr>
      <vt:lpstr>Quantitative analysis</vt:lpstr>
      <vt:lpstr>Outline</vt:lpstr>
      <vt:lpstr>Depth profiling</vt:lpstr>
      <vt:lpstr>Depth profiling</vt:lpstr>
      <vt:lpstr>Summary</vt:lpstr>
      <vt:lpstr>Online sources</vt:lpstr>
    </vt:vector>
  </TitlesOfParts>
  <Company>IEC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Shafarman</dc:creator>
  <cp:lastModifiedBy>Engineering Computer Network</cp:lastModifiedBy>
  <cp:revision>449</cp:revision>
  <cp:lastPrinted>2010-04-15T13:23:45Z</cp:lastPrinted>
  <dcterms:created xsi:type="dcterms:W3CDTF">2012-06-25T12:56:12Z</dcterms:created>
  <dcterms:modified xsi:type="dcterms:W3CDTF">2018-09-17T21:49:09Z</dcterms:modified>
</cp:coreProperties>
</file>