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264" r:id="rId5"/>
    <p:sldId id="262" r:id="rId6"/>
    <p:sldId id="271" r:id="rId7"/>
    <p:sldId id="265" r:id="rId8"/>
    <p:sldId id="258" r:id="rId9"/>
    <p:sldId id="267" r:id="rId10"/>
    <p:sldId id="259" r:id="rId11"/>
    <p:sldId id="269" r:id="rId12"/>
    <p:sldId id="270" r:id="rId13"/>
    <p:sldId id="263" r:id="rId14"/>
    <p:sldId id="266" r:id="rId15"/>
    <p:sldId id="268" r:id="rId16"/>
    <p:sldId id="272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8" d="100"/>
          <a:sy n="68" d="100"/>
        </p:scale>
        <p:origin x="-144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C7AEF-FC19-4F15-A3BF-67BD2BE9CD11}" type="datetimeFigureOut">
              <a:rPr lang="en-US" smtClean="0"/>
              <a:pPr/>
              <a:t>10/11/2010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B922B-305D-45AD-9B96-9F91E68C32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B922B-305D-45AD-9B96-9F91E68C32C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msu.edu/~aliceabr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gif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image" Target="../media/image9.jpeg"/><Relationship Id="rId7" Type="http://schemas.openxmlformats.org/officeDocument/2006/relationships/image" Target="../media/image19.jpeg"/><Relationship Id="rId12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3.jpeg"/><Relationship Id="rId10" Type="http://schemas.openxmlformats.org/officeDocument/2006/relationships/image" Target="../media/image14.gif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1"/>
            <a:ext cx="8229600" cy="1371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Nano-enabled Biological Tissues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524000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Bradly Alicea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http://www.msu.edu/~aliceabr/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Presented to PHY 913 (Nanotechnology and Nanosystems, Michigan State University). October, 2010.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4800600"/>
            <a:ext cx="14289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Your funding </a:t>
            </a:r>
          </a:p>
          <a:p>
            <a:pPr algn="ctr"/>
            <a:r>
              <a:rPr lang="en-US" dirty="0" smtClean="0"/>
              <a:t>agency logo</a:t>
            </a:r>
          </a:p>
          <a:p>
            <a:pPr algn="ctr"/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34200" y="4876800"/>
            <a:ext cx="14289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Your funding </a:t>
            </a:r>
          </a:p>
          <a:p>
            <a:pPr algn="ctr"/>
            <a:r>
              <a:rPr lang="en-US" dirty="0" smtClean="0"/>
              <a:t>agency logo</a:t>
            </a:r>
          </a:p>
          <a:p>
            <a:pPr algn="ctr"/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343400"/>
            <a:ext cx="2390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COURTESY: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Nature Reviews Molecular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Cell Biology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, 4, 237-243 (2003).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nrm1054-f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752600"/>
            <a:ext cx="1905000" cy="2590800"/>
          </a:xfrm>
          <a:prstGeom prst="rect">
            <a:avLst/>
          </a:prstGeom>
        </p:spPr>
      </p:pic>
      <p:pic>
        <p:nvPicPr>
          <p:cNvPr id="8" name="Picture 7" descr="CRL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4495800"/>
            <a:ext cx="2209800" cy="660620"/>
          </a:xfrm>
          <a:prstGeom prst="rect">
            <a:avLst/>
          </a:prstGeom>
        </p:spPr>
      </p:pic>
      <p:pic>
        <p:nvPicPr>
          <p:cNvPr id="9" name="Picture 8" descr="bionanobo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4600" y="1981200"/>
            <a:ext cx="1447800" cy="1066800"/>
          </a:xfrm>
          <a:prstGeom prst="rect">
            <a:avLst/>
          </a:prstGeom>
        </p:spPr>
      </p:pic>
      <p:pic>
        <p:nvPicPr>
          <p:cNvPr id="10" name="Picture 9" descr="nanome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53200" y="3352800"/>
            <a:ext cx="1981200" cy="1066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00800" y="4419600"/>
            <a:ext cx="2424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COURTESY: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://library.thinkquest.org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05aug/00736/nanomedicine.htm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Research_Project_clip_image002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4600" y="3124200"/>
            <a:ext cx="1447800" cy="990600"/>
          </a:xfrm>
          <a:prstGeom prst="rect">
            <a:avLst/>
          </a:prstGeom>
        </p:spPr>
      </p:pic>
      <p:pic>
        <p:nvPicPr>
          <p:cNvPr id="13" name="Picture 12" descr="nanotub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57800" y="2438400"/>
            <a:ext cx="1219200" cy="1828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14600" y="4114800"/>
            <a:ext cx="18726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http://laegroup.ccmr.cornell.edu/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1905000"/>
            <a:ext cx="13580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http://www.afs.enea.it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project/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cmast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/group3.</a:t>
            </a:r>
          </a:p>
          <a:p>
            <a:pPr algn="ctr"/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php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Untitled-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53200" y="1828800"/>
            <a:ext cx="2000250" cy="1447800"/>
          </a:xfrm>
          <a:prstGeom prst="rect">
            <a:avLst/>
          </a:prstGeom>
        </p:spPr>
      </p:pic>
      <p:pic>
        <p:nvPicPr>
          <p:cNvPr id="17" name="Picture 16" descr="Plagiomnium_affine_laminazelle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38600" y="2057400"/>
            <a:ext cx="12192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Ingredient III, Nanopatterning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572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Q: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how do we get cells in culture to form complex geometries?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nanopatter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191000"/>
            <a:ext cx="3962400" cy="2330559"/>
          </a:xfrm>
          <a:prstGeom prst="rect">
            <a:avLst/>
          </a:prstGeom>
        </p:spPr>
      </p:pic>
      <p:pic>
        <p:nvPicPr>
          <p:cNvPr id="5" name="Picture 4" descr="cell-alignm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2514600"/>
            <a:ext cx="2828465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5791200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PNAS 107(2), 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565 (2010)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057400"/>
            <a:ext cx="5257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can use nanopatterning as a substrate for cell monolayer formation.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* cells use focal adhesions, lamellapodia to move across surfaces.</a:t>
            </a:r>
          </a:p>
          <a:p>
            <a:endParaRPr lang="en-US" sz="1600" dirty="0" smtClean="0"/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* migration, mechanical forces an important factor in self-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organization, self-maintenance.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13" idx="2"/>
          </p:cNvCxnSpPr>
          <p:nvPr/>
        </p:nvCxnSpPr>
        <p:spPr>
          <a:xfrm rot="5400000">
            <a:off x="4381500" y="4762500"/>
            <a:ext cx="381000" cy="1371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724400" y="4572000"/>
            <a:ext cx="1066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24400" y="457200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Gratings at</a:t>
            </a:r>
          </a:p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nanoscale dimensions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29400" y="1676400"/>
            <a:ext cx="1600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629400" y="1676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Alignment and protrusions w.r.t</a:t>
            </a:r>
          </a:p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nanoscale  substrate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5829300" y="3162300"/>
            <a:ext cx="25146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7277100" y="2628900"/>
            <a:ext cx="12954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MWCNTs as Substrate for Neurons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it-IT" sz="1800" b="1" dirty="0" smtClean="0">
                <a:latin typeface="Times New Roman" pitchFamily="18" charset="0"/>
                <a:cs typeface="Times New Roman" pitchFamily="18" charset="0"/>
              </a:rPr>
              <a:t>Multi-Wall CNT substrate for HC neurons: 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Nano Letters, 5(6), 1107-1110 (2005).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MWNT-neur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981200"/>
            <a:ext cx="2133600" cy="4648200"/>
          </a:xfrm>
          <a:prstGeom prst="rect">
            <a:avLst/>
          </a:prstGeom>
        </p:spPr>
      </p:pic>
      <p:pic>
        <p:nvPicPr>
          <p:cNvPr id="5" name="Picture 4" descr="electrophy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1981200"/>
            <a:ext cx="1905000" cy="4648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>
            <a:off x="3429000" y="2514600"/>
            <a:ext cx="2133600" cy="1447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3505200" y="4038600"/>
            <a:ext cx="2057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38800" y="3733800"/>
            <a:ext cx="30973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Improvement in electrophysiology: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IPSCs (A) and patch clamp (B).</a:t>
            </a:r>
          </a:p>
          <a:p>
            <a:endParaRPr lang="en-US" dirty="0"/>
          </a:p>
        </p:txBody>
      </p:sp>
      <p:pic>
        <p:nvPicPr>
          <p:cNvPr id="14" name="Picture 13" descr="MWC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2057400"/>
            <a:ext cx="3429000" cy="914400"/>
          </a:xfrm>
          <a:prstGeom prst="rect">
            <a:avLst/>
          </a:prstGeom>
        </p:spPr>
      </p:pic>
      <p:pic>
        <p:nvPicPr>
          <p:cNvPr id="15" name="Picture 14" descr="neuron_densit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4419600"/>
            <a:ext cx="1962872" cy="2133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95800" y="4495800"/>
            <a:ext cx="2133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Neuronal density similar between CNTs and control.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* increase in electrical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activity due to gene expression, ion channel changes in neuron.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2971800"/>
            <a:ext cx="3334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CNTs functionalized, purified, deposited on</a:t>
            </a:r>
          </a:p>
          <a:p>
            <a:pPr algn="just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glass (pure carbon network desired).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Bottom-up vs. Top-down Approaches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bottom-up-top-dow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37338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990600" y="6172200"/>
            <a:ext cx="3070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 smtClean="0">
                <a:latin typeface="Times New Roman" pitchFamily="18" charset="0"/>
                <a:cs typeface="Times New Roman" pitchFamily="18" charset="0"/>
              </a:rPr>
              <a:t>Soft Matter, 5, 1312–1319 (2009).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1371600"/>
            <a:ext cx="4343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Theoretically, there are two basic approaches to building tissues: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AutoNum type="arabi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bottom-up: molecular self-assembly (lipids, proteins), from individual components into structures (networks, micelles).</a:t>
            </a:r>
          </a:p>
          <a:p>
            <a:pPr algn="just">
              <a:buAutoNum type="arabicParenR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2) top-down: allow cells to aggregate upon a patterned substrate (CNTs, oriented ridges, microfabricated scaffolds).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8600" y="4648200"/>
            <a:ext cx="10696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Nature Reviews Microbiology 5, </a:t>
            </a:r>
          </a:p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209-218 (2007).</a:t>
            </a: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mem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0"/>
            <a:ext cx="1524000" cy="1215134"/>
          </a:xfrm>
          <a:prstGeom prst="rect">
            <a:avLst/>
          </a:prstGeom>
        </p:spPr>
      </p:pic>
      <p:pic>
        <p:nvPicPr>
          <p:cNvPr id="9" name="Picture 8" descr="nrmicro1616-f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191001"/>
            <a:ext cx="1524000" cy="1600200"/>
          </a:xfrm>
          <a:prstGeom prst="rect">
            <a:avLst/>
          </a:prstGeom>
        </p:spPr>
      </p:pic>
      <p:pic>
        <p:nvPicPr>
          <p:cNvPr id="10" name="Picture 9" descr="silicon-carbon-nanocomposit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50628" y="2057400"/>
            <a:ext cx="1497771" cy="1143000"/>
          </a:xfrm>
          <a:prstGeom prst="rect">
            <a:avLst/>
          </a:prstGeom>
        </p:spPr>
      </p:pic>
      <p:pic>
        <p:nvPicPr>
          <p:cNvPr id="11" name="Picture 10" descr="untitled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35090" y="1828800"/>
            <a:ext cx="194691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0207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Top-down approach: Electrospinning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electrospinn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1" y="1219200"/>
            <a:ext cx="28956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3657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Right: Applied Physics Letters, 82, 973 (2003).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EM_nanofiber_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048000"/>
            <a:ext cx="2667000" cy="3505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0" y="3124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Left: “Nanotechnology and Tissue Engineering: the scaffold”. Chapter 9.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4114800"/>
            <a:ext cx="533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Electrospinning procedure: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* fiber deposited on floatable table, remains charged.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* new fiber deposited nearby, repelled by still-charged, previously deposited fibers.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* wheel stretches/aligns fibers along deposition surface.</a:t>
            </a:r>
          </a:p>
          <a:p>
            <a:pPr>
              <a:buFont typeface="Arial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* alignment of fibers ~ guidance, orientation of cells in tissue scaffold.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410200" cy="205739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Align nanofibers using electrostatic repulsion forces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(review, see Biomedical Materials, 3, 034002 - 2008).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Contact guidance theory: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Cells tend to migrate along orientations associated with chemical, structural, mechanical properties of substrate.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Bottom-up approach: Molecular Self-assembly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452596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Protein and peptide approaches commonly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used.</a:t>
            </a:r>
          </a:p>
          <a:p>
            <a:pPr>
              <a:buNone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Protein approach – see review, Progress in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Materials Science, 53, 1101–1241 (2008).</a:t>
            </a:r>
          </a:p>
          <a:p>
            <a:pPr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peptide_self_assemb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524000"/>
            <a:ext cx="34290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3733800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Nature Nanotechnology, </a:t>
            </a:r>
          </a:p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3, 8 (2008).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tret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191000"/>
            <a:ext cx="2514600" cy="198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1200" y="6172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Filament network, 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in vivo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. PLoS ONE, </a:t>
            </a:r>
          </a:p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4(6), e6015 (2009).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ierarchical_n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895600"/>
            <a:ext cx="2438400" cy="3733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9400" y="3048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Hierarchical Network Topology, MD simulations. PLoS ONE, 4(6), e6015 (2009).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3810000"/>
            <a:ext cx="2819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-helix protein networks in cytoskeleton withstand strains of 100-1000%.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* synthetic materials catastrophically fail at much lower values.</a:t>
            </a:r>
          </a:p>
          <a:p>
            <a:pPr algn="just">
              <a:buFont typeface="Arial" charset="0"/>
              <a:buChar char="•"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* due to nanomechanical properties, large dissipative yield regions in proteins.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Additional Tools: Memristor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52596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Memristor: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information-processing device (memory + resistor, Si-based) at nanoscale.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* conductance incrementally modified by controlling change, demonstrates short-term potentiation (biological synapse-like).</a:t>
            </a: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emris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2667000"/>
            <a:ext cx="28956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6400800"/>
            <a:ext cx="2531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latin typeface="Times New Roman" pitchFamily="18" charset="0"/>
                <a:cs typeface="Times New Roman" pitchFamily="18" charset="0"/>
              </a:rPr>
              <a:t>Nano Letters, 10, 1297–1301 (2010).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neuro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819400"/>
            <a:ext cx="1900662" cy="358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64008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Times New Roman" pitchFamily="18" charset="0"/>
                <a:cs typeface="Times New Roman" pitchFamily="18" charset="0"/>
              </a:rPr>
              <a:t>Nano Letters, 10,  1297–1301 (2010).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32766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90800" y="49530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3276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Memristor response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4953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Biological Neuronal</a:t>
            </a:r>
          </a:p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response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10" idx="1"/>
          </p:cNvCxnSpPr>
          <p:nvPr/>
        </p:nvCxnSpPr>
        <p:spPr>
          <a:xfrm rot="10800000" flipV="1">
            <a:off x="1295400" y="3507432"/>
            <a:ext cx="1219200" cy="4549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1219200" y="5257800"/>
            <a:ext cx="13716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57600" y="2971800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Learning = patterned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(time domain) analog modifications at synapse (pre-post junction).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0" y="4648200"/>
            <a:ext cx="213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Array of pre-neurons (rows), connect with post-neurons (columns) at junctions.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* theory matches experiment!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Additional Tools: Bioprinting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Bioprinting: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inkjet printers can deposit layers on a substrate in patterned fashion.</a:t>
            </a:r>
          </a:p>
          <a:p>
            <a:pPr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* 3D printers (rapid prototypers) can produce a complex geometry (see Ferrari,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M., “BioMEMS and Biomedical Nanotechnology”, 2006).</a:t>
            </a: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printed-Ag-nanopartic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895600"/>
            <a:ext cx="3657600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6324600"/>
            <a:ext cx="2635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PNAS, 105(13), 4976 (2008).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2590800"/>
            <a:ext cx="1208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Optical 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Microscopy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2590800"/>
            <a:ext cx="1208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Atomic 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Microscopy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biopapri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743200"/>
            <a:ext cx="1828800" cy="1066800"/>
          </a:xfrm>
          <a:prstGeom prst="rect">
            <a:avLst/>
          </a:prstGeom>
        </p:spPr>
      </p:pic>
      <p:pic>
        <p:nvPicPr>
          <p:cNvPr id="9" name="Picture 8" descr="Seq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2590800"/>
            <a:ext cx="2895600" cy="1447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3995678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Sub-femtoliter (nano) inkjet printing: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 microfabrication without a mask.</a:t>
            </a:r>
          </a:p>
          <a:p>
            <a:pPr algn="just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 amorphous Si thin-film transistors (TFTs), conventionally hard to control features smaller than 100nm.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 p- and n-channel TFTs with contacts (Ag nanoparticles) printed on a substrate.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391400" cy="51816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Nano can play a fundamental role in the formation of artificial tissues, especially when considering: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* emergent processes: in development, all tissues and organs emerge from a globe of stem cells.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* merging the sensory (electrical) and biomechanical (material properties) aspects of a tissue.</a:t>
            </a: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Advances in nanotechnology might also made within this problem domain. </a:t>
            </a: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* scaffold design requires detailed, small-scale substrates (for mechanical support, nutrient delivery). </a:t>
            </a:r>
          </a:p>
          <a:p>
            <a:pPr>
              <a:buFont typeface="Arial" charset="0"/>
              <a:buChar char="•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* hybrid protein-carbon structures, or more exotic “biological” solutions (reaction-diffusion models, natural computing, Artificial Life)?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Nanoscale Technology Enables Complexity at Larger Scales…….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0603272147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1" y="1447800"/>
            <a:ext cx="1524000" cy="1600200"/>
          </a:xfrm>
          <a:prstGeom prst="rect">
            <a:avLst/>
          </a:prstGeom>
        </p:spPr>
      </p:pic>
      <p:pic>
        <p:nvPicPr>
          <p:cNvPr id="5" name="Picture 4" descr="hydrogel_9726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495800"/>
            <a:ext cx="1524000" cy="1606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048000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Self-assembled </a:t>
            </a: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cartilage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09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Cells cultured  in matrigel clusters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b814285h-g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4495800"/>
            <a:ext cx="3581400" cy="1628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8800" y="6096001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Guided cell aggregation. COURTESY: “Modular tissue engineering: engineering biological tissues from the </a:t>
            </a: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bottom up”. Soft  Matter, 5, 1312 (2009).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nano-biofunctional-surfac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1447800"/>
            <a:ext cx="2362200" cy="160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5000" y="3048000"/>
            <a:ext cx="2617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Nano-scale biofunctional surfaces</a:t>
            </a: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(cell membrane) http://www.nanowerk.</a:t>
            </a: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com/spotlight/spotid=12717.php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contact_circui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9600" y="1447800"/>
            <a:ext cx="1905000" cy="16495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95800" y="3124200"/>
            <a:ext cx="1799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Flexible electronics</a:t>
            </a: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embedded in contact lens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collagen_fibril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8800" y="4648200"/>
            <a:ext cx="1600200" cy="1524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38800" y="617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Self-organized</a:t>
            </a: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collagen fibrils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contractile_organoids_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4600" y="1447800"/>
            <a:ext cx="2438400" cy="1371600"/>
          </a:xfrm>
          <a:prstGeom prst="rect">
            <a:avLst/>
          </a:prstGeom>
        </p:spPr>
      </p:pic>
      <p:pic>
        <p:nvPicPr>
          <p:cNvPr id="18" name="Picture 17" descr="contractile_organoids_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15200" y="3505200"/>
            <a:ext cx="1447800" cy="2743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0800" y="2819400"/>
            <a:ext cx="2349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Formation (above) and function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(below) of  contractile organoids. 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Biomedical Microdevices, 9, 149–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157 (2007).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huang_t_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1000" y="3429000"/>
            <a:ext cx="1600199" cy="91439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057400" y="3810000"/>
            <a:ext cx="2062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DNA/protein sensor, example </a:t>
            </a: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of BioNEMS device (left).</a:t>
            </a:r>
          </a:p>
        </p:txBody>
      </p:sp>
      <p:pic>
        <p:nvPicPr>
          <p:cNvPr id="22" name="Picture 21" descr="bioprinted%20heart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43400" y="3581400"/>
            <a:ext cx="1828800" cy="99059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72200" y="3733800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“Bioprinting” to </a:t>
            </a: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construct a heart </a:t>
            </a:r>
          </a:p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(left).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20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Role of Scale (Size AND Organization)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733800"/>
            <a:ext cx="8305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3810000"/>
            <a:ext cx="8153400" cy="762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257300" y="4152900"/>
            <a:ext cx="12954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628900" y="4152900"/>
            <a:ext cx="12954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000500" y="4152900"/>
            <a:ext cx="12954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819900" y="4152900"/>
            <a:ext cx="12954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448300" y="4152900"/>
            <a:ext cx="12954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ular Callout 13"/>
          <p:cNvSpPr/>
          <p:nvPr/>
        </p:nvSpPr>
        <p:spPr>
          <a:xfrm>
            <a:off x="381000" y="1371600"/>
            <a:ext cx="2743200" cy="1905000"/>
          </a:xfrm>
          <a:prstGeom prst="wedgeRectCallout">
            <a:avLst>
              <a:gd name="adj1" fmla="val 5467"/>
              <a:gd name="adj2" fmla="val 62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ular Callout 14"/>
          <p:cNvSpPr/>
          <p:nvPr/>
        </p:nvSpPr>
        <p:spPr>
          <a:xfrm>
            <a:off x="457200" y="4949952"/>
            <a:ext cx="4572000" cy="1679448"/>
          </a:xfrm>
          <a:prstGeom prst="wedgeRectCallout">
            <a:avLst>
              <a:gd name="adj1" fmla="val 11353"/>
              <a:gd name="adj2" fmla="val -5985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49530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Nanopatterning and biofunctionalized surfaces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3200400" y="1371600"/>
            <a:ext cx="2514600" cy="1908048"/>
          </a:xfrm>
          <a:prstGeom prst="wedgeRectCallout">
            <a:avLst>
              <a:gd name="adj1" fmla="val 9749"/>
              <a:gd name="adj2" fmla="val 62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52800" y="1371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Cell colonies and 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biomaterial clusters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13716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Single molecule monitoring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 bio-functionalization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5105400" y="4953000"/>
            <a:ext cx="3657600" cy="1679448"/>
          </a:xfrm>
          <a:prstGeom prst="wedgeRectCallout">
            <a:avLst>
              <a:gd name="adj1" fmla="val -22634"/>
              <a:gd name="adj2" fmla="val -5888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29200" y="49530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Embedded and hybrid bionic devices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5791200" y="1371600"/>
            <a:ext cx="2971800" cy="1905000"/>
          </a:xfrm>
          <a:prstGeom prst="wedgeRectCallout">
            <a:avLst>
              <a:gd name="adj1" fmla="val 9761"/>
              <a:gd name="adj2" fmla="val 6336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91200" y="13716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Self-assembled and</a:t>
            </a: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bioprinted organs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hydrogel_9726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905000"/>
            <a:ext cx="1143000" cy="1295400"/>
          </a:xfrm>
          <a:prstGeom prst="rect">
            <a:avLst/>
          </a:prstGeom>
        </p:spPr>
      </p:pic>
      <p:pic>
        <p:nvPicPr>
          <p:cNvPr id="25" name="Picture 24" descr="0603272147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981200"/>
            <a:ext cx="1371600" cy="1200150"/>
          </a:xfrm>
          <a:prstGeom prst="rect">
            <a:avLst/>
          </a:prstGeom>
        </p:spPr>
      </p:pic>
      <p:pic>
        <p:nvPicPr>
          <p:cNvPr id="26" name="Picture 25" descr="bioprinted%20he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1981200"/>
            <a:ext cx="1447800" cy="1143000"/>
          </a:xfrm>
          <a:prstGeom prst="rect">
            <a:avLst/>
          </a:prstGeom>
        </p:spPr>
      </p:pic>
      <p:pic>
        <p:nvPicPr>
          <p:cNvPr id="27" name="Picture 26" descr="contact_circui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5257800"/>
            <a:ext cx="1600200" cy="1268578"/>
          </a:xfrm>
          <a:prstGeom prst="rect">
            <a:avLst/>
          </a:prstGeom>
        </p:spPr>
      </p:pic>
      <p:pic>
        <p:nvPicPr>
          <p:cNvPr id="28" name="Picture 27" descr="huang_t_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1905000"/>
            <a:ext cx="1066800" cy="10668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62000" y="3962400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~ 1 nm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05000" y="3962400"/>
            <a:ext cx="1330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10-100 nm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52800" y="3962400"/>
            <a:ext cx="1205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1-100 μm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72200" y="3962400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1-100 cm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24400" y="3962400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1-100 mm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 descr="Ca-fertig%203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9200" y="5257800"/>
            <a:ext cx="685800" cy="1295400"/>
          </a:xfrm>
          <a:prstGeom prst="rect">
            <a:avLst/>
          </a:prstGeom>
        </p:spPr>
      </p:pic>
      <p:pic>
        <p:nvPicPr>
          <p:cNvPr id="35" name="Picture 34" descr="4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" y="5257800"/>
            <a:ext cx="685800" cy="13462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657600" y="6248400"/>
            <a:ext cx="1116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 smtClean="0">
                <a:latin typeface="Times New Roman" pitchFamily="18" charset="0"/>
                <a:cs typeface="Times New Roman" pitchFamily="18" charset="0"/>
              </a:rPr>
              <a:t>Soft Matter, 6, </a:t>
            </a:r>
          </a:p>
          <a:p>
            <a:pPr algn="ctr"/>
            <a:r>
              <a:rPr lang="sv-SE" sz="1000" dirty="0" smtClean="0">
                <a:latin typeface="Times New Roman" pitchFamily="18" charset="0"/>
                <a:cs typeface="Times New Roman" pitchFamily="18" charset="0"/>
              </a:rPr>
              <a:t>1092-1110 (2010)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35" descr="14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9000" y="5257800"/>
            <a:ext cx="1524000" cy="990600"/>
          </a:xfrm>
          <a:prstGeom prst="rect">
            <a:avLst/>
          </a:prstGeom>
        </p:spPr>
      </p:pic>
      <p:pic>
        <p:nvPicPr>
          <p:cNvPr id="39" name="Picture 38" descr="collagen_fibrils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95800" y="1905000"/>
            <a:ext cx="1143000" cy="1295400"/>
          </a:xfrm>
          <a:prstGeom prst="rect">
            <a:avLst/>
          </a:prstGeom>
        </p:spPr>
      </p:pic>
      <p:pic>
        <p:nvPicPr>
          <p:cNvPr id="40" name="Picture 39" descr="CNT_neural_substrat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57400" y="5257800"/>
            <a:ext cx="1371600" cy="9906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209800" y="6248400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dirty="0" smtClean="0">
                <a:latin typeface="Times New Roman" pitchFamily="18" charset="0"/>
                <a:cs typeface="Times New Roman" pitchFamily="18" charset="0"/>
              </a:rPr>
              <a:t>NanoLetters, 5(6),</a:t>
            </a:r>
          </a:p>
          <a:p>
            <a:pPr algn="ctr"/>
            <a:r>
              <a:rPr lang="sv-SE" sz="1000" dirty="0" smtClean="0">
                <a:latin typeface="Times New Roman" pitchFamily="18" charset="0"/>
                <a:cs typeface="Times New Roman" pitchFamily="18" charset="0"/>
              </a:rPr>
              <a:t>1107-1110 (2005)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41" descr="hybri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477000" y="5257800"/>
            <a:ext cx="2209800" cy="12954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696200" y="3962400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+ 1m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44" descr="functional-membranes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00200" y="1905000"/>
            <a:ext cx="1447800" cy="1066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57200" y="28956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NanoBiotechnology, DOI: 10.1385/Nano:1:</a:t>
            </a:r>
          </a:p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2:153 (2005).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Ingredient I, Biomimetics/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Biocompatibility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1534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Biomimetics: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engineering design that mimics natural systems.</a:t>
            </a:r>
          </a:p>
          <a:p>
            <a:pPr>
              <a:buNone/>
            </a:pP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Nature has evolved things better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than humans can design them.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* can use biological materials (silks)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or structures (synapses).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Biocompatibility: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materials that do not interfere with biological function.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* compliant materials used to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replace skin, connective tissues.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* non-toxic polymers used to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prevent inflammatory response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in implants.</a:t>
            </a: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GeckoFeet_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905000"/>
            <a:ext cx="2057400" cy="1162812"/>
          </a:xfrm>
          <a:prstGeom prst="rect">
            <a:avLst/>
          </a:prstGeom>
        </p:spPr>
      </p:pic>
      <p:pic>
        <p:nvPicPr>
          <p:cNvPr id="5" name="Picture 4" descr="cockroac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600200"/>
            <a:ext cx="1981200" cy="2438400"/>
          </a:xfrm>
          <a:prstGeom prst="rect">
            <a:avLst/>
          </a:prstGeom>
        </p:spPr>
      </p:pic>
      <p:pic>
        <p:nvPicPr>
          <p:cNvPr id="6" name="Picture 5" descr="W127-img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124200"/>
            <a:ext cx="1447800" cy="1066800"/>
          </a:xfrm>
          <a:prstGeom prst="rect">
            <a:avLst/>
          </a:prstGeom>
        </p:spPr>
      </p:pic>
      <p:pic>
        <p:nvPicPr>
          <p:cNvPr id="7" name="Picture 6" descr="art-cs565012_fig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4724400"/>
            <a:ext cx="1219200" cy="14477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6200" y="6172200"/>
            <a:ext cx="1205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Polylactic Acid </a:t>
            </a:r>
          </a:p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Coating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organi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4724400"/>
            <a:ext cx="1066800" cy="1447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81600" y="6172200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Cyclomarin</a:t>
            </a:r>
          </a:p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Source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image0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4600" y="4724400"/>
            <a:ext cx="990600" cy="1447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72200" y="6172200"/>
            <a:ext cx="1217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Hydroxyapatite</a:t>
            </a:r>
          </a:p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(Collagen)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tab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91400" y="4724400"/>
            <a:ext cx="1206187" cy="14477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82995" y="6172200"/>
            <a:ext cx="1034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Parylene</a:t>
            </a:r>
          </a:p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(Smart Skin)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Artificial Skin, Two Approaches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447800"/>
            <a:ext cx="42672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24400" y="1447800"/>
            <a:ext cx="41148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447800"/>
            <a:ext cx="3446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Approximating cellular function: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1447800"/>
            <a:ext cx="354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Approximating electrophysiology: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artificial_ski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895600"/>
            <a:ext cx="1981200" cy="1666667"/>
          </a:xfrm>
          <a:prstGeom prst="rect">
            <a:avLst/>
          </a:prstGeom>
        </p:spPr>
      </p:pic>
      <p:pic>
        <p:nvPicPr>
          <p:cNvPr id="9" name="Picture 8" descr="histology_artificial_sk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2819400"/>
            <a:ext cx="2057400" cy="1752600"/>
          </a:xfrm>
          <a:prstGeom prst="rect">
            <a:avLst/>
          </a:prstGeom>
        </p:spPr>
      </p:pic>
      <p:pic>
        <p:nvPicPr>
          <p:cNvPr id="10" name="Picture 9" descr="nanowire_sk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743200"/>
            <a:ext cx="2286000" cy="18091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4400" y="18288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“Nanowire active-matrix circuitry for low- voltage macroscale artificial skin”. Nature Materials, 2010.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8288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“Tissue-Engineered Skin Containing Mesenchymal Stem Cells Improves Burn Wounds”. Artificial Organs, 2008.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648200"/>
            <a:ext cx="4114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Stem cells better than synthetic polymers (latter does not allow for vascularization).</a:t>
            </a:r>
          </a:p>
          <a:p>
            <a:pPr algn="just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* stem cells need cues to differentiate. </a:t>
            </a:r>
          </a:p>
          <a:p>
            <a:pPr algn="just">
              <a:buFont typeface="Arial" pitchFamily="34" charset="0"/>
              <a:buChar char="•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* ECM matrix, “niche” important.</a:t>
            </a:r>
          </a:p>
          <a:p>
            <a:pPr algn="just">
              <a:buFont typeface="Arial" pitchFamily="34" charset="0"/>
              <a:buChar char="•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* biomechanical structure hard to approximate.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45720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Skin has important biomechanical, sensory functions (pain, touch, etc).</a:t>
            </a:r>
          </a:p>
          <a:p>
            <a:pPr algn="just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* approximated using electronics (nanoscale sensors embedded in a complex geometry).</a:t>
            </a:r>
          </a:p>
          <a:p>
            <a:pPr algn="just">
              <a:buFont typeface="Arial" charset="0"/>
              <a:buChar char="•"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* applied force, should generate electrophysiological-like signal.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e-sk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2800" y="2438400"/>
            <a:ext cx="16002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33800" y="1524000"/>
            <a:ext cx="49530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524000"/>
            <a:ext cx="3200400" cy="5105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Artificial Skin – Response Characteristics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752600"/>
            <a:ext cx="4800600" cy="4724400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Results for stimulation of electronic skin: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Output signal from electronic skin, representation is close to pressure stimulus.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* only produces one class of sensory information (pressure, mechanical).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Q: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does artificial skin replicate neural coding?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* patterned responses over time (rate-coding) may be possible.</a:t>
            </a:r>
          </a:p>
          <a:p>
            <a:pPr marL="0" indent="0" algn="just">
              <a:spcBef>
                <a:spcPts val="0"/>
              </a:spcBef>
              <a:buFont typeface="Arial" charset="0"/>
              <a:buChar char="•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* need local spatial information (specific to an area a few sensors wide).</a:t>
            </a:r>
          </a:p>
          <a:p>
            <a:pPr marL="0" indent="0" algn="just">
              <a:spcBef>
                <a:spcPts val="0"/>
              </a:spcBef>
              <a:buFont typeface="Arial" charset="0"/>
              <a:buChar char="•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* need for intelligent systems control theory at micro-, nano-scale.</a:t>
            </a:r>
          </a:p>
          <a:p>
            <a:pPr marL="0" indent="0" algn="just">
              <a:spcBef>
                <a:spcPts val="0"/>
              </a:spcBef>
              <a:buFont typeface="Arial" charset="0"/>
              <a:buChar char="•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electonic_skin_respon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29718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Silk as Substrate, Two Approaches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ilk_as_biomateri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95400"/>
            <a:ext cx="4038600" cy="3086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3622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Nanoconfinement</a:t>
            </a:r>
          </a:p>
          <a:p>
            <a:pPr algn="just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M. Buehler, Nature Materials, 9, 359 (2010)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324601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Bio-integrated Electronics. J. Rogers, </a:t>
            </a:r>
          </a:p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Nature Materials, 9, 511 (2010)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ilk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4343400"/>
            <a:ext cx="2057400" cy="1981200"/>
          </a:xfrm>
          <a:prstGeom prst="rect">
            <a:avLst/>
          </a:prstGeom>
        </p:spPr>
      </p:pic>
      <p:pic>
        <p:nvPicPr>
          <p:cNvPr id="9" name="Picture 8" descr="silk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419600"/>
            <a:ext cx="2133600" cy="1905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48200" y="1219200"/>
            <a:ext cx="39624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1219200"/>
            <a:ext cx="396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Nanoconfinement (Buehler group, MIT):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 confine material to a layer ~ 1nm thick (e.g. silk, water). </a:t>
            </a:r>
          </a:p>
          <a:p>
            <a:pPr algn="just">
              <a:buFont typeface="Arial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 confinement can change material, electromechanical properties.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8200" y="3352800"/>
            <a:ext cx="39624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3352801"/>
            <a:ext cx="3962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Bio-integrated electronics (Rogers group, UIUC):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Silk used as durable, biocompatible substrate for implants, decays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 vivo: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 spider web ~ steel (Young’s modulus). </a:t>
            </a:r>
          </a:p>
          <a:p>
            <a:pPr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 in neural implants, bare Si on tissue causes inflammation, tissue damage, electrical interference.</a:t>
            </a:r>
          </a:p>
          <a:p>
            <a:pPr algn="just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 a silk outer layer can act as an insulator (electrical and biological).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867400" y="2743200"/>
            <a:ext cx="29718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943600" y="5410200"/>
            <a:ext cx="1219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Ingredient II, Flexible Electronics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75260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Q: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how do we incorporate the need for compliance in a device that requires electrical functionality?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* tissues need to bend, absorb externally-applied loads, conform to complex geometries, dissipate energy.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Flexible electronics (flexible polymer as a substrate).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200400"/>
            <a:ext cx="18288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200400"/>
            <a:ext cx="1483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Flexible e-reader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p-and-asu-flexible-electronic-displ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505200"/>
            <a:ext cx="1524000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4876800"/>
            <a:ext cx="1835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Flexible circuit board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181600"/>
            <a:ext cx="1523999" cy="1371618"/>
          </a:xfrm>
          <a:prstGeom prst="rect">
            <a:avLst/>
          </a:prstGeom>
        </p:spPr>
      </p:pic>
      <p:pic>
        <p:nvPicPr>
          <p:cNvPr id="9" name="Picture 8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4724400"/>
            <a:ext cx="1524000" cy="1828800"/>
          </a:xfrm>
          <a:prstGeom prst="rect">
            <a:avLst/>
          </a:prstGeom>
        </p:spPr>
      </p:pic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2819400"/>
            <a:ext cx="2819400" cy="160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19800" y="4419600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Nano Letters, 3(10), 1353-1355 (2003)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5410200"/>
            <a:ext cx="1252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Sparse network </a:t>
            </a:r>
          </a:p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of NTs.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rot="5400000" flipH="1" flipV="1">
            <a:off x="6981365" y="4771566"/>
            <a:ext cx="227003" cy="10502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86000" y="3352800"/>
            <a:ext cx="342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Nano version (Nano Letters, 3(10), 1353-1355 - 2003):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 transistors fabricated from sparse networks of nanotubes, randomly oriented.</a:t>
            </a:r>
          </a:p>
          <a:p>
            <a:pPr algn="just">
              <a:buFont typeface="Arial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 transfer from Si substrate to flexible polymeric substrate.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E-skin for Applications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553200" cy="25908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Organic field effect transistors (OFETs):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* use polymers with semiconducting properties.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Thin-film Transistors (TFTs):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* semiconducting, dielectric layers and contacts on non-Si substrate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(e.g. LCD technology).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</a:pP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* in flexible electronics, substrate is a compliant material (skeleton for electronic array).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onformal_pressure_senso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0"/>
            <a:ext cx="2667000" cy="2743200"/>
          </a:xfrm>
          <a:prstGeom prst="rect">
            <a:avLst/>
          </a:prstGeom>
        </p:spPr>
      </p:pic>
      <p:pic>
        <p:nvPicPr>
          <p:cNvPr id="5" name="Picture 4" descr="flexible-ar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3886200"/>
            <a:ext cx="1600200" cy="2209800"/>
          </a:xfrm>
          <a:prstGeom prst="rect">
            <a:avLst/>
          </a:prstGeom>
        </p:spPr>
      </p:pic>
      <p:pic>
        <p:nvPicPr>
          <p:cNvPr id="6" name="Picture 5" descr="pressure_thermal_senso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0" y="1981200"/>
            <a:ext cx="1676400" cy="45858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6096000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PNAS, 102(35), 12321–</a:t>
            </a:r>
          </a:p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12325 (2005).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1447800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PNAS, 102(35), 12321–</a:t>
            </a:r>
          </a:p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12325 (2005).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48006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Create a bendable array of pressure, thermal sensors.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Integrate them into a single device (B, C – on right).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800" y="1447800"/>
            <a:ext cx="1905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>
            <a:off x="6781800" y="1866900"/>
            <a:ext cx="609600" cy="876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76800" y="14478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Embedded array 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of pressure and 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thermal sensors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9600" y="3810000"/>
            <a:ext cx="2667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3810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Conformal network of pressure sensors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1627</Words>
  <Application>Microsoft Office PowerPoint</Application>
  <PresentationFormat>On-screen Show (4:3)</PresentationFormat>
  <Paragraphs>296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Nano-enabled Biological Tissues</vt:lpstr>
      <vt:lpstr>Nanoscale Technology Enables Complexity at Larger Scales…….</vt:lpstr>
      <vt:lpstr>Role of Scale (Size AND Organization)</vt:lpstr>
      <vt:lpstr>Ingredient I, Biomimetics/ Biocompatibility</vt:lpstr>
      <vt:lpstr>Artificial Skin, Two Approaches</vt:lpstr>
      <vt:lpstr>Artificial Skin – Response Characteristics</vt:lpstr>
      <vt:lpstr>Silk as Substrate, Two Approaches</vt:lpstr>
      <vt:lpstr>Ingredient II, Flexible Electronics</vt:lpstr>
      <vt:lpstr>E-skin for Applications</vt:lpstr>
      <vt:lpstr>Ingredient III, Nanopatterning</vt:lpstr>
      <vt:lpstr>MWCNTs as Substrate for Neurons</vt:lpstr>
      <vt:lpstr>Bottom-up vs. Top-down Approaches</vt:lpstr>
      <vt:lpstr>Top-down approach: Electrospinning</vt:lpstr>
      <vt:lpstr>Bottom-up approach: Molecular Self-assembly</vt:lpstr>
      <vt:lpstr>Additional Tools: Memristor</vt:lpstr>
      <vt:lpstr>Additional Tools: Bioprinting</vt:lpstr>
      <vt:lpstr>Conclusions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Nano-enabled Biological Tissues</dc:title>
  <dc:creator>Bradly</dc:creator>
  <cp:lastModifiedBy>Bradly</cp:lastModifiedBy>
  <cp:revision>327</cp:revision>
  <dcterms:created xsi:type="dcterms:W3CDTF">2006-08-16T00:00:00Z</dcterms:created>
  <dcterms:modified xsi:type="dcterms:W3CDTF">2010-10-11T16:08:41Z</dcterms:modified>
</cp:coreProperties>
</file>