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7"/>
  </p:notesMasterIdLst>
  <p:handoutMasterIdLst>
    <p:handoutMasterId r:id="rId38"/>
  </p:handoutMasterIdLst>
  <p:sldIdLst>
    <p:sldId id="296" r:id="rId2"/>
    <p:sldId id="314" r:id="rId3"/>
    <p:sldId id="327" r:id="rId4"/>
    <p:sldId id="328" r:id="rId5"/>
    <p:sldId id="329" r:id="rId6"/>
    <p:sldId id="330" r:id="rId7"/>
    <p:sldId id="331" r:id="rId8"/>
    <p:sldId id="308" r:id="rId9"/>
    <p:sldId id="316" r:id="rId10"/>
    <p:sldId id="361" r:id="rId11"/>
    <p:sldId id="360" r:id="rId12"/>
    <p:sldId id="359" r:id="rId13"/>
    <p:sldId id="336" r:id="rId14"/>
    <p:sldId id="345" r:id="rId15"/>
    <p:sldId id="346" r:id="rId16"/>
    <p:sldId id="347" r:id="rId17"/>
    <p:sldId id="344" r:id="rId18"/>
    <p:sldId id="310" r:id="rId19"/>
    <p:sldId id="317" r:id="rId20"/>
    <p:sldId id="311" r:id="rId21"/>
    <p:sldId id="323" r:id="rId22"/>
    <p:sldId id="324" r:id="rId23"/>
    <p:sldId id="318" r:id="rId24"/>
    <p:sldId id="352" r:id="rId25"/>
    <p:sldId id="355" r:id="rId26"/>
    <p:sldId id="334" r:id="rId27"/>
    <p:sldId id="338" r:id="rId28"/>
    <p:sldId id="335" r:id="rId29"/>
    <p:sldId id="353" r:id="rId30"/>
    <p:sldId id="354" r:id="rId31"/>
    <p:sldId id="358" r:id="rId32"/>
    <p:sldId id="362" r:id="rId33"/>
    <p:sldId id="363" r:id="rId34"/>
    <p:sldId id="313" r:id="rId35"/>
    <p:sldId id="32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C0C0"/>
    <a:srgbClr val="324664"/>
    <a:srgbClr val="415F8A"/>
    <a:srgbClr val="5781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8" autoAdjust="0"/>
    <p:restoredTop sz="94554" autoAdjust="0"/>
  </p:normalViewPr>
  <p:slideViewPr>
    <p:cSldViewPr showGuides="1"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8FB5-B80F-4BF7-8291-C37484CCEF8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DD35E-B471-4113-988D-B8D9BD215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0D3D4-63A4-BB44-93E5-BC26E1E49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1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6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CFDA-5389-F14B-A26D-765FAEB5945B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18101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4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4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500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807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9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3" r:id="rId5"/>
    <p:sldLayoutId id="214748371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0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notechweb.org/cws/article/lab/4683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anotechweb.org/cws/article/lab/4683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notechweb.org/cws/article/lab/4683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anotechweb.org/cws/article/lab/4683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Quantum_do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ires.wiley.com/WileyCDA/WiresArticle/wisId-WNAN78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prc.se/Framed/mainWindow.php?id=Doc/QDots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anotechweb.org/cws/article/lab/46835" TargetMode="External"/><Relationship Id="rId2" Type="http://schemas.openxmlformats.org/officeDocument/2006/relationships/hyperlink" Target="http://en.wikipedia.org/wiki/Quantum_do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prc.se/Framed/mainWindow.php?id=Doc/QDot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Tutorial5: (real) Device Simulations – Quantum Dots</a:t>
            </a:r>
            <a:endParaRPr lang="en-US" sz="36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0" y="3200400"/>
            <a:ext cx="5791200" cy="243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Jean Michel D.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Sellier</a:t>
            </a:r>
            <a:endParaRPr lang="en-US" sz="2000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Yuling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Hsueh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Hesameddin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Ilatikhameneh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endParaRPr lang="en-US" sz="2000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Tillmann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 Kubis, Michael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Povolotskyi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, Jim Fonseca, Gerhard Klimeck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Network for Computational Nanotechnology (NCN)</a:t>
            </a: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Electrical and Computer Engineering</a:t>
            </a:r>
          </a:p>
          <a:p>
            <a:pPr marL="0" indent="0" algn="ctr">
              <a:buFontTx/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quantum dot is a very small portion of matter where carriers are confined.</a:t>
            </a:r>
          </a:p>
          <a:p>
            <a:r>
              <a:rPr lang="en-US" dirty="0" smtClean="0"/>
              <a:t>Their electric properties are somehow between a bulk semiconductor and a discrete set of molecules.</a:t>
            </a:r>
          </a:p>
          <a:p>
            <a:r>
              <a:rPr lang="en-US" dirty="0" smtClean="0"/>
              <a:t>They have been discovered for the first time by Alexei </a:t>
            </a:r>
            <a:r>
              <a:rPr lang="en-US" dirty="0" err="1" smtClean="0"/>
              <a:t>Ekimov</a:t>
            </a:r>
            <a:r>
              <a:rPr lang="en-US" dirty="0" smtClean="0"/>
              <a:t> and Louis E. </a:t>
            </a:r>
            <a:r>
              <a:rPr lang="en-US" dirty="0" err="1" smtClean="0"/>
              <a:t>Brus</a:t>
            </a:r>
            <a:r>
              <a:rPr lang="en-US" dirty="0" smtClean="0"/>
              <a:t>, independently, in 1980.</a:t>
            </a:r>
            <a:endParaRPr lang="en-US" dirty="0"/>
          </a:p>
        </p:txBody>
      </p:sp>
      <p:pic>
        <p:nvPicPr>
          <p:cNvPr id="5" name="Picture 4" descr="NEMO3D_wavefunctions_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41262"/>
            <a:ext cx="4419600" cy="35167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8534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quantum dot is a very small portion of matter where carriers are confined.</a:t>
            </a:r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[8] </a:t>
            </a:r>
            <a:r>
              <a:rPr lang="en-US" sz="900" dirty="0" smtClean="0">
                <a:hlinkClick r:id="rId3"/>
              </a:rPr>
              <a:t>http://nanotechweb.org/cws/article/lab/46835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quantum dot is a very small portion of matter where carriers are confined.</a:t>
            </a:r>
          </a:p>
          <a:p>
            <a:r>
              <a:rPr lang="en-US" dirty="0" smtClean="0"/>
              <a:t>Their electric properties are somehow between a bulk semiconductor and a discrete set of molecules.</a:t>
            </a:r>
          </a:p>
          <a:p>
            <a:r>
              <a:rPr lang="en-US" dirty="0" smtClean="0"/>
              <a:t>They have been discovered for the first time by Alexei </a:t>
            </a:r>
            <a:r>
              <a:rPr lang="en-US" dirty="0" err="1" smtClean="0"/>
              <a:t>Ekimov</a:t>
            </a:r>
            <a:r>
              <a:rPr lang="en-US" dirty="0" smtClean="0"/>
              <a:t> and Louis E. </a:t>
            </a:r>
            <a:r>
              <a:rPr lang="en-US" dirty="0" err="1" smtClean="0"/>
              <a:t>Brus</a:t>
            </a:r>
            <a:r>
              <a:rPr lang="en-US" dirty="0" smtClean="0"/>
              <a:t>, independently, in 1980.</a:t>
            </a:r>
            <a:endParaRPr lang="en-US" dirty="0"/>
          </a:p>
        </p:txBody>
      </p:sp>
      <p:pic>
        <p:nvPicPr>
          <p:cNvPr id="5" name="Picture 4" descr="NEMO3D_wavefunctions_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41262"/>
            <a:ext cx="4419600" cy="35167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8534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quantum dot is a very small portion of matter where carriers are confined.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Their electric properties are somehow between a bulk semiconductor and a discrete set of molecules.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[8] </a:t>
            </a:r>
            <a:r>
              <a:rPr lang="en-US" sz="900" dirty="0" smtClean="0">
                <a:hlinkClick r:id="rId3"/>
              </a:rPr>
              <a:t>http://nanotechweb.org/cws/article/lab/46835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quantum dot is a very small portion of matter where carriers are confined.</a:t>
            </a:r>
          </a:p>
          <a:p>
            <a:r>
              <a:rPr lang="en-US" dirty="0" smtClean="0"/>
              <a:t>Their electric properties are somehow between a bulk semiconductor and a discrete set of molecules.</a:t>
            </a:r>
          </a:p>
          <a:p>
            <a:r>
              <a:rPr lang="en-US" dirty="0" smtClean="0"/>
              <a:t>They have been discovered for the first time by Alexei </a:t>
            </a:r>
            <a:r>
              <a:rPr lang="en-US" dirty="0" err="1" smtClean="0"/>
              <a:t>Ekimov</a:t>
            </a:r>
            <a:r>
              <a:rPr lang="en-US" dirty="0" smtClean="0"/>
              <a:t> and Louis E. </a:t>
            </a:r>
            <a:r>
              <a:rPr lang="en-US" dirty="0" err="1" smtClean="0"/>
              <a:t>Brus</a:t>
            </a:r>
            <a:r>
              <a:rPr lang="en-US" dirty="0" smtClean="0"/>
              <a:t>, independently, in 1980.</a:t>
            </a:r>
            <a:endParaRPr lang="en-US" dirty="0"/>
          </a:p>
        </p:txBody>
      </p:sp>
      <p:pic>
        <p:nvPicPr>
          <p:cNvPr id="5" name="Picture 4" descr="NEMO3D_wavefunctions_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41262"/>
            <a:ext cx="4419600" cy="35167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8534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quantum dot is a very small portion of matter where carriers are confined.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Their electric properties are somehow between a bulk semiconductor and a discrete set of molecules.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They have been discovered for the first time by Alexei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Ekimov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Louis E.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Brus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independently, in 1980.</a:t>
            </a:r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[8] </a:t>
            </a:r>
            <a:r>
              <a:rPr lang="en-US" sz="900" dirty="0" smtClean="0">
                <a:hlinkClick r:id="rId3"/>
              </a:rPr>
              <a:t>http://nanotechweb.org/cws/article/lab/46835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quantum dot is a very small portion of matter where carriers are confined.</a:t>
            </a:r>
          </a:p>
          <a:p>
            <a:r>
              <a:rPr lang="en-US" dirty="0" smtClean="0"/>
              <a:t>Their electric properties are somehow between a bulk semiconductor and a discrete set of molecules.</a:t>
            </a:r>
          </a:p>
          <a:p>
            <a:r>
              <a:rPr lang="en-US" dirty="0" smtClean="0"/>
              <a:t>They have been discovered for the first time by Alexei </a:t>
            </a:r>
            <a:r>
              <a:rPr lang="en-US" dirty="0" err="1" smtClean="0"/>
              <a:t>Ekimov</a:t>
            </a:r>
            <a:r>
              <a:rPr lang="en-US" dirty="0" smtClean="0"/>
              <a:t> and Louis E. </a:t>
            </a:r>
            <a:r>
              <a:rPr lang="en-US" dirty="0" err="1" smtClean="0"/>
              <a:t>Brus</a:t>
            </a:r>
            <a:r>
              <a:rPr lang="en-US" dirty="0" smtClean="0"/>
              <a:t>, independently, in 1980.</a:t>
            </a:r>
            <a:endParaRPr lang="en-US" dirty="0"/>
          </a:p>
        </p:txBody>
      </p:sp>
      <p:pic>
        <p:nvPicPr>
          <p:cNvPr id="5" name="Picture 4" descr="NEMO3D_wavefunctions_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341262"/>
            <a:ext cx="4419600" cy="35167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8534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quantum dot is a very small portion of matter where carriers are confined.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Their electric properties are somehow between a bulk semiconductor and a discrete set of molecules.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They have been discovered for the first time by Alexei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Ekimov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Louis E.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Brus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independently, in 1980.</a:t>
            </a:r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[8] </a:t>
            </a:r>
            <a:r>
              <a:rPr lang="en-US" sz="900" dirty="0" smtClean="0">
                <a:hlinkClick r:id="rId3"/>
              </a:rPr>
              <a:t>http://nanotechweb.org/cws/article/lab/46835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Quantum Dots (QDs) are (real) tiny object where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 becomes comparable to Bohr radius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atoms are countable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spectrum becomes discrete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density of states becomes sharp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" y="1295400"/>
            <a:ext cx="6781800" cy="320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Quantum Dots (QDs) are (real) tiny object where 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characteristic becomes comparable to Bohr radius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Quantum Dots (QDs) are (real) tiny object where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 becomes comparable to Bohr radius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atoms are countable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spectrum becomes discrete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density of states becomes sharp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" y="1295400"/>
            <a:ext cx="6781800" cy="320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Quantum Dots (QDs) are (real) tiny object where 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characteristic becomes comparable to Bohr radius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atoms are countable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Quantum Dots (QDs) are (real) tiny object where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 becomes comparable to Bohr radius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atoms are countable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spectrum becomes discrete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density of states becomes sharp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" y="1295400"/>
            <a:ext cx="6781800" cy="320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Quantum Dots (QDs) are (real) tiny object where 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characteristic becomes comparable to Bohr radius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atoms are countable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energy spectrum becomes discrete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Quantum Dots (QDs) are (real) tiny object where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 becomes comparable to Bohr radius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atoms are countable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spectrum becomes discrete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density of states becomes sharp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" y="1295400"/>
            <a:ext cx="6781800" cy="320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Quantum Dots (QDs) are (real) tiny object where 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characteristic becomes comparable to Bohr radius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atoms are countable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energy spectrum becomes discrete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density of states becomes sharp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Quantum Dots (QDs) are (real) tiny object where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characteristic becomes comparable to Bohr radius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atoms are countable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spectrum becomes discrete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density of states becomes sharp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quantum effects are VERY pronounced!</a:t>
            </a:r>
          </a:p>
        </p:txBody>
      </p:sp>
      <p:sp>
        <p:nvSpPr>
          <p:cNvPr id="4" name="Down Arrow 3"/>
          <p:cNvSpPr/>
          <p:nvPr/>
        </p:nvSpPr>
        <p:spPr>
          <a:xfrm>
            <a:off x="2438400" y="4572000"/>
            <a:ext cx="304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743200" y="4572000"/>
            <a:ext cx="304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048000" y="4572000"/>
            <a:ext cx="304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133600" y="4572000"/>
            <a:ext cx="304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28800" y="4572000"/>
            <a:ext cx="3048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1295400"/>
            <a:ext cx="6781800" cy="3200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5486400"/>
            <a:ext cx="5181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Quantum Dots (QDs) are (real) tiny object where 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characteristic becomes comparable to Bohr radius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atoms are countable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energy spectrum becomes discrete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density of states becomes sharp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quantum effects are VERY pronounced!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Applications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 this tutorial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QDs 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QDs are considered to be revolutionary </a:t>
            </a:r>
            <a:r>
              <a:rPr lang="en-US" dirty="0" err="1" smtClean="0"/>
              <a:t>nanoelectronics</a:t>
            </a:r>
            <a:r>
              <a:rPr lang="en-US" dirty="0" smtClean="0"/>
              <a:t> devices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next-generation lighting, lasers, quantum computing, information storage, quantum cryptography, biological labels, sensors, etc..</a:t>
            </a:r>
            <a:endParaRPr lang="en-US" dirty="0"/>
          </a:p>
        </p:txBody>
      </p:sp>
      <p:pic>
        <p:nvPicPr>
          <p:cNvPr id="4" name="Picture 3" descr="QD_solutions_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52800"/>
            <a:ext cx="2913380" cy="2834640"/>
          </a:xfrm>
          <a:prstGeom prst="rect">
            <a:avLst/>
          </a:prstGeom>
        </p:spPr>
      </p:pic>
      <p:pic>
        <p:nvPicPr>
          <p:cNvPr id="5" name="Picture 4" descr="QD_Achermann7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48000"/>
            <a:ext cx="2447593" cy="34625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219200"/>
            <a:ext cx="85344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QDs are considered to be revolutionary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nanoelectronics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devices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next-generation lighting, lasers, quantum computing, information storage, quantum cryptography, biological labels, sensors, etc..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[1] R. </a:t>
            </a:r>
            <a:r>
              <a:rPr lang="en-US" sz="900" dirty="0" err="1" smtClean="0"/>
              <a:t>Maranganti</a:t>
            </a:r>
            <a:r>
              <a:rPr lang="en-US" sz="900" dirty="0" smtClean="0"/>
              <a:t>, P. Sharma, “Handbook of  Theoretical and Computational Nanotechnology”, American Scientific Publishers.</a:t>
            </a:r>
          </a:p>
          <a:p>
            <a:pPr>
              <a:buNone/>
            </a:pPr>
            <a:r>
              <a:rPr lang="en-US" sz="900" dirty="0" smtClean="0"/>
              <a:t>[3] </a:t>
            </a:r>
            <a:r>
              <a:rPr lang="en-US" sz="900" dirty="0" smtClean="0">
                <a:hlinkClick r:id="rId4"/>
              </a:rPr>
              <a:t>http://en.wikipedia.org/wiki/Quantum_dot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quantum-do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029200"/>
            <a:ext cx="2194560" cy="15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Magnified view of QD</a:t>
            </a:r>
            <a:br>
              <a:rPr lang="en-US" dirty="0" smtClean="0"/>
            </a:br>
            <a:r>
              <a:rPr lang="en-US" dirty="0" smtClean="0"/>
              <a:t>attachment to neurons.</a:t>
            </a:r>
            <a:br>
              <a:rPr lang="en-US" dirty="0" smtClean="0"/>
            </a:br>
            <a:r>
              <a:rPr lang="en-US" sz="900" dirty="0" smtClean="0"/>
              <a:t>[1] R. </a:t>
            </a:r>
            <a:r>
              <a:rPr lang="en-US" sz="900" dirty="0" err="1" smtClean="0"/>
              <a:t>Maranganti</a:t>
            </a:r>
            <a:r>
              <a:rPr lang="en-US" sz="900" dirty="0" smtClean="0"/>
              <a:t>, P. Sharma,</a:t>
            </a:r>
            <a:br>
              <a:rPr lang="en-US" sz="900" dirty="0" smtClean="0"/>
            </a:br>
            <a:r>
              <a:rPr lang="en-US" sz="900" dirty="0" smtClean="0"/>
              <a:t>“Handbook of  Theoretical and Computational Nanotechnology”,</a:t>
            </a:r>
            <a:br>
              <a:rPr lang="en-US" sz="900" dirty="0" smtClean="0"/>
            </a:br>
            <a:r>
              <a:rPr lang="en-US" sz="900" dirty="0" smtClean="0"/>
              <a:t>American Scientific Publishers.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Tracking of living cells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			</a:t>
            </a:r>
            <a:endParaRPr lang="en-US" sz="900" dirty="0" smtClean="0"/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endParaRPr lang="en-US" sz="900" dirty="0" smtClean="0">
              <a:hlinkClick r:id="rId2"/>
            </a:endParaRPr>
          </a:p>
          <a:p>
            <a:pPr>
              <a:buNone/>
            </a:pPr>
            <a:r>
              <a:rPr lang="en-US" sz="900" dirty="0" smtClean="0"/>
              <a:t>[4] X. </a:t>
            </a:r>
            <a:r>
              <a:rPr lang="en-US" sz="900" dirty="0" err="1" smtClean="0"/>
              <a:t>Michalet</a:t>
            </a:r>
            <a:r>
              <a:rPr lang="en-US" sz="900" dirty="0" smtClean="0"/>
              <a:t>, et al., “Quantum Dots for Live Cells, in Vivo imaging, and Diagnostics”, NIH Public Press.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4038600" cy="364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qdots_in_anima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4724400"/>
            <a:ext cx="4876800" cy="15267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QD based transistor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900" dirty="0" smtClean="0"/>
              <a:t>[2] Martin </a:t>
            </a:r>
            <a:r>
              <a:rPr lang="en-US" sz="900" dirty="0" err="1" smtClean="0"/>
              <a:t>Fuechsle</a:t>
            </a:r>
            <a:r>
              <a:rPr lang="en-US" sz="900" dirty="0" smtClean="0"/>
              <a:t>, S. </a:t>
            </a:r>
            <a:r>
              <a:rPr lang="en-US" sz="900" dirty="0" err="1" smtClean="0"/>
              <a:t>Mahapatra</a:t>
            </a:r>
            <a:r>
              <a:rPr lang="en-US" sz="900" dirty="0" smtClean="0"/>
              <a:t>, F.A. </a:t>
            </a:r>
            <a:r>
              <a:rPr lang="en-US" sz="900" dirty="0" err="1" smtClean="0"/>
              <a:t>Zwanenburg</a:t>
            </a:r>
            <a:r>
              <a:rPr lang="en-US" sz="900" dirty="0" smtClean="0"/>
              <a:t>, Mark Friesen,</a:t>
            </a:r>
            <a:br>
              <a:rPr lang="en-US" sz="900" dirty="0" smtClean="0"/>
            </a:br>
            <a:r>
              <a:rPr lang="en-US" sz="900" dirty="0" smtClean="0"/>
              <a:t>M.A. Eriksson, Michelle Y. Simmons,</a:t>
            </a:r>
            <a:br>
              <a:rPr lang="en-US" sz="900" dirty="0" smtClean="0"/>
            </a:br>
            <a:r>
              <a:rPr lang="en-US" sz="900" dirty="0" smtClean="0"/>
              <a:t>“Spectroscopy of few-electron single-crystal silicon quantum dots”,</a:t>
            </a:r>
            <a:br>
              <a:rPr lang="en-US" sz="900" dirty="0" smtClean="0"/>
            </a:br>
            <a:r>
              <a:rPr lang="en-US" sz="900" dirty="0" smtClean="0"/>
              <a:t>NATURE NANOTECHNOLOGY  LETTER.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447800"/>
            <a:ext cx="4724400" cy="40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quantum_dot_transis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191608"/>
            <a:ext cx="4882758" cy="33615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Fabrication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of QDs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8763000" cy="2209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Strained QDs are: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small regions of materials buried in a larger band gap material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Stranski-Krastanov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growth technique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[9] </a:t>
            </a:r>
            <a:r>
              <a:rPr lang="en-US" sz="900" dirty="0" smtClean="0">
                <a:hlinkClick r:id="rId2"/>
              </a:rPr>
              <a:t>http://www.kprc.se/Framed/mainWindow.php?id=Doc/QDots.html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QuantumDots_Atomic_Force_Microscope_ACREO_width_30nm_height_3n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81400"/>
            <a:ext cx="3379684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of QDs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8763000" cy="2133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200" kern="0" dirty="0" err="1" smtClean="0">
                <a:latin typeface="+mn-lt"/>
                <a:ea typeface="ＭＳ Ｐゴシック" charset="-128"/>
                <a:cs typeface="ＭＳ Ｐゴシック" charset="-128"/>
              </a:rPr>
              <a:t>Electrostatically</a:t>
            </a: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 confined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QDs are: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small regions of materials buried in a larger band gap material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built by etching technique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[10] M. Reed, “Quantum Dots”, Scientific American, January 1993.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476625"/>
            <a:ext cx="2990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QDs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Simulation of Quantum Dots</a:t>
            </a:r>
            <a:endParaRPr lang="en-US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</a:t>
            </a:r>
            <a:endParaRPr lang="en-US" dirty="0"/>
          </a:p>
        </p:txBody>
      </p:sp>
      <p:pic>
        <p:nvPicPr>
          <p:cNvPr id="4" name="Content Placeholder 3" descr="usman_Q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3745198" cy="4038600"/>
          </a:xfrm>
        </p:spPr>
      </p:pic>
      <p:pic>
        <p:nvPicPr>
          <p:cNvPr id="7" name="Picture 6" descr="Simplified_Q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3891736" cy="41966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3352800"/>
            <a:ext cx="1371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3124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019800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[5] M. </a:t>
            </a:r>
            <a:r>
              <a:rPr lang="en-US" sz="900" dirty="0" err="1" smtClean="0"/>
              <a:t>Usman</a:t>
            </a:r>
            <a:r>
              <a:rPr lang="en-US" sz="900" dirty="0" smtClean="0"/>
              <a:t> et al., “Moving Toward </a:t>
            </a:r>
            <a:r>
              <a:rPr lang="en-US" sz="900" dirty="0" err="1" smtClean="0"/>
              <a:t>Nano</a:t>
            </a:r>
            <a:r>
              <a:rPr lang="en-US" sz="900" dirty="0" smtClean="0"/>
              <a:t>-TCAD Through Multimillion-Atom Quantum-Dot Simulations Matching Experimental Data”,</a:t>
            </a:r>
            <a:br>
              <a:rPr lang="en-US" sz="900" dirty="0" smtClean="0"/>
            </a:br>
            <a:r>
              <a:rPr lang="en-US" sz="900" dirty="0" smtClean="0"/>
              <a:t>IEEE Transactions on Nanotechnology, Vol. 8, No. 3, May 2009.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95400"/>
            <a:ext cx="8686800" cy="198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are the models needed to simulate such structures?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Importance of long range strain effects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Schroedinger</a:t>
            </a:r>
            <a:r>
              <a:rPr lang="en-US" dirty="0" smtClean="0"/>
              <a:t> equation in tight-binding formalism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95400"/>
            <a:ext cx="8686800" cy="198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are the models needed to simulate such structures?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Importance of long range strain effects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Schroedinger</a:t>
            </a:r>
            <a:r>
              <a:rPr lang="en-US" dirty="0" smtClean="0"/>
              <a:t> equation in tight-binding formalism</a:t>
            </a:r>
            <a:endParaRPr lang="en-US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l="40630" t="21875" r="23060" b="13542"/>
          <a:stretch>
            <a:fillRect/>
          </a:stretch>
        </p:blipFill>
        <p:spPr bwMode="auto">
          <a:xfrm>
            <a:off x="3276600" y="3657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 l="36530" t="28125" r="18375" b="14583"/>
          <a:stretch>
            <a:fillRect/>
          </a:stretch>
        </p:blipFill>
        <p:spPr bwMode="auto">
          <a:xfrm>
            <a:off x="5943600" y="3581400"/>
            <a:ext cx="2895600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382" t="13542" r="23280" b="13542"/>
          <a:stretch>
            <a:fillRect/>
          </a:stretch>
        </p:blipFill>
        <p:spPr bwMode="auto">
          <a:xfrm>
            <a:off x="304800" y="3505200"/>
            <a:ext cx="2895600" cy="27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74088" cy="520700"/>
          </a:xfrm>
        </p:spPr>
        <p:txBody>
          <a:bodyPr/>
          <a:lstStyle/>
          <a:p>
            <a:r>
              <a:rPr lang="en-US" dirty="0" smtClean="0"/>
              <a:t>Shapes simulated</a:t>
            </a:r>
            <a:endParaRPr lang="en-US" dirty="0"/>
          </a:p>
        </p:txBody>
      </p:sp>
      <p:sp>
        <p:nvSpPr>
          <p:cNvPr id="4" name="立方體 11"/>
          <p:cNvSpPr/>
          <p:nvPr/>
        </p:nvSpPr>
        <p:spPr>
          <a:xfrm>
            <a:off x="493712" y="1524000"/>
            <a:ext cx="2667000" cy="31242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/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GaAs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立方體 12"/>
          <p:cNvSpPr/>
          <p:nvPr/>
        </p:nvSpPr>
        <p:spPr>
          <a:xfrm>
            <a:off x="1103312" y="2590800"/>
            <a:ext cx="1024597" cy="1025128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InAs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99" t="32292" r="43192" b="12500"/>
          <a:stretch>
            <a:fillRect/>
          </a:stretch>
        </p:blipFill>
        <p:spPr bwMode="auto">
          <a:xfrm>
            <a:off x="3694112" y="2514600"/>
            <a:ext cx="1436746" cy="11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立方體 11"/>
          <p:cNvSpPr/>
          <p:nvPr/>
        </p:nvSpPr>
        <p:spPr>
          <a:xfrm>
            <a:off x="3313112" y="1524000"/>
            <a:ext cx="2819400" cy="31242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/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GaAs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9868" t="39583" r="51977" b="37500"/>
          <a:stretch>
            <a:fillRect/>
          </a:stretch>
        </p:blipFill>
        <p:spPr bwMode="auto">
          <a:xfrm>
            <a:off x="6513512" y="2362200"/>
            <a:ext cx="1650856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立方體 11"/>
          <p:cNvSpPr/>
          <p:nvPr/>
        </p:nvSpPr>
        <p:spPr>
          <a:xfrm>
            <a:off x="6284912" y="1524000"/>
            <a:ext cx="2514600" cy="30480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/</a:t>
            </a:r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GaAs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shape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6858000" cy="4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2133600"/>
            <a:ext cx="521277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smtClean="0"/>
              <a:t>Parallelization (method 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724400" cy="249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Parallelization (method 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7811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Exercises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/>
              <a:t>[1] R. </a:t>
            </a:r>
            <a:r>
              <a:rPr lang="en-US" sz="1200" dirty="0" err="1" smtClean="0"/>
              <a:t>Maranganti</a:t>
            </a:r>
            <a:r>
              <a:rPr lang="en-US" sz="1200" dirty="0" smtClean="0"/>
              <a:t>, P. Sharma, “Handbook of  Theoretical and Computational Nanotechnology”, American Scientific Publishers.</a:t>
            </a:r>
          </a:p>
          <a:p>
            <a:pPr>
              <a:buNone/>
            </a:pPr>
            <a:r>
              <a:rPr lang="en-US" sz="1200" dirty="0" smtClean="0"/>
              <a:t>[2] Martin </a:t>
            </a:r>
            <a:r>
              <a:rPr lang="en-US" sz="1200" dirty="0" err="1" smtClean="0"/>
              <a:t>Fuechsle</a:t>
            </a:r>
            <a:r>
              <a:rPr lang="en-US" sz="1200" dirty="0" smtClean="0"/>
              <a:t>, S. </a:t>
            </a:r>
            <a:r>
              <a:rPr lang="en-US" sz="1200" dirty="0" err="1" smtClean="0"/>
              <a:t>Mahapatra</a:t>
            </a:r>
            <a:r>
              <a:rPr lang="en-US" sz="1200" dirty="0" smtClean="0"/>
              <a:t>, F.A. </a:t>
            </a:r>
            <a:r>
              <a:rPr lang="en-US" sz="1200" dirty="0" err="1" smtClean="0"/>
              <a:t>Zwanenburg</a:t>
            </a:r>
            <a:r>
              <a:rPr lang="en-US" sz="1200" dirty="0" smtClean="0"/>
              <a:t>, Mark Friesen, M.A. Eriksson, Michelle Y. Simmons, “Spectroscopy of few-electron single-crystal silicon quantum dots”, NATURE NANOTECHNOLOGY  LETTER.</a:t>
            </a:r>
          </a:p>
          <a:p>
            <a:pPr>
              <a:buNone/>
            </a:pPr>
            <a:r>
              <a:rPr lang="en-US" sz="1200" dirty="0" smtClean="0"/>
              <a:t>[3] </a:t>
            </a:r>
            <a:r>
              <a:rPr lang="en-US" sz="1200" dirty="0" smtClean="0">
                <a:hlinkClick r:id="rId2"/>
              </a:rPr>
              <a:t>http://en.wikipedia.org/wiki/Quantum_dot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[4] X. </a:t>
            </a:r>
            <a:r>
              <a:rPr lang="en-US" sz="1200" dirty="0" err="1" smtClean="0"/>
              <a:t>Michalet</a:t>
            </a:r>
            <a:r>
              <a:rPr lang="en-US" sz="1200" dirty="0" smtClean="0"/>
              <a:t>, et al., “Quantum Dots for Live Cells, in Vivo imaging, and Diagnostics”, NIH Public Press.</a:t>
            </a:r>
          </a:p>
          <a:p>
            <a:pPr>
              <a:buNone/>
            </a:pPr>
            <a:r>
              <a:rPr lang="en-US" sz="1200" dirty="0" smtClean="0"/>
              <a:t>[5] M. </a:t>
            </a:r>
            <a:r>
              <a:rPr lang="en-US" sz="1200" dirty="0" err="1" smtClean="0"/>
              <a:t>Usman</a:t>
            </a:r>
            <a:r>
              <a:rPr lang="en-US" sz="1200" dirty="0" smtClean="0"/>
              <a:t> et al., “Moving Toward </a:t>
            </a:r>
            <a:r>
              <a:rPr lang="en-US" sz="1200" dirty="0" err="1" smtClean="0"/>
              <a:t>Nano</a:t>
            </a:r>
            <a:r>
              <a:rPr lang="en-US" sz="1200" dirty="0" smtClean="0"/>
              <a:t>-TCAD Through Multimillion-Atom Quantum-Dot Simulations Matching Experimental Data”, IEEE Transactions on Nanotechnology, Vol. 8, No. 3, May 2009.</a:t>
            </a:r>
          </a:p>
          <a:p>
            <a:pPr>
              <a:buNone/>
            </a:pPr>
            <a:r>
              <a:rPr lang="en-US" sz="1200" dirty="0" smtClean="0"/>
              <a:t>[6] www.decodedscience.com</a:t>
            </a:r>
          </a:p>
          <a:p>
            <a:pPr>
              <a:buNone/>
            </a:pPr>
            <a:r>
              <a:rPr lang="en-US" sz="1200" dirty="0" smtClean="0"/>
              <a:t>[7] S. </a:t>
            </a:r>
            <a:r>
              <a:rPr lang="en-US" sz="1200" dirty="0" err="1" smtClean="0"/>
              <a:t>Steiger</a:t>
            </a:r>
            <a:r>
              <a:rPr lang="en-US" sz="1200" dirty="0" smtClean="0"/>
              <a:t>, et al. “NEMO5: A parallel </a:t>
            </a:r>
            <a:r>
              <a:rPr lang="en-US" sz="1200" dirty="0" err="1" smtClean="0"/>
              <a:t>multiscale</a:t>
            </a:r>
            <a:r>
              <a:rPr lang="en-US" sz="1200" dirty="0" smtClean="0"/>
              <a:t> </a:t>
            </a:r>
            <a:r>
              <a:rPr lang="en-US" sz="1200" dirty="0" err="1" smtClean="0"/>
              <a:t>nanoelectronics</a:t>
            </a:r>
            <a:r>
              <a:rPr lang="en-US" sz="1200" dirty="0" smtClean="0"/>
              <a:t> modeling tool”, IEEE Transactions on Nanotechnology, Vol. 10, No. 6, November 2011.</a:t>
            </a:r>
          </a:p>
          <a:p>
            <a:pPr>
              <a:buNone/>
            </a:pPr>
            <a:r>
              <a:rPr lang="en-US" sz="1200" dirty="0" smtClean="0"/>
              <a:t>[8] </a:t>
            </a:r>
            <a:r>
              <a:rPr lang="en-US" sz="1200" dirty="0" smtClean="0">
                <a:hlinkClick r:id="rId3"/>
              </a:rPr>
              <a:t>http://nanotechweb.org/cws/article/lab/46835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[9] </a:t>
            </a:r>
            <a:r>
              <a:rPr lang="en-US" sz="1200" dirty="0" smtClean="0">
                <a:hlinkClick r:id="rId4"/>
              </a:rPr>
              <a:t>http://www.kprc.se/Framed/mainWindow.php?id=Doc/QDots.html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[10] M. Reed, “Quantum Dots”, Scientific American, January 1993.</a:t>
            </a:r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QDs applications?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QDs applications?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Fabrication of Quantum Dots</a:t>
            </a: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QDs applications?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Fabrication of Quantum Dots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</a:t>
            </a: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QDs applications?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Fabrication of Quantum Dots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Wavefunctions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on a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subdomain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239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…in this tutorial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anoHUB_Klimeck_quantum_dot_WF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838200"/>
            <a:ext cx="3276191" cy="292063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a Quantum Dot?</a:t>
            </a:r>
          </a:p>
          <a:p>
            <a:endParaRPr lang="en-US" dirty="0" smtClean="0"/>
          </a:p>
          <a:p>
            <a:r>
              <a:rPr lang="en-US" dirty="0" smtClean="0"/>
              <a:t>What are QDs applications?</a:t>
            </a:r>
          </a:p>
          <a:p>
            <a:endParaRPr lang="en-US" dirty="0" smtClean="0"/>
          </a:p>
          <a:p>
            <a:r>
              <a:rPr lang="en-US" dirty="0" smtClean="0"/>
              <a:t>Fabrication of Quantum Dots</a:t>
            </a:r>
          </a:p>
          <a:p>
            <a:endParaRPr lang="en-US" dirty="0" smtClean="0"/>
          </a:p>
          <a:p>
            <a:r>
              <a:rPr lang="en-US" dirty="0" smtClean="0"/>
              <a:t>Strain</a:t>
            </a:r>
          </a:p>
          <a:p>
            <a:endParaRPr lang="en-US" dirty="0" smtClean="0"/>
          </a:p>
          <a:p>
            <a:r>
              <a:rPr lang="en-US" dirty="0" err="1" smtClean="0"/>
              <a:t>Wavefunctions</a:t>
            </a:r>
            <a:r>
              <a:rPr lang="en-US" dirty="0" smtClean="0"/>
              <a:t> on a </a:t>
            </a:r>
            <a:r>
              <a:rPr lang="en-US" dirty="0" err="1" smtClean="0"/>
              <a:t>subdomain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219200"/>
            <a:ext cx="4572000" cy="487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Quantum Dot?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QDs applications?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Fabrication of Quantum Dots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Wavefunctions on a subdomain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Tutorials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09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Quantum Dot?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What is a Quantum Dot?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1089</Words>
  <Application>Microsoft Office PowerPoint</Application>
  <PresentationFormat>On-screen Show (4:3)</PresentationFormat>
  <Paragraphs>357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1_nanoHUB-v2</vt:lpstr>
      <vt:lpstr>Tutorial5: (real) Device Simulations – Quantum Dots</vt:lpstr>
      <vt:lpstr>…in this tutorial</vt:lpstr>
      <vt:lpstr>…in this tutorial</vt:lpstr>
      <vt:lpstr>…in this tutorial</vt:lpstr>
      <vt:lpstr>…in this tutorial</vt:lpstr>
      <vt:lpstr>…in this tutorial</vt:lpstr>
      <vt:lpstr>…in this tutorial</vt:lpstr>
      <vt:lpstr>…in this tutorial</vt:lpstr>
      <vt:lpstr>What is a Quantum Dot?</vt:lpstr>
      <vt:lpstr>What is a Quantum Dot?</vt:lpstr>
      <vt:lpstr>What is a Quantum Dot?</vt:lpstr>
      <vt:lpstr>What is a Quantum Dot?</vt:lpstr>
      <vt:lpstr>What is a Quantum Dot?</vt:lpstr>
      <vt:lpstr>What is a Quantum Dot?</vt:lpstr>
      <vt:lpstr>What is a Quantum Dot?</vt:lpstr>
      <vt:lpstr>What is a Quantum Dot?</vt:lpstr>
      <vt:lpstr>What is a Quantum Dot?</vt:lpstr>
      <vt:lpstr>What is a Quantum Dot?</vt:lpstr>
      <vt:lpstr>Applications</vt:lpstr>
      <vt:lpstr>What are QDs applications?</vt:lpstr>
      <vt:lpstr>Applications</vt:lpstr>
      <vt:lpstr>Applications</vt:lpstr>
      <vt:lpstr>Fabrication</vt:lpstr>
      <vt:lpstr>Fabrication of QDs</vt:lpstr>
      <vt:lpstr>Fabrication of QDs</vt:lpstr>
      <vt:lpstr>QDs simulations</vt:lpstr>
      <vt:lpstr>The structure</vt:lpstr>
      <vt:lpstr>Models</vt:lpstr>
      <vt:lpstr>Models</vt:lpstr>
      <vt:lpstr>Shapes simulated</vt:lpstr>
      <vt:lpstr>Shapes available</vt:lpstr>
      <vt:lpstr>Spatial Parallelization</vt:lpstr>
      <vt:lpstr>Spatial Parallelization</vt:lpstr>
      <vt:lpstr>Tutorials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sellier</cp:lastModifiedBy>
  <cp:revision>411</cp:revision>
  <dcterms:created xsi:type="dcterms:W3CDTF">2009-05-22T23:54:03Z</dcterms:created>
  <dcterms:modified xsi:type="dcterms:W3CDTF">2012-07-15T14:38:09Z</dcterms:modified>
</cp:coreProperties>
</file>