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  <p:sldMasterId id="2147483667" r:id="rId2"/>
    <p:sldMasterId id="2147483676" r:id="rId3"/>
    <p:sldMasterId id="2147483678" r:id="rId4"/>
    <p:sldMasterId id="2147483680" r:id="rId5"/>
  </p:sldMasterIdLst>
  <p:notesMasterIdLst>
    <p:notesMasterId r:id="rId18"/>
  </p:notesMasterIdLst>
  <p:sldIdLst>
    <p:sldId id="298" r:id="rId6"/>
    <p:sldId id="411" r:id="rId7"/>
    <p:sldId id="417" r:id="rId8"/>
    <p:sldId id="418" r:id="rId9"/>
    <p:sldId id="419" r:id="rId10"/>
    <p:sldId id="420" r:id="rId11"/>
    <p:sldId id="421" r:id="rId12"/>
    <p:sldId id="423" r:id="rId13"/>
    <p:sldId id="422" r:id="rId14"/>
    <p:sldId id="414" r:id="rId15"/>
    <p:sldId id="424" r:id="rId16"/>
    <p:sldId id="425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22C"/>
    <a:srgbClr val="020EFE"/>
    <a:srgbClr val="F48478"/>
    <a:srgbClr val="35FDF3"/>
    <a:srgbClr val="FF66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71" autoAdjust="0"/>
    <p:restoredTop sz="95977" autoAdjust="0"/>
  </p:normalViewPr>
  <p:slideViewPr>
    <p:cSldViewPr>
      <p:cViewPr varScale="1">
        <p:scale>
          <a:sx n="76" d="100"/>
          <a:sy n="76" d="100"/>
        </p:scale>
        <p:origin x="-19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5513F44-B825-43F9-B4D1-A4F558AB7C03}" type="datetimeFigureOut">
              <a:rPr lang="en-US" smtClean="0"/>
              <a:pPr/>
              <a:t>7/18/12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58F81C3-61B5-4B1D-90FD-50AAAB40A3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632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2.jpeg"/><Relationship Id="rId5" Type="http://schemas.openxmlformats.org/officeDocument/2006/relationships/image" Target="../media/image8.jpe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background-titl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1200"/>
            <a:ext cx="91440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2"/>
          <p:cNvSpPr>
            <a:spLocks noChangeArrowheads="1"/>
          </p:cNvSpPr>
          <p:nvPr userDrawn="1"/>
        </p:nvSpPr>
        <p:spPr bwMode="auto">
          <a:xfrm>
            <a:off x="238125" y="685800"/>
            <a:ext cx="8666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ko-KR" sz="2800" b="1" i="1">
                <a:solidFill>
                  <a:schemeClr val="folHlink"/>
                </a:solidFill>
                <a:latin typeface="Trebuchet MS" charset="0"/>
              </a:rPr>
              <a:t>Network for Computational Nanotechnology (NCN)</a:t>
            </a:r>
          </a:p>
          <a:p>
            <a:pPr algn="ctr">
              <a:defRPr/>
            </a:pPr>
            <a:endParaRPr lang="en-US" altLang="ko-KR" sz="2800" b="1" i="1">
              <a:solidFill>
                <a:schemeClr val="folHlink"/>
              </a:solidFill>
              <a:latin typeface="Trebuchet MS" charset="0"/>
            </a:endParaRPr>
          </a:p>
        </p:txBody>
      </p:sp>
      <p:pic>
        <p:nvPicPr>
          <p:cNvPr id="6" name="Picture 13" descr="ncn-v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429000"/>
            <a:ext cx="3046413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0" descr="nsf4c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77275" y="64246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22"/>
          <p:cNvSpPr txBox="1">
            <a:spLocks noChangeArrowheads="1"/>
          </p:cNvSpPr>
          <p:nvPr userDrawn="1"/>
        </p:nvSpPr>
        <p:spPr bwMode="auto">
          <a:xfrm>
            <a:off x="0" y="126365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ko-KR" sz="1600" i="1"/>
              <a:t>UC Berkeley, Univ.of Illinois, Norfolk State, Northwestern, Purdue, UTEP</a:t>
            </a:r>
            <a:endParaRPr lang="en-US" altLang="ko-KR" i="1"/>
          </a:p>
        </p:txBody>
      </p:sp>
      <p:pic>
        <p:nvPicPr>
          <p:cNvPr id="9" name="Picture 23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105400"/>
            <a:ext cx="3429000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2" descr="background.gif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3" descr="ncnnew_nanohub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17145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4" descr="ncnnew_nanohub_white.png"/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800" y="15240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19300" y="1958975"/>
            <a:ext cx="5105400" cy="1470025"/>
          </a:xfrm>
        </p:spPr>
        <p:txBody>
          <a:bodyPr/>
          <a:lstStyle>
            <a:lvl1pPr algn="ctr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733800"/>
            <a:ext cx="5410200" cy="2590800"/>
          </a:xfrm>
        </p:spPr>
        <p:txBody>
          <a:bodyPr/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20841"/>
          </a:xfrm>
          <a:ln>
            <a:noFill/>
          </a:ln>
        </p:spPr>
        <p:txBody>
          <a:bodyPr anchor="t">
            <a:noAutofit/>
          </a:bodyPr>
          <a:lstStyle>
            <a:lvl1pPr>
              <a:defRPr sz="4000" b="1">
                <a:solidFill>
                  <a:srgbClr val="FFC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22313"/>
            <a:ext cx="8574088" cy="5207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447800"/>
            <a:ext cx="41910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447800"/>
            <a:ext cx="41910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A36E5-E572-476E-9C99-3A0FD2AB61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6C026-86B1-4591-95D2-66DC0082D90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0" y="1447800"/>
            <a:ext cx="86106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D9DF5-AED9-4141-9666-17C5C70A577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55412-D01C-4A78-BA0A-E5EDBEA08E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标题，文本与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22313"/>
            <a:ext cx="8574088" cy="520700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95400"/>
            <a:ext cx="4191000" cy="51054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295400"/>
            <a:ext cx="4191000" cy="51054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chart</a:t>
            </a:r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5D5D9-E04F-42C4-9087-31FB7E2E2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5D5D9-E04F-42C4-9087-31FB7E2E2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04800" y="1371600"/>
            <a:ext cx="8610600" cy="49530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5D5D9-E04F-42C4-9087-31FB7E2E29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eg"/><Relationship Id="rId9" Type="http://schemas.openxmlformats.org/officeDocument/2006/relationships/image" Target="../media/image3.jpeg"/><Relationship Id="rId10" Type="http://schemas.openxmlformats.org/officeDocument/2006/relationships/image" Target="../media/image4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8" Type="http://schemas.openxmlformats.org/officeDocument/2006/relationships/image" Target="../media/image9.jpeg"/><Relationship Id="rId9" Type="http://schemas.openxmlformats.org/officeDocument/2006/relationships/image" Target="../media/image10.jpeg"/><Relationship Id="rId10" Type="http://schemas.openxmlformats.org/officeDocument/2006/relationships/image" Target="../media/image11.jpeg"/><Relationship Id="rId11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theme" Target="../theme/theme3.xml"/><Relationship Id="rId2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theme" Target="../theme/theme4.xml"/><Relationship Id="rId2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theme" Target="../theme/theme5.xml"/><Relationship Id="rId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background-title.gif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711200"/>
            <a:ext cx="91440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22313"/>
            <a:ext cx="85740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9763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rebuchet MS" charset="0"/>
              </a:defRPr>
            </a:lvl1pPr>
          </a:lstStyle>
          <a:p>
            <a:pPr>
              <a:defRPr/>
            </a:pPr>
            <a:fld id="{263F748F-7537-4B89-AFEA-E5416FCAB9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pic>
        <p:nvPicPr>
          <p:cNvPr id="4102" name="Picture 13" descr="nsf4c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677275" y="64246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20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6518275"/>
            <a:ext cx="10207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1" descr="background.gif"/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440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4" descr="ncnnew_nanohub.png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04800" y="17145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3" descr="ncnnew_nanohub_white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04800" y="15240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540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804863" indent="-236538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ü"/>
        <a:defRPr sz="1600">
          <a:solidFill>
            <a:schemeClr val="tx1"/>
          </a:solidFill>
          <a:latin typeface="+mn-lt"/>
          <a:ea typeface="ＭＳ Ｐゴシック" charset="-128"/>
        </a:defRPr>
      </a:lvl3pPr>
      <a:lvl4pPr marL="10890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373188" indent="-169863" algn="l" rtl="0" eaLnBrk="0" fontAlgn="base" hangingPunct="0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18303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2875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7447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2019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nanoheader-ppt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2052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22313"/>
            <a:ext cx="85740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219200"/>
            <a:ext cx="9144000" cy="9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954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49763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rebuchet MS" pitchFamily="34" charset="0"/>
              </a:defRPr>
            </a:lvl1pPr>
          </a:lstStyle>
          <a:p>
            <a:fld id="{F295D5D9-E04F-42C4-9087-31FB7E2E29C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079" name="Picture 13" descr="nsf4c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677275" y="64246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4" descr="nc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67675" y="6451600"/>
            <a:ext cx="53975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20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6518275"/>
            <a:ext cx="10207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+mj-lt"/>
          <a:ea typeface="MS PGothic" pitchFamily="34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MS PGothic" pitchFamily="34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MS PGothic" pitchFamily="34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MS PGothic" pitchFamily="34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MS PGothic" pitchFamily="34" charset="-128"/>
          <a:cs typeface="ＭＳ Ｐゴシック" charset="-128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9pPr>
    </p:titleStyle>
    <p:bodyStyle>
      <a:lvl1pPr marL="169863" indent="-169863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MS PGothic" pitchFamily="34" charset="-128"/>
          <a:cs typeface="ＭＳ Ｐゴシック" charset="-128"/>
        </a:defRPr>
      </a:lvl1pPr>
      <a:lvl2pPr marL="454025" indent="-1698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804863" indent="-23653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089025" indent="-169863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373188" indent="-169863" algn="l" rtl="0" eaLnBrk="1" fontAlgn="base" hangingPunct="1">
        <a:spcBef>
          <a:spcPct val="20000"/>
        </a:spcBef>
        <a:spcAft>
          <a:spcPct val="0"/>
        </a:spcAft>
        <a:buFont typeface="Wingdings 3" pitchFamily="18" charset="2"/>
        <a:buChar char="´"/>
        <a:defRPr sz="1400">
          <a:solidFill>
            <a:schemeClr val="tx1"/>
          </a:solidFill>
          <a:latin typeface="+mn-lt"/>
          <a:ea typeface="MS PGothic" pitchFamily="34" charset="-128"/>
        </a:defRPr>
      </a:lvl5pPr>
      <a:lvl6pPr marL="1830388" indent="-169863" algn="l" rtl="0" eaLnBrk="1" fontAlgn="base" hangingPunct="1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287588" indent="-169863" algn="l" rtl="0" eaLnBrk="1" fontAlgn="base" hangingPunct="1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744788" indent="-169863" algn="l" rtl="0" eaLnBrk="1" fontAlgn="base" hangingPunct="1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201988" indent="-169863" algn="l" rtl="0" eaLnBrk="1" fontAlgn="base" hangingPunct="1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background-titl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1200"/>
            <a:ext cx="91440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22313"/>
            <a:ext cx="85740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9763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rebuchet MS" charset="0"/>
              </a:defRPr>
            </a:lvl1pPr>
          </a:lstStyle>
          <a:p>
            <a:pPr>
              <a:defRPr/>
            </a:pPr>
            <a:fld id="{263F748F-7537-4B89-AFEA-E5416FCAB9D0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pic>
        <p:nvPicPr>
          <p:cNvPr id="4102" name="Picture 13" descr="nsf4c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7275" y="64246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20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18275"/>
            <a:ext cx="10207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1" descr="background.gif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4" descr="ncnnew_nanohub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7145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3" descr="ncnnew_nanohub_white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15240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540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804863" indent="-236538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ü"/>
        <a:defRPr sz="1600">
          <a:solidFill>
            <a:schemeClr val="tx1"/>
          </a:solidFill>
          <a:latin typeface="+mn-lt"/>
          <a:ea typeface="ＭＳ Ｐゴシック" charset="-128"/>
        </a:defRPr>
      </a:lvl3pPr>
      <a:lvl4pPr marL="10890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373188" indent="-169863" algn="l" rtl="0" eaLnBrk="0" fontAlgn="base" hangingPunct="0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18303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2875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7447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2019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background-titl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1200"/>
            <a:ext cx="91440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22313"/>
            <a:ext cx="85740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9763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rebuchet MS" charset="0"/>
              </a:defRPr>
            </a:lvl1pPr>
          </a:lstStyle>
          <a:p>
            <a:pPr>
              <a:defRPr/>
            </a:pPr>
            <a:fld id="{263F748F-7537-4B89-AFEA-E5416FCAB9D0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pic>
        <p:nvPicPr>
          <p:cNvPr id="4102" name="Picture 13" descr="nsf4c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7275" y="64246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20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18275"/>
            <a:ext cx="10207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1" descr="background.gif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4" descr="ncnnew_nanohub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7145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3" descr="ncnnew_nanohub_white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15240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540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804863" indent="-236538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ü"/>
        <a:defRPr sz="1600">
          <a:solidFill>
            <a:schemeClr val="tx1"/>
          </a:solidFill>
          <a:latin typeface="+mn-lt"/>
          <a:ea typeface="ＭＳ Ｐゴシック" charset="-128"/>
        </a:defRPr>
      </a:lvl3pPr>
      <a:lvl4pPr marL="10890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373188" indent="-169863" algn="l" rtl="0" eaLnBrk="0" fontAlgn="base" hangingPunct="0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18303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2875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7447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2019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2" descr="background-titl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1200"/>
            <a:ext cx="91440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22313"/>
            <a:ext cx="8574088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447800"/>
            <a:ext cx="8534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497638"/>
            <a:ext cx="533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rebuchet MS" charset="0"/>
              </a:defRPr>
            </a:lvl1pPr>
          </a:lstStyle>
          <a:p>
            <a:pPr>
              <a:defRPr/>
            </a:pPr>
            <a:fld id="{263F748F-7537-4B89-AFEA-E5416FCAB9D0}" type="slidenum">
              <a:rPr lang="en-US" altLang="ko-K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srgbClr val="000000"/>
              </a:solidFill>
            </a:endParaRPr>
          </a:p>
        </p:txBody>
      </p:sp>
      <p:pic>
        <p:nvPicPr>
          <p:cNvPr id="4102" name="Picture 13" descr="nsf4c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7275" y="6424613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20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18275"/>
            <a:ext cx="1020763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1" descr="background.gif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4" descr="ncnnew_nanohub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" y="17145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3" descr="ncnnew_nanohub_white.png"/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" y="152400"/>
            <a:ext cx="16002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+mj-lt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  <a:ea typeface="ＭＳ Ｐゴシック" charset="-128"/>
          <a:cs typeface="ＭＳ Ｐゴシック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 b="1">
          <a:solidFill>
            <a:srgbClr val="DCDCDC"/>
          </a:solidFill>
          <a:latin typeface="Trebuchet MS" charset="0"/>
        </a:defRPr>
      </a:lvl9pPr>
    </p:titleStyle>
    <p:bodyStyle>
      <a:lvl1pPr marL="169863" indent="-169863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454025" indent="-16986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804863" indent="-236538" algn="l" rtl="0" eaLnBrk="0" fontAlgn="base" hangingPunct="0">
        <a:spcBef>
          <a:spcPct val="20000"/>
        </a:spcBef>
        <a:spcAft>
          <a:spcPct val="0"/>
        </a:spcAft>
        <a:buFont typeface="Wingdings" charset="2"/>
        <a:buChar char="ü"/>
        <a:defRPr sz="1600">
          <a:solidFill>
            <a:schemeClr val="tx1"/>
          </a:solidFill>
          <a:latin typeface="+mn-lt"/>
          <a:ea typeface="ＭＳ Ｐゴシック" charset="-128"/>
        </a:defRPr>
      </a:lvl3pPr>
      <a:lvl4pPr marL="10890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373188" indent="-169863" algn="l" rtl="0" eaLnBrk="0" fontAlgn="base" hangingPunct="0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5pPr>
      <a:lvl6pPr marL="18303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6pPr>
      <a:lvl7pPr marL="22875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7pPr>
      <a:lvl8pPr marL="27447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8pPr>
      <a:lvl9pPr marL="3201988" indent="-169863" algn="l" rtl="0" fontAlgn="base">
        <a:spcBef>
          <a:spcPct val="20000"/>
        </a:spcBef>
        <a:spcAft>
          <a:spcPct val="0"/>
        </a:spcAft>
        <a:buFont typeface="Wingdings 3" charset="2"/>
        <a:buChar char="´"/>
        <a:defRPr sz="1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ue.tuwien.ac.at/phd/ungersboeck/img682.png" TargetMode="External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2286000" y="1295400"/>
            <a:ext cx="6705600" cy="2667000"/>
          </a:xfrm>
        </p:spPr>
        <p:txBody>
          <a:bodyPr anchor="ctr"/>
          <a:lstStyle/>
          <a:p>
            <a:r>
              <a:rPr lang="en-US" sz="2800" dirty="0" smtClean="0"/>
              <a:t>Tutorial 6 – Device Simulation: Metals</a:t>
            </a:r>
            <a:endParaRPr lang="en-US" sz="2800" dirty="0"/>
          </a:p>
        </p:txBody>
      </p:sp>
      <p:sp>
        <p:nvSpPr>
          <p:cNvPr id="23" name="Subtitle 22"/>
          <p:cNvSpPr>
            <a:spLocks noGrp="1"/>
          </p:cNvSpPr>
          <p:nvPr>
            <p:ph type="subTitle" idx="1"/>
          </p:nvPr>
        </p:nvSpPr>
        <p:spPr>
          <a:xfrm>
            <a:off x="2895600" y="3429000"/>
            <a:ext cx="6248400" cy="1905000"/>
          </a:xfrm>
        </p:spPr>
        <p:txBody>
          <a:bodyPr/>
          <a:lstStyle/>
          <a:p>
            <a:r>
              <a:rPr lang="en-US" altLang="ko-KR" sz="1800" b="1" dirty="0" smtClean="0">
                <a:latin typeface="Helvetica" charset="0"/>
              </a:rPr>
              <a:t>Ganesh Hegde*</a:t>
            </a:r>
            <a:r>
              <a:rPr lang="en-US" altLang="ko-KR" sz="1800" dirty="0" smtClean="0">
                <a:latin typeface="Helvetica" charset="0"/>
              </a:rPr>
              <a:t>, Michael </a:t>
            </a:r>
            <a:r>
              <a:rPr lang="en-US" altLang="ko-KR" sz="1800" dirty="0" err="1" smtClean="0">
                <a:latin typeface="Helvetica" charset="0"/>
              </a:rPr>
              <a:t>Povolotskyi</a:t>
            </a:r>
            <a:r>
              <a:rPr lang="en-US" altLang="ko-KR" sz="1800" dirty="0" smtClean="0">
                <a:latin typeface="Helvetica" charset="0"/>
              </a:rPr>
              <a:t>, </a:t>
            </a:r>
            <a:r>
              <a:rPr lang="en-US" altLang="ko-KR" sz="1800" dirty="0" err="1" smtClean="0">
                <a:latin typeface="Helvetica" charset="0"/>
              </a:rPr>
              <a:t>Tillmann</a:t>
            </a:r>
            <a:r>
              <a:rPr lang="en-US" altLang="ko-KR" sz="1800" dirty="0" smtClean="0">
                <a:latin typeface="Helvetica" charset="0"/>
              </a:rPr>
              <a:t> </a:t>
            </a:r>
            <a:r>
              <a:rPr lang="en-US" altLang="ko-KR" sz="1800" dirty="0" err="1" smtClean="0">
                <a:latin typeface="Helvetica" charset="0"/>
              </a:rPr>
              <a:t>Kubis</a:t>
            </a:r>
            <a:r>
              <a:rPr lang="en-US" altLang="ko-KR" sz="1800" dirty="0" smtClean="0">
                <a:latin typeface="Helvetica" charset="0"/>
              </a:rPr>
              <a:t>, Gerhard Klimeck</a:t>
            </a:r>
          </a:p>
          <a:p>
            <a:r>
              <a:rPr lang="en-US" altLang="ko-KR" sz="1800" dirty="0" smtClean="0">
                <a:latin typeface="Helvetica" charset="0"/>
              </a:rPr>
              <a:t>Network for Computational Nanotechnology (NCN)</a:t>
            </a:r>
            <a:br>
              <a:rPr lang="en-US" altLang="ko-KR" sz="1800" dirty="0" smtClean="0">
                <a:latin typeface="Helvetica" charset="0"/>
              </a:rPr>
            </a:br>
            <a:r>
              <a:rPr lang="en-US" altLang="ko-KR" sz="1800" dirty="0" smtClean="0">
                <a:latin typeface="Helvetica" charset="0"/>
              </a:rPr>
              <a:t>Electrical and Computer Engineering</a:t>
            </a:r>
            <a:br>
              <a:rPr lang="en-US" altLang="ko-KR" sz="1800" dirty="0" smtClean="0">
                <a:latin typeface="Helvetica" charset="0"/>
              </a:rPr>
            </a:br>
            <a:r>
              <a:rPr lang="en-US" altLang="ko-KR" sz="1800" dirty="0" smtClean="0">
                <a:latin typeface="Helvetica" charset="0"/>
              </a:rPr>
              <a:t>Purdue University, West Lafayette IN, USA</a:t>
            </a:r>
          </a:p>
          <a:p>
            <a:r>
              <a:rPr lang="en-US" altLang="ko-KR" sz="1800" u="sng" dirty="0" err="1" smtClean="0">
                <a:latin typeface="Helvetica" charset="0"/>
              </a:rPr>
              <a:t>ghegde@purdue.edu</a:t>
            </a:r>
            <a:endParaRPr lang="en-US" altLang="ko-KR" sz="1800" u="sng" dirty="0" smtClean="0">
              <a:latin typeface="Helvetica" charset="0"/>
            </a:endParaRPr>
          </a:p>
          <a:p>
            <a:endParaRPr lang="en-US" sz="1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529827"/>
              </p:ext>
            </p:extLst>
          </p:nvPr>
        </p:nvGraphicFramePr>
        <p:xfrm>
          <a:off x="4927600" y="2667000"/>
          <a:ext cx="914400" cy="179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8" name="Equation" r:id="rId3" imgW="428207" imgH="666100" progId="">
                  <p:embed/>
                </p:oleObj>
              </mc:Choice>
              <mc:Fallback>
                <p:oleObj name="Equation" r:id="rId3" imgW="428207" imgH="666100" progId="">
                  <p:embed/>
                  <p:pic>
                    <p:nvPicPr>
                      <p:cNvPr id="0" name="Picture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2667000"/>
                        <a:ext cx="914400" cy="179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0" y="5181600"/>
            <a:ext cx="304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Summer School  2012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22313"/>
            <a:ext cx="8839200" cy="520700"/>
          </a:xfrm>
        </p:spPr>
        <p:txBody>
          <a:bodyPr/>
          <a:lstStyle/>
          <a:p>
            <a:r>
              <a:rPr lang="en-US" dirty="0" smtClean="0"/>
              <a:t>You should get the following result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5" name="Picture 4" descr="Screen Shot 2012-07-11 at 1.10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524000"/>
            <a:ext cx="4826000" cy="488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985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</a:t>
            </a:r>
            <a:r>
              <a:rPr lang="en-US" smtClean="0"/>
              <a:t>this example </a:t>
            </a:r>
            <a:r>
              <a:rPr lang="en-US" dirty="0" smtClean="0"/>
              <a:t>with other metals too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4" name="TextBox 3"/>
          <p:cNvSpPr txBox="1"/>
          <p:nvPr/>
        </p:nvSpPr>
        <p:spPr>
          <a:xfrm>
            <a:off x="152400" y="1524000"/>
            <a:ext cx="8839200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name  = ‘Ag’ / ‘Au’ / ‘Al’ – in the materials section.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lattice parameters are 0.409/ 0.408/ 0.405 nanometers respectively.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distance_1NN are &lt;</a:t>
            </a:r>
            <a:r>
              <a:rPr lang="en-US" dirty="0" err="1" smtClean="0"/>
              <a:t>lattice_parameter</a:t>
            </a:r>
            <a:r>
              <a:rPr lang="en-US" dirty="0" smtClean="0"/>
              <a:t>&gt;/</a:t>
            </a:r>
            <a:r>
              <a:rPr lang="en-US" dirty="0" err="1" smtClean="0"/>
              <a:t>sqrt</a:t>
            </a:r>
            <a:r>
              <a:rPr lang="en-US" dirty="0" smtClean="0"/>
              <a:t>(2).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distance_2NN  = </a:t>
            </a:r>
            <a:r>
              <a:rPr lang="en-US" dirty="0" err="1" smtClean="0"/>
              <a:t>lattice_parameter</a:t>
            </a:r>
            <a:r>
              <a:rPr lang="en-US" dirty="0" smtClean="0"/>
              <a:t>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Everything else remains the same.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Try it out!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i="1" dirty="0" smtClean="0">
                <a:solidFill>
                  <a:srgbClr val="0000FF"/>
                </a:solidFill>
              </a:rPr>
              <a:t>You can modify this input deck to plot bulk band structure for other semiconductors having FCC unit cells too.</a:t>
            </a:r>
          </a:p>
          <a:p>
            <a:pPr marL="285750" indent="-285750">
              <a:buFont typeface="Arial"/>
              <a:buChar char="•"/>
            </a:pPr>
            <a:endParaRPr lang="en-US" i="1" dirty="0">
              <a:solidFill>
                <a:srgbClr val="0000FF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i="1" dirty="0" smtClean="0">
                <a:solidFill>
                  <a:srgbClr val="0000FF"/>
                </a:solidFill>
              </a:rPr>
              <a:t>Remove the </a:t>
            </a:r>
            <a:r>
              <a:rPr lang="en-US" i="1" dirty="0" err="1" smtClean="0">
                <a:solidFill>
                  <a:srgbClr val="0000FF"/>
                </a:solidFill>
              </a:rPr>
              <a:t>neighbor_coupling</a:t>
            </a:r>
            <a:r>
              <a:rPr lang="en-US" i="1" dirty="0" smtClean="0">
                <a:solidFill>
                  <a:srgbClr val="0000FF"/>
                </a:solidFill>
              </a:rPr>
              <a:t>, </a:t>
            </a:r>
            <a:r>
              <a:rPr lang="en-US" i="1" dirty="0" err="1" smtClean="0">
                <a:solidFill>
                  <a:srgbClr val="0000FF"/>
                </a:solidFill>
              </a:rPr>
              <a:t>bond_radius</a:t>
            </a:r>
            <a:r>
              <a:rPr lang="en-US" i="1" dirty="0" smtClean="0">
                <a:solidFill>
                  <a:srgbClr val="0000FF"/>
                </a:solidFill>
              </a:rPr>
              <a:t>, distance_1NN, distance_2NN options, change the material name </a:t>
            </a:r>
            <a:r>
              <a:rPr lang="en-US" i="1" dirty="0">
                <a:solidFill>
                  <a:srgbClr val="0000FF"/>
                </a:solidFill>
              </a:rPr>
              <a:t>and the  Bands:TB:sp3d5sstar:param_set </a:t>
            </a:r>
            <a:r>
              <a:rPr lang="en-US" i="1" dirty="0" smtClean="0">
                <a:solidFill>
                  <a:srgbClr val="0000FF"/>
                </a:solidFill>
              </a:rPr>
              <a:t>options. The rest remains the same.</a:t>
            </a:r>
            <a:endParaRPr lang="en-US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046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905000"/>
            <a:ext cx="3810000" cy="381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76800" y="2133600"/>
            <a:ext cx="3733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Metal-Semiconductor TB parameters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Transport through M-S junctions.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Metal alloy TB parameters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And lots more…!!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612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533400"/>
            <a:ext cx="7050088" cy="709613"/>
          </a:xfrm>
        </p:spPr>
        <p:txBody>
          <a:bodyPr/>
          <a:lstStyle/>
          <a:p>
            <a:r>
              <a:rPr lang="en-US" dirty="0" smtClean="0"/>
              <a:t>Metals in device modeling – existing paradigm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pic>
        <p:nvPicPr>
          <p:cNvPr id="12" name="Picture 27" descr="Tob_method_pict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4495800" cy="461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43000" y="6396335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Image from https://</a:t>
            </a:r>
            <a:r>
              <a:rPr lang="en-US" sz="1200" i="1" dirty="0" err="1"/>
              <a:t>engineering.purdue.edu</a:t>
            </a:r>
            <a:r>
              <a:rPr lang="en-US" sz="1200" i="1" dirty="0"/>
              <a:t>/</a:t>
            </a:r>
            <a:r>
              <a:rPr lang="en-US" sz="1200" i="1" dirty="0" err="1"/>
              <a:t>gekcogrp</a:t>
            </a:r>
            <a:r>
              <a:rPr lang="en-US" sz="1200" i="1" dirty="0"/>
              <a:t>/research-group/</a:t>
            </a:r>
            <a:r>
              <a:rPr lang="en-US" sz="1200" i="1" dirty="0" err="1"/>
              <a:t>AbhijeetPaul</a:t>
            </a:r>
            <a:r>
              <a:rPr lang="en-US" sz="1200" i="1" dirty="0"/>
              <a:t>/project3.php </a:t>
            </a:r>
            <a:r>
              <a:rPr lang="en-US" sz="1200" i="1" dirty="0" smtClean="0"/>
              <a:t>with kind permission of </a:t>
            </a:r>
            <a:r>
              <a:rPr lang="en-US" sz="1200" i="1" dirty="0" err="1" smtClean="0"/>
              <a:t>Abhijeet</a:t>
            </a:r>
            <a:r>
              <a:rPr lang="en-US" sz="1200" i="1" dirty="0" smtClean="0"/>
              <a:t> Paul</a:t>
            </a:r>
            <a:endParaRPr lang="en-US" sz="1200" i="1" dirty="0"/>
          </a:p>
        </p:txBody>
      </p:sp>
      <p:sp>
        <p:nvSpPr>
          <p:cNvPr id="6" name="Rounded Rectangle 5"/>
          <p:cNvSpPr/>
          <p:nvPr/>
        </p:nvSpPr>
        <p:spPr>
          <a:xfrm>
            <a:off x="3429000" y="2590800"/>
            <a:ext cx="1524000" cy="2286000"/>
          </a:xfrm>
          <a:prstGeom prst="roundRect">
            <a:avLst/>
          </a:prstGeom>
          <a:solidFill>
            <a:schemeClr val="bg2"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28600" y="2590800"/>
            <a:ext cx="1524000" cy="2286000"/>
          </a:xfrm>
          <a:prstGeom prst="roundRect">
            <a:avLst/>
          </a:prstGeom>
          <a:solidFill>
            <a:schemeClr val="bg2">
              <a:alpha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486400" y="1371600"/>
            <a:ext cx="3276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Metal – used to set Fermi Level in device</a:t>
            </a:r>
            <a:endParaRPr lang="en-US" dirty="0"/>
          </a:p>
        </p:txBody>
      </p:sp>
      <p:sp>
        <p:nvSpPr>
          <p:cNvPr id="9" name="Down Arrow 8"/>
          <p:cNvSpPr/>
          <p:nvPr/>
        </p:nvSpPr>
        <p:spPr>
          <a:xfrm>
            <a:off x="6934200" y="2133600"/>
            <a:ext cx="304800" cy="4572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486400" y="2667000"/>
            <a:ext cx="3276600" cy="838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Either abstracted out or treated using effective mass approximation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486400" y="3962400"/>
            <a:ext cx="3276600" cy="8382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 devices continue to scale, the metal needs to be treated </a:t>
            </a:r>
            <a:r>
              <a:rPr lang="en-US" dirty="0" err="1" smtClean="0"/>
              <a:t>atomistically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>
            <a:off x="6934200" y="3505200"/>
            <a:ext cx="304800" cy="4572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486400" y="5410200"/>
            <a:ext cx="32766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are trying to bring metals into the device modeling paradigm using NEMO5</a:t>
            </a:r>
            <a:endParaRPr lang="en-US" dirty="0"/>
          </a:p>
        </p:txBody>
      </p:sp>
      <p:sp>
        <p:nvSpPr>
          <p:cNvPr id="16" name="Down Arrow 15"/>
          <p:cNvSpPr/>
          <p:nvPr/>
        </p:nvSpPr>
        <p:spPr>
          <a:xfrm>
            <a:off x="6934200" y="4876800"/>
            <a:ext cx="304800" cy="4572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96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5" grpId="0" animBg="1"/>
      <p:bldP spid="7" grpId="0" animBg="1"/>
      <p:bldP spid="9" grpId="0" animBg="1"/>
      <p:bldP spid="14" grpId="0" animBg="1"/>
      <p:bldP spid="20" grpId="0" animBg="1"/>
      <p:bldP spid="22" grpId="0" animBg="1"/>
      <p:bldP spid="13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FCC Metal Unit Cell and </a:t>
            </a:r>
            <a:r>
              <a:rPr lang="en-US" dirty="0" err="1" smtClean="0"/>
              <a:t>Brillouin</a:t>
            </a:r>
            <a:r>
              <a:rPr lang="en-US" dirty="0" smtClean="0"/>
              <a:t> Zone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600200"/>
            <a:ext cx="3957649" cy="28067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00600" y="1524000"/>
            <a:ext cx="4191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Single atom in Primitive Unit Cell at origin  - say (0,0,0)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Primitive Lattice Vectors – 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(0.5 0.5 0)*a/2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(0.5 0 0.5)*a/2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 smtClean="0"/>
              <a:t>(0 0.5 0.5)*a/2</a:t>
            </a:r>
          </a:p>
          <a:p>
            <a:endParaRPr lang="en-US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0" y="2819400"/>
            <a:ext cx="1219200" cy="762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Primitive unit cell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191000" y="2819400"/>
            <a:ext cx="609600" cy="533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6604084"/>
            <a:ext cx="7848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i="1" dirty="0" err="1" smtClean="0"/>
              <a:t>Images</a:t>
            </a:r>
            <a:r>
              <a:rPr lang="pl-PL" sz="1050" i="1" dirty="0" smtClean="0"/>
              <a:t> from </a:t>
            </a:r>
            <a:r>
              <a:rPr lang="pl-PL" sz="1050" i="1" dirty="0" smtClean="0">
                <a:hlinkClick r:id="rId3"/>
              </a:rPr>
              <a:t>http</a:t>
            </a:r>
            <a:r>
              <a:rPr lang="pl-PL" sz="1050" i="1" dirty="0">
                <a:hlinkClick r:id="rId3"/>
              </a:rPr>
              <a:t>://www.iue.tuwien.ac.at/phd/ungersboeck/img682.</a:t>
            </a:r>
            <a:r>
              <a:rPr lang="pl-PL" sz="1050" i="1" dirty="0" smtClean="0">
                <a:hlinkClick r:id="rId3"/>
              </a:rPr>
              <a:t>png</a:t>
            </a:r>
            <a:r>
              <a:rPr lang="pl-PL" sz="1050" i="1" dirty="0" smtClean="0"/>
              <a:t> and </a:t>
            </a:r>
            <a:r>
              <a:rPr lang="en-US" sz="1050" i="1" dirty="0"/>
              <a:t>http://</a:t>
            </a:r>
            <a:r>
              <a:rPr lang="en-US" sz="1050" i="1" dirty="0" err="1"/>
              <a:t>cst-www.nrl.navy.mil</a:t>
            </a:r>
            <a:r>
              <a:rPr lang="en-US" sz="1050" i="1" dirty="0"/>
              <a:t>/bind/</a:t>
            </a:r>
            <a:r>
              <a:rPr lang="en-US" sz="1050" i="1" dirty="0" err="1"/>
              <a:t>kpts</a:t>
            </a:r>
            <a:r>
              <a:rPr lang="en-US" sz="1050" i="1" dirty="0"/>
              <a:t>/</a:t>
            </a:r>
            <a:r>
              <a:rPr lang="en-US" sz="1050" i="1" dirty="0" err="1"/>
              <a:t>fcc</a:t>
            </a:r>
            <a:r>
              <a:rPr lang="en-US" sz="1050" i="1" dirty="0"/>
              <a:t>/</a:t>
            </a:r>
            <a:r>
              <a:rPr lang="en-US" sz="1050" i="1" dirty="0" err="1"/>
              <a:t>index.html</a:t>
            </a:r>
            <a:endParaRPr lang="en-US" sz="1050" i="1" dirty="0"/>
          </a:p>
        </p:txBody>
      </p:sp>
      <p:sp>
        <p:nvSpPr>
          <p:cNvPr id="9" name="Rounded Rectangle 8"/>
          <p:cNvSpPr/>
          <p:nvPr/>
        </p:nvSpPr>
        <p:spPr>
          <a:xfrm>
            <a:off x="1066800" y="1447800"/>
            <a:ext cx="5334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z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3124200" y="4191000"/>
            <a:ext cx="533400" cy="38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</a:t>
            </a:r>
          </a:p>
        </p:txBody>
      </p:sp>
      <p:pic>
        <p:nvPicPr>
          <p:cNvPr id="14" name="Picture 13" descr="Screen Shot 2012-07-11 at 11.52.54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3276600"/>
            <a:ext cx="3527323" cy="31242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85800" y="4648200"/>
            <a:ext cx="41910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Reciprocal Lattice is BCC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We would like to plot band structure along following directions in the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Brillouin</a:t>
            </a:r>
            <a:r>
              <a:rPr lang="en-US" dirty="0" smtClean="0"/>
              <a:t> Zone (Gamma -&gt; X -&gt; W -&gt; L -&gt; Gamma -&gt; K)</a:t>
            </a:r>
          </a:p>
          <a:p>
            <a:endParaRPr lang="en-US" dirty="0" smtClean="0"/>
          </a:p>
        </p:txBody>
      </p:sp>
      <p:sp>
        <p:nvSpPr>
          <p:cNvPr id="16" name="Right Arrow 15"/>
          <p:cNvSpPr/>
          <p:nvPr/>
        </p:nvSpPr>
        <p:spPr>
          <a:xfrm>
            <a:off x="4876800" y="5029200"/>
            <a:ext cx="304800" cy="228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421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/>
      <p:bldP spid="9" grpId="0" animBg="1"/>
      <p:bldP spid="10" grpId="0" animBg="1"/>
      <p:bldP spid="1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</a:t>
            </a:r>
            <a:r>
              <a:rPr lang="en-US" dirty="0"/>
              <a:t>u</a:t>
            </a:r>
            <a:r>
              <a:rPr lang="en-US" dirty="0" smtClean="0"/>
              <a:t>p input deck for bulk Cu – structure options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8534400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Materials Section</a:t>
            </a:r>
          </a:p>
          <a:p>
            <a:endParaRPr lang="en-US" dirty="0"/>
          </a:p>
          <a:p>
            <a:r>
              <a:rPr lang="en-US" dirty="0"/>
              <a:t>Material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    name = Cu</a:t>
            </a:r>
          </a:p>
          <a:p>
            <a:r>
              <a:rPr lang="en-US" dirty="0"/>
              <a:t>                tag = substrate</a:t>
            </a:r>
          </a:p>
          <a:p>
            <a:r>
              <a:rPr lang="en-US" dirty="0"/>
              <a:t>                </a:t>
            </a:r>
            <a:r>
              <a:rPr lang="en-US" dirty="0" err="1"/>
              <a:t>crystal_structure</a:t>
            </a:r>
            <a:r>
              <a:rPr lang="en-US" dirty="0"/>
              <a:t> = </a:t>
            </a:r>
            <a:r>
              <a:rPr lang="en-US" dirty="0" err="1"/>
              <a:t>fcc</a:t>
            </a:r>
            <a:endParaRPr lang="en-US" dirty="0"/>
          </a:p>
          <a:p>
            <a:r>
              <a:rPr lang="en-US" dirty="0"/>
              <a:t>                regions = (1)</a:t>
            </a:r>
          </a:p>
          <a:p>
            <a:r>
              <a:rPr lang="en-US" dirty="0"/>
              <a:t>                </a:t>
            </a:r>
            <a:r>
              <a:rPr lang="en-US" dirty="0" err="1"/>
              <a:t>neighbor_coupling</a:t>
            </a:r>
            <a:r>
              <a:rPr lang="en-US" dirty="0"/>
              <a:t> = 2NN</a:t>
            </a:r>
          </a:p>
          <a:p>
            <a:r>
              <a:rPr lang="en-US" dirty="0"/>
              <a:t>                </a:t>
            </a:r>
            <a:r>
              <a:rPr lang="en-US" dirty="0" err="1"/>
              <a:t>bond_radius</a:t>
            </a:r>
            <a:r>
              <a:rPr lang="en-US" dirty="0"/>
              <a:t> = 0.37</a:t>
            </a:r>
          </a:p>
          <a:p>
            <a:r>
              <a:rPr lang="en-US" dirty="0"/>
              <a:t>                distance_1NN = 0.26</a:t>
            </a:r>
          </a:p>
          <a:p>
            <a:r>
              <a:rPr lang="en-US" dirty="0"/>
              <a:t>                distance_2NN = 0.37</a:t>
            </a:r>
          </a:p>
          <a:p>
            <a:r>
              <a:rPr lang="en-US" dirty="0"/>
              <a:t>                //which TB parameter set?</a:t>
            </a:r>
          </a:p>
          <a:p>
            <a:r>
              <a:rPr lang="en-US" dirty="0"/>
              <a:t>                Bands:TB:sp3d5sstar:param_set = NRL_2NN_Orthogonal</a:t>
            </a:r>
          </a:p>
          <a:p>
            <a:endParaRPr lang="en-US" dirty="0"/>
          </a:p>
          <a:p>
            <a:r>
              <a:rPr lang="en-US" dirty="0"/>
              <a:t>        }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371600" y="3733800"/>
            <a:ext cx="2819400" cy="1066800"/>
          </a:xfrm>
          <a:prstGeom prst="roundRect">
            <a:avLst/>
          </a:prstGeom>
          <a:solidFill>
            <a:schemeClr val="bg2">
              <a:alpha val="3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715000" y="30480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4800600" y="2133600"/>
            <a:ext cx="2286000" cy="22098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267200" y="1676400"/>
            <a:ext cx="3276600" cy="3048000"/>
          </a:xfrm>
          <a:prstGeom prst="ellipse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705600" y="25908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715000" y="1447800"/>
            <a:ext cx="457200" cy="457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6172200" y="2971800"/>
            <a:ext cx="533400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2" idx="4"/>
          </p:cNvCxnSpPr>
          <p:nvPr/>
        </p:nvCxnSpPr>
        <p:spPr>
          <a:xfrm flipV="1">
            <a:off x="5943600" y="1905000"/>
            <a:ext cx="0" cy="10668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343400" y="2438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istance_2NN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019800" y="3581400"/>
            <a:ext cx="609600" cy="1219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477000" y="4114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</a:t>
            </a:r>
            <a:r>
              <a:rPr lang="en-US" dirty="0" err="1" smtClean="0"/>
              <a:t>ond_radius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172200" y="3200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Distance_1NN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46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9" grpId="0" animBg="1"/>
      <p:bldP spid="20" grpId="0" animBg="1"/>
      <p:bldP spid="21" grpId="0" animBg="1"/>
      <p:bldP spid="22" grpId="0" animBg="1"/>
      <p:bldP spid="30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options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4" name="TextBox 3"/>
          <p:cNvSpPr txBox="1"/>
          <p:nvPr/>
        </p:nvSpPr>
        <p:spPr>
          <a:xfrm>
            <a:off x="304800" y="1752600"/>
            <a:ext cx="8458200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Domain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    name = structure1</a:t>
            </a:r>
          </a:p>
          <a:p>
            <a:r>
              <a:rPr lang="en-US" dirty="0"/>
              <a:t>                type = </a:t>
            </a:r>
            <a:r>
              <a:rPr lang="en-US" dirty="0" err="1"/>
              <a:t>pseudomorphic</a:t>
            </a:r>
            <a:endParaRPr lang="en-US" dirty="0"/>
          </a:p>
          <a:p>
            <a:r>
              <a:rPr lang="en-US" dirty="0"/>
              <a:t>                </a:t>
            </a:r>
            <a:r>
              <a:rPr lang="en-US" dirty="0" err="1"/>
              <a:t>base_material</a:t>
            </a:r>
            <a:r>
              <a:rPr lang="en-US" dirty="0"/>
              <a:t> = substrate</a:t>
            </a:r>
          </a:p>
          <a:p>
            <a:r>
              <a:rPr lang="en-US" dirty="0"/>
              <a:t>                dimension = (1,1,1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             periodic = (true, true, true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	  crystal_direction1 </a:t>
            </a:r>
            <a:r>
              <a:rPr lang="en-US" dirty="0"/>
              <a:t>= (1,1,0)</a:t>
            </a:r>
          </a:p>
          <a:p>
            <a:r>
              <a:rPr lang="en-US" dirty="0"/>
              <a:t>                crystal_direction2 = (0,1,1)</a:t>
            </a:r>
          </a:p>
          <a:p>
            <a:r>
              <a:rPr lang="en-US" dirty="0"/>
              <a:t>                crystal_direction3 = (1,0,1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             space_orientation_dir1 =  (1,1,0)</a:t>
            </a:r>
          </a:p>
          <a:p>
            <a:r>
              <a:rPr lang="en-US" dirty="0"/>
              <a:t>                space_orientation_dir2 =  (0,1,1)</a:t>
            </a:r>
          </a:p>
          <a:p>
            <a:r>
              <a:rPr lang="en-US" dirty="0"/>
              <a:t>                </a:t>
            </a:r>
            <a:r>
              <a:rPr lang="en-US" dirty="0" err="1"/>
              <a:t>passivate</a:t>
            </a:r>
            <a:r>
              <a:rPr lang="en-US" dirty="0"/>
              <a:t>=false</a:t>
            </a:r>
          </a:p>
          <a:p>
            <a:r>
              <a:rPr lang="en-US" dirty="0"/>
              <a:t>                regions = (1)</a:t>
            </a:r>
          </a:p>
          <a:p>
            <a:r>
              <a:rPr lang="en-US" dirty="0"/>
              <a:t>                </a:t>
            </a:r>
            <a:r>
              <a:rPr lang="en-US" dirty="0" err="1"/>
              <a:t>geometry_description</a:t>
            </a:r>
            <a:r>
              <a:rPr lang="en-US" dirty="0"/>
              <a:t> = </a:t>
            </a:r>
            <a:r>
              <a:rPr lang="en-US" dirty="0" err="1"/>
              <a:t>simple_shapes</a:t>
            </a:r>
            <a:endParaRPr lang="en-US" dirty="0"/>
          </a:p>
          <a:p>
            <a:r>
              <a:rPr lang="en-US" dirty="0"/>
              <a:t>        }</a:t>
            </a:r>
          </a:p>
          <a:p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371600" y="3733800"/>
            <a:ext cx="2971800" cy="838200"/>
          </a:xfrm>
          <a:prstGeom prst="roundRect">
            <a:avLst/>
          </a:prstGeom>
          <a:solidFill>
            <a:schemeClr val="bg2">
              <a:alpha val="3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371600" y="5029200"/>
            <a:ext cx="2971800" cy="381000"/>
          </a:xfrm>
          <a:prstGeom prst="roundRect">
            <a:avLst/>
          </a:prstGeom>
          <a:solidFill>
            <a:schemeClr val="bg2">
              <a:alpha val="3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44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4" name="TextBox 3"/>
          <p:cNvSpPr txBox="1"/>
          <p:nvPr/>
        </p:nvSpPr>
        <p:spPr>
          <a:xfrm>
            <a:off x="457200" y="1752600"/>
            <a:ext cx="75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Geometry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    Region</a:t>
            </a:r>
          </a:p>
          <a:p>
            <a:r>
              <a:rPr lang="en-US" dirty="0"/>
              <a:t>                {</a:t>
            </a:r>
          </a:p>
          <a:p>
            <a:r>
              <a:rPr lang="en-US" dirty="0"/>
              <a:t>                        shape         = cuboid</a:t>
            </a:r>
          </a:p>
          <a:p>
            <a:r>
              <a:rPr lang="en-US" dirty="0"/>
              <a:t>                        </a:t>
            </a:r>
            <a:r>
              <a:rPr lang="en-US" dirty="0" err="1"/>
              <a:t>region_number</a:t>
            </a:r>
            <a:r>
              <a:rPr lang="en-US" dirty="0"/>
              <a:t> = 1</a:t>
            </a:r>
          </a:p>
          <a:p>
            <a:r>
              <a:rPr lang="en-US" dirty="0"/>
              <a:t>                        priority      = 1</a:t>
            </a:r>
          </a:p>
          <a:p>
            <a:r>
              <a:rPr lang="en-US" dirty="0"/>
              <a:t>                        min           = (-5,-5,-5) // in nm</a:t>
            </a:r>
          </a:p>
          <a:p>
            <a:r>
              <a:rPr lang="en-US" dirty="0"/>
              <a:t>                        max           = ( 5, 5, 5)</a:t>
            </a:r>
          </a:p>
          <a:p>
            <a:r>
              <a:rPr lang="en-US" dirty="0"/>
              <a:t>                        tag = substrate</a:t>
            </a:r>
          </a:p>
          <a:p>
            <a:r>
              <a:rPr lang="en-US" dirty="0"/>
              <a:t>                }</a:t>
            </a:r>
          </a:p>
          <a:p>
            <a:r>
              <a:rPr lang="en-US" dirty="0"/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3596888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" name="TextBox 4"/>
          <p:cNvSpPr txBox="1"/>
          <p:nvPr/>
        </p:nvSpPr>
        <p:spPr>
          <a:xfrm>
            <a:off x="228600" y="1253594"/>
            <a:ext cx="8458200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solver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    name         </a:t>
            </a:r>
            <a:r>
              <a:rPr lang="en-US" dirty="0" smtClean="0"/>
              <a:t>= </a:t>
            </a:r>
            <a:r>
              <a:rPr lang="en-US" dirty="0"/>
              <a:t>Cu</a:t>
            </a:r>
          </a:p>
          <a:p>
            <a:r>
              <a:rPr lang="en-US" dirty="0"/>
              <a:t>                type           = </a:t>
            </a:r>
            <a:r>
              <a:rPr lang="en-US" dirty="0" err="1"/>
              <a:t>Schroedinger</a:t>
            </a:r>
            <a:endParaRPr lang="en-US" dirty="0"/>
          </a:p>
          <a:p>
            <a:r>
              <a:rPr lang="en-US" dirty="0"/>
              <a:t>                domain      </a:t>
            </a:r>
            <a:r>
              <a:rPr lang="en-US" dirty="0" smtClean="0"/>
              <a:t>=  structure1</a:t>
            </a:r>
            <a:endParaRPr lang="en-US" dirty="0"/>
          </a:p>
          <a:p>
            <a:r>
              <a:rPr lang="en-US" dirty="0"/>
              <a:t>                </a:t>
            </a:r>
            <a:r>
              <a:rPr lang="en-US" dirty="0" err="1"/>
              <a:t>active_regions</a:t>
            </a:r>
            <a:r>
              <a:rPr lang="en-US" dirty="0"/>
              <a:t> = (1)</a:t>
            </a:r>
          </a:p>
          <a:p>
            <a:r>
              <a:rPr lang="en-US" dirty="0"/>
              <a:t>                </a:t>
            </a:r>
            <a:r>
              <a:rPr lang="en-US" dirty="0" err="1"/>
              <a:t>job_list</a:t>
            </a:r>
            <a:r>
              <a:rPr lang="en-US" dirty="0"/>
              <a:t>       = (</a:t>
            </a:r>
            <a:r>
              <a:rPr lang="en-US" dirty="0" err="1"/>
              <a:t>calculate_band_structure</a:t>
            </a:r>
            <a:r>
              <a:rPr lang="en-US" dirty="0"/>
              <a:t>)</a:t>
            </a:r>
          </a:p>
          <a:p>
            <a:r>
              <a:rPr lang="en-US" dirty="0"/>
              <a:t>                output         = (energies, k-</a:t>
            </a:r>
            <a:r>
              <a:rPr lang="en-US" dirty="0" smtClean="0"/>
              <a:t>points)</a:t>
            </a:r>
            <a:endParaRPr lang="en-US" dirty="0"/>
          </a:p>
          <a:p>
            <a:r>
              <a:rPr lang="en-US" dirty="0"/>
              <a:t>                </a:t>
            </a:r>
            <a:r>
              <a:rPr lang="en-US" dirty="0" err="1"/>
              <a:t>tb_basis</a:t>
            </a:r>
            <a:r>
              <a:rPr lang="en-US" dirty="0"/>
              <a:t> = </a:t>
            </a:r>
            <a:r>
              <a:rPr lang="en-US" dirty="0" smtClean="0"/>
              <a:t>sp3d5sstar</a:t>
            </a:r>
          </a:p>
          <a:p>
            <a:r>
              <a:rPr lang="en-US" dirty="0"/>
              <a:t>	  </a:t>
            </a:r>
            <a:r>
              <a:rPr lang="en-US" dirty="0" err="1" smtClean="0"/>
              <a:t>use_monomials</a:t>
            </a:r>
            <a:r>
              <a:rPr lang="en-US" dirty="0" smtClean="0"/>
              <a:t> </a:t>
            </a:r>
            <a:r>
              <a:rPr lang="en-US" dirty="0"/>
              <a:t>= false</a:t>
            </a:r>
          </a:p>
          <a:p>
            <a:r>
              <a:rPr lang="en-US" dirty="0"/>
              <a:t>                </a:t>
            </a:r>
            <a:r>
              <a:rPr lang="en-US" dirty="0" err="1"/>
              <a:t>Matlaboutput</a:t>
            </a:r>
            <a:r>
              <a:rPr lang="en-US" dirty="0"/>
              <a:t> = false</a:t>
            </a:r>
          </a:p>
          <a:p>
            <a:r>
              <a:rPr lang="en-US" dirty="0"/>
              <a:t>                </a:t>
            </a:r>
            <a:r>
              <a:rPr lang="en-US" dirty="0" err="1"/>
              <a:t>chem_pot</a:t>
            </a:r>
            <a:r>
              <a:rPr lang="en-US" dirty="0"/>
              <a:t>     = 0.0</a:t>
            </a:r>
          </a:p>
          <a:p>
            <a:r>
              <a:rPr lang="en-US" dirty="0"/>
              <a:t>                shift        = 0.0</a:t>
            </a:r>
          </a:p>
          <a:p>
            <a:r>
              <a:rPr lang="en-US" dirty="0" smtClean="0"/>
              <a:t>	  /</a:t>
            </a:r>
            <a:r>
              <a:rPr lang="en-US" dirty="0"/>
              <a:t>/ full band structure Gamma-X-W-L-Gamma-K</a:t>
            </a:r>
          </a:p>
          <a:p>
            <a:r>
              <a:rPr lang="en-US" dirty="0"/>
              <a:t>                </a:t>
            </a:r>
            <a:r>
              <a:rPr lang="en-US" dirty="0" err="1"/>
              <a:t>k_space_basis</a:t>
            </a:r>
            <a:r>
              <a:rPr lang="en-US" dirty="0"/>
              <a:t>   = reciprocal</a:t>
            </a:r>
          </a:p>
          <a:p>
            <a:r>
              <a:rPr lang="en-US" dirty="0"/>
              <a:t>                </a:t>
            </a:r>
            <a:r>
              <a:rPr lang="en-US" dirty="0" err="1"/>
              <a:t>k_points</a:t>
            </a:r>
            <a:r>
              <a:rPr lang="en-US" dirty="0"/>
              <a:t> = [(0,0,0),(0.5,0,0.5),(0.5,0.25,0.75),(0.5,0.5,0.5),(0,0,0),(0.375,0.375,0.75)]</a:t>
            </a:r>
          </a:p>
          <a:p>
            <a:r>
              <a:rPr lang="en-US" dirty="0" smtClean="0"/>
              <a:t>	  </a:t>
            </a:r>
            <a:r>
              <a:rPr lang="en-US" dirty="0" err="1" smtClean="0"/>
              <a:t>number_of_nodes</a:t>
            </a:r>
            <a:r>
              <a:rPr lang="en-US" dirty="0" smtClean="0"/>
              <a:t> </a:t>
            </a:r>
            <a:r>
              <a:rPr lang="en-US" dirty="0"/>
              <a:t>= (100,100,100,100,100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     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                     </a:t>
            </a:r>
            <a:r>
              <a:rPr lang="en-US" dirty="0" smtClean="0"/>
              <a:t>                                       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5181600"/>
            <a:ext cx="7924800" cy="838200"/>
          </a:xfrm>
          <a:prstGeom prst="roundRect">
            <a:avLst/>
          </a:prstGeom>
          <a:solidFill>
            <a:schemeClr val="bg2">
              <a:alpha val="3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25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section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4" name="TextBox 3"/>
          <p:cNvSpPr txBox="1"/>
          <p:nvPr/>
        </p:nvSpPr>
        <p:spPr>
          <a:xfrm>
            <a:off x="304800" y="15240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Global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    solve    = (</a:t>
            </a:r>
            <a:r>
              <a:rPr lang="en-US" dirty="0" smtClean="0"/>
              <a:t>Cu)</a:t>
            </a:r>
            <a:endParaRPr lang="en-US" dirty="0"/>
          </a:p>
          <a:p>
            <a:r>
              <a:rPr lang="en-US" dirty="0"/>
              <a:t>        database = ../../../../materials/</a:t>
            </a:r>
            <a:r>
              <a:rPr lang="en-US" dirty="0" err="1"/>
              <a:t>all.mat</a:t>
            </a:r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768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 – metal bulk band structure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56C026-86B1-4591-95D2-66DC0082D90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4" name="TextBox 3"/>
          <p:cNvSpPr txBox="1"/>
          <p:nvPr/>
        </p:nvSpPr>
        <p:spPr>
          <a:xfrm>
            <a:off x="152400" y="1524000"/>
            <a:ext cx="8763000" cy="50475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Log in to your workspace account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/>
              <a:t>Retrieve the </a:t>
            </a:r>
            <a:r>
              <a:rPr lang="en-US" sz="1400" dirty="0" smtClean="0"/>
              <a:t>file </a:t>
            </a:r>
            <a:r>
              <a:rPr lang="en-US" sz="1400" b="1" i="1" dirty="0" err="1" smtClean="0">
                <a:solidFill>
                  <a:srgbClr val="3366FF"/>
                </a:solidFill>
              </a:rPr>
              <a:t>Cu_bulk.in</a:t>
            </a:r>
            <a:r>
              <a:rPr lang="en-US" sz="1400" dirty="0" smtClean="0"/>
              <a:t>  </a:t>
            </a:r>
            <a:r>
              <a:rPr lang="en-US" sz="1400" dirty="0"/>
              <a:t>from folder  </a:t>
            </a:r>
            <a:r>
              <a:rPr lang="en-US" sz="1400" b="1" i="1" dirty="0">
                <a:solidFill>
                  <a:srgbClr val="3366FF"/>
                </a:solidFill>
              </a:rPr>
              <a:t>/apps/share64/</a:t>
            </a:r>
            <a:r>
              <a:rPr lang="en-US" sz="1400" b="1" i="1" dirty="0" err="1">
                <a:solidFill>
                  <a:srgbClr val="3366FF"/>
                </a:solidFill>
              </a:rPr>
              <a:t>nemo</a:t>
            </a:r>
            <a:r>
              <a:rPr lang="en-US" sz="1400" b="1" i="1" dirty="0">
                <a:solidFill>
                  <a:srgbClr val="3366FF"/>
                </a:solidFill>
              </a:rPr>
              <a:t>/examples/current</a:t>
            </a:r>
            <a:r>
              <a:rPr lang="en-US" sz="1400" b="1" i="1" dirty="0" smtClean="0">
                <a:solidFill>
                  <a:srgbClr val="3366FF"/>
                </a:solidFill>
              </a:rPr>
              <a:t>/</a:t>
            </a:r>
            <a:r>
              <a:rPr lang="en-US" sz="1400" b="1" i="1" dirty="0" err="1" smtClean="0">
                <a:solidFill>
                  <a:srgbClr val="3366FF"/>
                </a:solidFill>
              </a:rPr>
              <a:t>public_examples</a:t>
            </a:r>
            <a:r>
              <a:rPr lang="en-US" sz="1400" b="1" i="1" dirty="0" smtClean="0">
                <a:solidFill>
                  <a:srgbClr val="3366FF"/>
                </a:solidFill>
              </a:rPr>
              <a:t>/</a:t>
            </a:r>
            <a:r>
              <a:rPr lang="en-US" sz="1400" b="1" i="1" dirty="0" err="1" smtClean="0">
                <a:solidFill>
                  <a:srgbClr val="3366FF"/>
                </a:solidFill>
              </a:rPr>
              <a:t>bulk_Cu</a:t>
            </a:r>
            <a:r>
              <a:rPr lang="en-US" sz="1400" b="1" i="1" dirty="0" smtClean="0">
                <a:solidFill>
                  <a:srgbClr val="3366FF"/>
                </a:solidFill>
              </a:rPr>
              <a:t> </a:t>
            </a:r>
            <a:r>
              <a:rPr lang="en-US" sz="1400" dirty="0" smtClean="0"/>
              <a:t>:</a:t>
            </a:r>
            <a:endParaRPr lang="en-US" sz="1400" dirty="0"/>
          </a:p>
          <a:p>
            <a:pPr marL="285750" indent="-28575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400" b="1" i="1" dirty="0" err="1" smtClean="0">
                <a:solidFill>
                  <a:srgbClr val="3366FF"/>
                </a:solidFill>
              </a:rPr>
              <a:t>Cu_bulk.in</a:t>
            </a:r>
            <a:r>
              <a:rPr lang="en-US" sz="1400" dirty="0" smtClean="0"/>
              <a:t>  will execute a NEMO5 job to calculate the dispersion relationship for the bulk Cu unit cell that you just set up</a:t>
            </a:r>
          </a:p>
          <a:p>
            <a:pPr marL="285750" indent="-285750">
              <a:buClr>
                <a:schemeClr val="tx1"/>
              </a:buClr>
              <a:buFont typeface="Arial" pitchFamily="34" charset="0"/>
              <a:buChar char="•"/>
            </a:pPr>
            <a:endParaRPr lang="en-US" sz="1400" dirty="0" smtClean="0"/>
          </a:p>
          <a:p>
            <a:pPr marL="285750" indent="-28575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400" dirty="0" smtClean="0"/>
              <a:t>Create a symbolic link to the database file using the following command:</a:t>
            </a:r>
          </a:p>
          <a:p>
            <a:pPr marL="742950" lvl="1" indent="-285750">
              <a:buClr>
                <a:schemeClr val="tx1"/>
              </a:buClr>
              <a:buFont typeface="Arial" pitchFamily="34" charset="0"/>
              <a:buChar char="•"/>
            </a:pPr>
            <a:r>
              <a:rPr lang="en-US" sz="1400" b="1" i="1" dirty="0" err="1">
                <a:solidFill>
                  <a:srgbClr val="3366FF"/>
                </a:solidFill>
              </a:rPr>
              <a:t>ln</a:t>
            </a:r>
            <a:r>
              <a:rPr lang="en-US" sz="1400" b="1" i="1" dirty="0">
                <a:solidFill>
                  <a:srgbClr val="3366FF"/>
                </a:solidFill>
              </a:rPr>
              <a:t> -s /apps/share64/</a:t>
            </a:r>
            <a:r>
              <a:rPr lang="en-US" sz="1400" b="1" i="1" dirty="0" err="1">
                <a:solidFill>
                  <a:srgbClr val="3366FF"/>
                </a:solidFill>
              </a:rPr>
              <a:t>nemo</a:t>
            </a:r>
            <a:r>
              <a:rPr lang="en-US" sz="1400" b="1" i="1" dirty="0">
                <a:solidFill>
                  <a:srgbClr val="3366FF"/>
                </a:solidFill>
              </a:rPr>
              <a:t>/examples/current/materials/</a:t>
            </a:r>
            <a:r>
              <a:rPr lang="en-US" sz="1400" b="1" i="1" dirty="0" err="1" smtClean="0">
                <a:solidFill>
                  <a:srgbClr val="3366FF"/>
                </a:solidFill>
              </a:rPr>
              <a:t>all.mat</a:t>
            </a:r>
            <a:endParaRPr lang="en-US" sz="1400" b="1" i="1" dirty="0" smtClean="0">
              <a:solidFill>
                <a:srgbClr val="3366FF"/>
              </a:solidFill>
            </a:endParaRPr>
          </a:p>
          <a:p>
            <a:pPr marL="742950" lvl="1" indent="-285750">
              <a:buClr>
                <a:schemeClr val="tx1"/>
              </a:buClr>
              <a:buFont typeface="Arial" pitchFamily="34" charset="0"/>
              <a:buChar char="•"/>
            </a:pPr>
            <a:endParaRPr lang="en-US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/>
              <a:t>Execute it on </a:t>
            </a:r>
            <a:r>
              <a:rPr lang="en-US" sz="1400" dirty="0" err="1" smtClean="0"/>
              <a:t>nanoHUB</a:t>
            </a:r>
            <a:r>
              <a:rPr lang="en-US" sz="1400" dirty="0" smtClean="0"/>
              <a:t> using the submit command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pl-PL" sz="1400" b="1" i="1" dirty="0" err="1">
                <a:solidFill>
                  <a:srgbClr val="3366FF"/>
                </a:solidFill>
              </a:rPr>
              <a:t>submit</a:t>
            </a:r>
            <a:r>
              <a:rPr lang="pl-PL" sz="1400" b="1" i="1" dirty="0">
                <a:solidFill>
                  <a:srgbClr val="3366FF"/>
                </a:solidFill>
              </a:rPr>
              <a:t> -v </a:t>
            </a:r>
            <a:r>
              <a:rPr lang="pl-PL" sz="1400" b="1" i="1" dirty="0" err="1">
                <a:solidFill>
                  <a:srgbClr val="3366FF"/>
                </a:solidFill>
              </a:rPr>
              <a:t>coates</a:t>
            </a:r>
            <a:r>
              <a:rPr lang="pl-PL" sz="1400" b="1" i="1" dirty="0">
                <a:solidFill>
                  <a:srgbClr val="3366FF"/>
                </a:solidFill>
              </a:rPr>
              <a:t> -i ./</a:t>
            </a:r>
            <a:r>
              <a:rPr lang="pl-PL" sz="1400" b="1" i="1" dirty="0" err="1">
                <a:solidFill>
                  <a:srgbClr val="3366FF"/>
                </a:solidFill>
              </a:rPr>
              <a:t>all.mat</a:t>
            </a:r>
            <a:r>
              <a:rPr lang="pl-PL" sz="1400" b="1" i="1" dirty="0">
                <a:solidFill>
                  <a:srgbClr val="3366FF"/>
                </a:solidFill>
              </a:rPr>
              <a:t> nemo-</a:t>
            </a:r>
            <a:r>
              <a:rPr lang="pl-PL" sz="1400" b="1" i="1" dirty="0" smtClean="0">
                <a:solidFill>
                  <a:srgbClr val="3366FF"/>
                </a:solidFill>
              </a:rPr>
              <a:t>r7962 </a:t>
            </a:r>
            <a:r>
              <a:rPr lang="pl-PL" sz="1400" b="1" i="1" dirty="0" err="1" smtClean="0">
                <a:solidFill>
                  <a:srgbClr val="3366FF"/>
                </a:solidFill>
              </a:rPr>
              <a:t>Cu_bulk.in</a:t>
            </a:r>
            <a:endParaRPr lang="pl-PL" sz="1400" b="1" i="1" dirty="0" smtClean="0">
              <a:solidFill>
                <a:srgbClr val="3366FF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endParaRPr lang="en-US" sz="1400" b="1" i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Retrieve the </a:t>
            </a:r>
            <a:r>
              <a:rPr lang="en-US" sz="1400" dirty="0" err="1" smtClean="0">
                <a:solidFill>
                  <a:srgbClr val="000000"/>
                </a:solidFill>
              </a:rPr>
              <a:t>matlab</a:t>
            </a:r>
            <a:r>
              <a:rPr lang="en-US" sz="1400" dirty="0" smtClean="0">
                <a:solidFill>
                  <a:srgbClr val="000000"/>
                </a:solidFill>
              </a:rPr>
              <a:t> file </a:t>
            </a:r>
            <a:r>
              <a:rPr lang="en-US" sz="1400" dirty="0" err="1" smtClean="0">
                <a:solidFill>
                  <a:srgbClr val="000000"/>
                </a:solidFill>
              </a:rPr>
              <a:t>plot_bands.m</a:t>
            </a:r>
            <a:r>
              <a:rPr lang="en-US" sz="1400" dirty="0" smtClean="0">
                <a:solidFill>
                  <a:srgbClr val="000000"/>
                </a:solidFill>
              </a:rPr>
              <a:t> from folder </a:t>
            </a:r>
            <a:r>
              <a:rPr lang="en-US" sz="1400" b="1" i="1" dirty="0" smtClean="0">
                <a:solidFill>
                  <a:srgbClr val="3366FF"/>
                </a:solidFill>
              </a:rPr>
              <a:t>/</a:t>
            </a:r>
            <a:r>
              <a:rPr lang="en-US" sz="1400" b="1" i="1" dirty="0">
                <a:solidFill>
                  <a:srgbClr val="3366FF"/>
                </a:solidFill>
              </a:rPr>
              <a:t>apps/share64/</a:t>
            </a:r>
            <a:r>
              <a:rPr lang="en-US" sz="1400" b="1" i="1" dirty="0" err="1">
                <a:solidFill>
                  <a:srgbClr val="3366FF"/>
                </a:solidFill>
              </a:rPr>
              <a:t>nemo</a:t>
            </a:r>
            <a:r>
              <a:rPr lang="en-US" sz="1400" b="1" i="1" dirty="0">
                <a:solidFill>
                  <a:srgbClr val="3366FF"/>
                </a:solidFill>
              </a:rPr>
              <a:t>/examples/current</a:t>
            </a:r>
            <a:r>
              <a:rPr lang="en-US" sz="1400" b="1" i="1" dirty="0" smtClean="0">
                <a:solidFill>
                  <a:srgbClr val="3366FF"/>
                </a:solidFill>
              </a:rPr>
              <a:t>/</a:t>
            </a:r>
            <a:r>
              <a:rPr lang="en-US" sz="1400" b="1" i="1" dirty="0" err="1" smtClean="0">
                <a:solidFill>
                  <a:srgbClr val="3366FF"/>
                </a:solidFill>
              </a:rPr>
              <a:t>public_examples</a:t>
            </a:r>
            <a:r>
              <a:rPr lang="en-US" sz="1400" b="1" i="1" dirty="0" smtClean="0">
                <a:solidFill>
                  <a:srgbClr val="3366FF"/>
                </a:solidFill>
              </a:rPr>
              <a:t>/</a:t>
            </a:r>
            <a:r>
              <a:rPr lang="en-US" sz="1400" b="1" i="1" dirty="0" err="1" smtClean="0">
                <a:solidFill>
                  <a:srgbClr val="3366FF"/>
                </a:solidFill>
              </a:rPr>
              <a:t>bulk_Cu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 smtClean="0">
                <a:solidFill>
                  <a:srgbClr val="000000"/>
                </a:solidFill>
              </a:rPr>
              <a:t>and copy into the directory you just executed in.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 smtClean="0">
              <a:solidFill>
                <a:srgbClr val="00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You should see files of the type </a:t>
            </a:r>
            <a:r>
              <a:rPr lang="en-US" sz="1400" b="1" i="1" dirty="0" smtClean="0">
                <a:solidFill>
                  <a:srgbClr val="3366FF"/>
                </a:solidFill>
              </a:rPr>
              <a:t>Cu_*.dat. </a:t>
            </a:r>
            <a:r>
              <a:rPr lang="en-US" sz="1400" dirty="0" smtClean="0">
                <a:solidFill>
                  <a:schemeClr val="tx1"/>
                </a:solidFill>
              </a:rPr>
              <a:t>Make sure the file ‘</a:t>
            </a:r>
            <a:r>
              <a:rPr lang="en-US" sz="1400" b="1" i="1" dirty="0" err="1" smtClean="0">
                <a:solidFill>
                  <a:srgbClr val="3366FF"/>
                </a:solidFill>
              </a:rPr>
              <a:t>Cu_energies.dat</a:t>
            </a:r>
            <a:r>
              <a:rPr lang="en-US" sz="1400" b="1" i="1" dirty="0" smtClean="0">
                <a:solidFill>
                  <a:srgbClr val="0000FF"/>
                </a:solidFill>
              </a:rPr>
              <a:t>’</a:t>
            </a:r>
            <a:r>
              <a:rPr lang="en-US" sz="1400" dirty="0" smtClean="0">
                <a:solidFill>
                  <a:schemeClr val="tx1"/>
                </a:solidFill>
              </a:rPr>
              <a:t> exists</a:t>
            </a:r>
            <a:r>
              <a:rPr lang="en-US" sz="1400" b="1" i="1" dirty="0" smtClean="0">
                <a:solidFill>
                  <a:srgbClr val="3366FF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b="1" i="1" dirty="0">
              <a:solidFill>
                <a:srgbClr val="3366FF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Load </a:t>
            </a:r>
            <a:r>
              <a:rPr lang="en-US" sz="1400" dirty="0" err="1" smtClean="0">
                <a:solidFill>
                  <a:srgbClr val="000000"/>
                </a:solidFill>
              </a:rPr>
              <a:t>matlab</a:t>
            </a:r>
            <a:r>
              <a:rPr lang="en-US" sz="1400" dirty="0" smtClean="0">
                <a:solidFill>
                  <a:srgbClr val="000000"/>
                </a:solidFill>
              </a:rPr>
              <a:t> in your workspace account using ‘</a:t>
            </a:r>
            <a:r>
              <a:rPr lang="en-US" sz="1400" b="1" i="1" dirty="0" smtClean="0">
                <a:solidFill>
                  <a:srgbClr val="3366FF"/>
                </a:solidFill>
              </a:rPr>
              <a:t>use matlab-7.12</a:t>
            </a:r>
            <a:r>
              <a:rPr lang="en-US" sz="1400" dirty="0" smtClean="0">
                <a:solidFill>
                  <a:srgbClr val="000000"/>
                </a:solidFill>
              </a:rPr>
              <a:t>’ followed by ‘</a:t>
            </a:r>
            <a:r>
              <a:rPr lang="en-US" sz="1400" b="1" i="1" dirty="0" err="1" smtClean="0">
                <a:solidFill>
                  <a:srgbClr val="3366FF"/>
                </a:solidFill>
              </a:rPr>
              <a:t>matlab</a:t>
            </a:r>
            <a:r>
              <a:rPr lang="en-US" sz="1400" dirty="0" smtClean="0">
                <a:solidFill>
                  <a:srgbClr val="000000"/>
                </a:solidFill>
              </a:rPr>
              <a:t>’. cd into the local directory where you executed </a:t>
            </a:r>
            <a:r>
              <a:rPr lang="en-US" sz="1400" dirty="0" err="1" smtClean="0">
                <a:solidFill>
                  <a:srgbClr val="000000"/>
                </a:solidFill>
              </a:rPr>
              <a:t>nemo</a:t>
            </a:r>
            <a:r>
              <a:rPr lang="en-US" sz="1400" dirty="0" smtClean="0">
                <a:solidFill>
                  <a:srgbClr val="000000"/>
                </a:solidFill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400" dirty="0">
              <a:solidFill>
                <a:srgbClr val="00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0000"/>
                </a:solidFill>
              </a:rPr>
              <a:t>Execute </a:t>
            </a:r>
            <a:r>
              <a:rPr lang="en-US" sz="1400" dirty="0" err="1" smtClean="0">
                <a:solidFill>
                  <a:srgbClr val="000000"/>
                </a:solidFill>
              </a:rPr>
              <a:t>plot_bands.m</a:t>
            </a:r>
            <a:r>
              <a:rPr lang="en-US" sz="1400" dirty="0" smtClean="0">
                <a:solidFill>
                  <a:srgbClr val="000000"/>
                </a:solidFill>
              </a:rPr>
              <a:t> with the following arguments passed to it –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400" b="1" i="1" dirty="0" err="1" smtClean="0">
                <a:solidFill>
                  <a:srgbClr val="3366FF"/>
                </a:solidFill>
              </a:rPr>
              <a:t>plot_bands</a:t>
            </a:r>
            <a:r>
              <a:rPr lang="en-US" sz="1400" b="1" i="1" dirty="0" smtClean="0">
                <a:solidFill>
                  <a:srgbClr val="3366FF"/>
                </a:solidFill>
              </a:rPr>
              <a:t>(‘Cu’,-5,15,8.0223);</a:t>
            </a:r>
          </a:p>
        </p:txBody>
      </p:sp>
    </p:spTree>
    <p:extLst>
      <p:ext uri="{BB962C8B-B14F-4D97-AF65-F5344CB8AC3E}">
        <p14:creationId xmlns:p14="http://schemas.microsoft.com/office/powerpoint/2010/main" val="351357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nanoHUB-v2">
  <a:themeElements>
    <a:clrScheme name="nanoHUB-v2 1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5C90A7"/>
      </a:accent1>
      <a:accent2>
        <a:srgbClr val="FFCC66"/>
      </a:accent2>
      <a:accent3>
        <a:srgbClr val="FFFFFF"/>
      </a:accent3>
      <a:accent4>
        <a:srgbClr val="000000"/>
      </a:accent4>
      <a:accent5>
        <a:srgbClr val="B5C6D0"/>
      </a:accent5>
      <a:accent6>
        <a:srgbClr val="E7B95C"/>
      </a:accent6>
      <a:hlink>
        <a:srgbClr val="2A5063"/>
      </a:hlink>
      <a:folHlink>
        <a:srgbClr val="78BCDA"/>
      </a:folHlink>
    </a:clrScheme>
    <a:fontScheme name="nanoHUB-v2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anoHUB-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C90A7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B5C6D0"/>
        </a:accent5>
        <a:accent6>
          <a:srgbClr val="E7B95C"/>
        </a:accent6>
        <a:hlink>
          <a:srgbClr val="2A5063"/>
        </a:hlink>
        <a:folHlink>
          <a:srgbClr val="78BC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nanoHUB-v2">
  <a:themeElements>
    <a:clrScheme name="nanoHUB-v2 1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5C90A7"/>
      </a:accent1>
      <a:accent2>
        <a:srgbClr val="FFCC66"/>
      </a:accent2>
      <a:accent3>
        <a:srgbClr val="FFFFFF"/>
      </a:accent3>
      <a:accent4>
        <a:srgbClr val="000000"/>
      </a:accent4>
      <a:accent5>
        <a:srgbClr val="B5C6D0"/>
      </a:accent5>
      <a:accent6>
        <a:srgbClr val="E7B95C"/>
      </a:accent6>
      <a:hlink>
        <a:srgbClr val="2A5063"/>
      </a:hlink>
      <a:folHlink>
        <a:srgbClr val="78BCDA"/>
      </a:folHlink>
    </a:clrScheme>
    <a:fontScheme name="nanoHUB-v2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anoHUB-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C90A7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B5C6D0"/>
        </a:accent5>
        <a:accent6>
          <a:srgbClr val="E7B95C"/>
        </a:accent6>
        <a:hlink>
          <a:srgbClr val="2A5063"/>
        </a:hlink>
        <a:folHlink>
          <a:srgbClr val="78BC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nanoHUB-v2">
  <a:themeElements>
    <a:clrScheme name="nanoHUB-v2 1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5C90A7"/>
      </a:accent1>
      <a:accent2>
        <a:srgbClr val="FFCC66"/>
      </a:accent2>
      <a:accent3>
        <a:srgbClr val="FFFFFF"/>
      </a:accent3>
      <a:accent4>
        <a:srgbClr val="000000"/>
      </a:accent4>
      <a:accent5>
        <a:srgbClr val="B5C6D0"/>
      </a:accent5>
      <a:accent6>
        <a:srgbClr val="E7B95C"/>
      </a:accent6>
      <a:hlink>
        <a:srgbClr val="2A5063"/>
      </a:hlink>
      <a:folHlink>
        <a:srgbClr val="78BCDA"/>
      </a:folHlink>
    </a:clrScheme>
    <a:fontScheme name="nanoHUB-v2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anoHUB-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C90A7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B5C6D0"/>
        </a:accent5>
        <a:accent6>
          <a:srgbClr val="E7B95C"/>
        </a:accent6>
        <a:hlink>
          <a:srgbClr val="2A5063"/>
        </a:hlink>
        <a:folHlink>
          <a:srgbClr val="78BC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nanoHUB-v2">
  <a:themeElements>
    <a:clrScheme name="nanoHUB-v2 1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5C90A7"/>
      </a:accent1>
      <a:accent2>
        <a:srgbClr val="FFCC66"/>
      </a:accent2>
      <a:accent3>
        <a:srgbClr val="FFFFFF"/>
      </a:accent3>
      <a:accent4>
        <a:srgbClr val="000000"/>
      </a:accent4>
      <a:accent5>
        <a:srgbClr val="B5C6D0"/>
      </a:accent5>
      <a:accent6>
        <a:srgbClr val="E7B95C"/>
      </a:accent6>
      <a:hlink>
        <a:srgbClr val="2A5063"/>
      </a:hlink>
      <a:folHlink>
        <a:srgbClr val="78BCDA"/>
      </a:folHlink>
    </a:clrScheme>
    <a:fontScheme name="nanoHUB-v2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anoHUB-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C90A7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B5C6D0"/>
        </a:accent5>
        <a:accent6>
          <a:srgbClr val="E7B95C"/>
        </a:accent6>
        <a:hlink>
          <a:srgbClr val="2A5063"/>
        </a:hlink>
        <a:folHlink>
          <a:srgbClr val="78BC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nanoHUB-v2">
  <a:themeElements>
    <a:clrScheme name="nanoHUB-v2 13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5C90A7"/>
      </a:accent1>
      <a:accent2>
        <a:srgbClr val="FFCC66"/>
      </a:accent2>
      <a:accent3>
        <a:srgbClr val="FFFFFF"/>
      </a:accent3>
      <a:accent4>
        <a:srgbClr val="000000"/>
      </a:accent4>
      <a:accent5>
        <a:srgbClr val="B5C6D0"/>
      </a:accent5>
      <a:accent6>
        <a:srgbClr val="E7B95C"/>
      </a:accent6>
      <a:hlink>
        <a:srgbClr val="2A5063"/>
      </a:hlink>
      <a:folHlink>
        <a:srgbClr val="78BCDA"/>
      </a:folHlink>
    </a:clrScheme>
    <a:fontScheme name="nanoHUB-v2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anoHUB-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noHUB-v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noHUB-v2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C90A7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B5C6D0"/>
        </a:accent5>
        <a:accent6>
          <a:srgbClr val="E7B95C"/>
        </a:accent6>
        <a:hlink>
          <a:srgbClr val="2A5063"/>
        </a:hlink>
        <a:folHlink>
          <a:srgbClr val="78BC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7107</TotalTime>
  <Words>813</Words>
  <Application>Microsoft Macintosh PowerPoint</Application>
  <PresentationFormat>On-screen Show (4:3)</PresentationFormat>
  <Paragraphs>156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nanoHUB-v2</vt:lpstr>
      <vt:lpstr>2_nanoHUB-v2</vt:lpstr>
      <vt:lpstr>1_nanoHUB-v2</vt:lpstr>
      <vt:lpstr>3_nanoHUB-v2</vt:lpstr>
      <vt:lpstr>4_nanoHUB-v2</vt:lpstr>
      <vt:lpstr>Equation</vt:lpstr>
      <vt:lpstr>Tutorial 6 – Device Simulation: Metals</vt:lpstr>
      <vt:lpstr>Metals in device modeling – existing paradigm</vt:lpstr>
      <vt:lpstr>FCC Metal Unit Cell and Brillouin Zone</vt:lpstr>
      <vt:lpstr>Setting up input deck for bulk Cu – structure options</vt:lpstr>
      <vt:lpstr>Domain options</vt:lpstr>
      <vt:lpstr>Geometry</vt:lpstr>
      <vt:lpstr>Solvers</vt:lpstr>
      <vt:lpstr>Global section</vt:lpstr>
      <vt:lpstr>Exercise 3 – metal bulk band structure</vt:lpstr>
      <vt:lpstr>You should get the following result</vt:lpstr>
      <vt:lpstr>Try this example with other metals too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NEMO5 – Bi2Te3</dc:title>
  <dc:creator>tkubis</dc:creator>
  <cp:lastModifiedBy>Microsoft Office User</cp:lastModifiedBy>
  <cp:revision>1056</cp:revision>
  <dcterms:created xsi:type="dcterms:W3CDTF">2012-05-29T17:32:12Z</dcterms:created>
  <dcterms:modified xsi:type="dcterms:W3CDTF">2012-07-18T16:20:04Z</dcterms:modified>
</cp:coreProperties>
</file>