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93" r:id="rId2"/>
  </p:sldMasterIdLst>
  <p:notesMasterIdLst>
    <p:notesMasterId r:id="rId35"/>
  </p:notesMasterIdLst>
  <p:handoutMasterIdLst>
    <p:handoutMasterId r:id="rId36"/>
  </p:handoutMasterIdLst>
  <p:sldIdLst>
    <p:sldId id="292" r:id="rId3"/>
    <p:sldId id="293" r:id="rId4"/>
    <p:sldId id="308" r:id="rId5"/>
    <p:sldId id="296" r:id="rId6"/>
    <p:sldId id="309" r:id="rId7"/>
    <p:sldId id="310" r:id="rId8"/>
    <p:sldId id="295" r:id="rId9"/>
    <p:sldId id="299" r:id="rId10"/>
    <p:sldId id="311" r:id="rId11"/>
    <p:sldId id="312" r:id="rId12"/>
    <p:sldId id="313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32" r:id="rId24"/>
    <p:sldId id="325" r:id="rId25"/>
    <p:sldId id="326" r:id="rId26"/>
    <p:sldId id="327" r:id="rId27"/>
    <p:sldId id="328" r:id="rId28"/>
    <p:sldId id="329" r:id="rId29"/>
    <p:sldId id="330" r:id="rId30"/>
    <p:sldId id="333" r:id="rId31"/>
    <p:sldId id="314" r:id="rId32"/>
    <p:sldId id="334" r:id="rId33"/>
    <p:sldId id="331" r:id="rId34"/>
  </p:sldIdLst>
  <p:sldSz cx="9144000" cy="6858000" type="screen4x3"/>
  <p:notesSz cx="6954838" cy="92408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339933"/>
    <a:srgbClr val="FFCCFF"/>
    <a:srgbClr val="99FFCC"/>
    <a:srgbClr val="A50021"/>
    <a:srgbClr val="000066"/>
    <a:srgbClr val="008000"/>
    <a:srgbClr val="71DAFF"/>
    <a:srgbClr val="FF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-11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8CB1E-18DA-42FD-BB3C-29DD256D3DE7}" type="datetimeFigureOut">
              <a:rPr lang="en-US" smtClean="0"/>
              <a:t>7/18/2012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6203A-269F-4400-8015-8FE6B5439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3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763" cy="4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1075" y="0"/>
            <a:ext cx="3013763" cy="4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3738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312" y="4389398"/>
            <a:ext cx="5100215" cy="415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796"/>
            <a:ext cx="3013763" cy="4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1075" y="8778796"/>
            <a:ext cx="3013763" cy="4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6253D94C-98C0-443A-B7B6-C272D6096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1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1940" indent="-289208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56830" indent="-2313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19562" indent="-2313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82295" indent="-231366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45027" indent="-231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07759" indent="-231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70491" indent="-231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33223" indent="-2313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0A19119-8056-43A0-ADFA-7A46256F168F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background-titl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238125" y="685800"/>
            <a:ext cx="86661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chemeClr val="folHlink"/>
                </a:solidFill>
                <a:latin typeface="Trebuchet MS" pitchFamily="-107" charset="0"/>
                <a:ea typeface="ＭＳ Ｐゴシック" charset="-128"/>
              </a:rPr>
              <a:t>Network for Computational Nanotechnology (NCN)</a:t>
            </a:r>
          </a:p>
          <a:p>
            <a:pPr algn="ctr">
              <a:defRPr/>
            </a:pPr>
            <a:endParaRPr lang="en-US" sz="2800" b="1" i="1">
              <a:solidFill>
                <a:schemeClr val="folHlink"/>
              </a:solidFill>
              <a:latin typeface="Trebuchet MS" pitchFamily="-107" charset="0"/>
              <a:ea typeface="ＭＳ Ｐゴシック" charset="-128"/>
            </a:endParaRPr>
          </a:p>
        </p:txBody>
      </p:sp>
      <p:pic>
        <p:nvPicPr>
          <p:cNvPr id="6" name="Picture 13" descr="ncn-v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3917950"/>
            <a:ext cx="250666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nsf4c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2"/>
          <p:cNvSpPr txBox="1">
            <a:spLocks noChangeArrowheads="1"/>
          </p:cNvSpPr>
          <p:nvPr userDrawn="1"/>
        </p:nvSpPr>
        <p:spPr bwMode="auto">
          <a:xfrm>
            <a:off x="0" y="12636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>
                <a:ea typeface="ＭＳ Ｐゴシック" charset="-128"/>
              </a:rPr>
              <a:t>UC Berkeley, Univ.of Illinois, Norfolk State, Northwestern, Purdue, UTEP</a:t>
            </a:r>
            <a:endParaRPr lang="en-US" i="1">
              <a:ea typeface="ＭＳ Ｐゴシック" charset="-128"/>
            </a:endParaRPr>
          </a:p>
        </p:txBody>
      </p:sp>
      <p:pic>
        <p:nvPicPr>
          <p:cNvPr id="9" name="Picture 2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37188"/>
            <a:ext cx="28956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background.gi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ncnnew_nanohub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ncnnew_nanohub_whit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19300" y="1958975"/>
            <a:ext cx="5105400" cy="1470025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733800"/>
            <a:ext cx="5410200" cy="25908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EA2E0-3C9A-4326-B45D-9461F1A0D6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D680D-BD36-4943-8D8E-FED4572C6B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4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4800" y="1447800"/>
            <a:ext cx="8610600" cy="4876800"/>
          </a:xfrm>
        </p:spPr>
        <p:txBody>
          <a:bodyPr/>
          <a:lstStyle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4322E-4C46-438C-84AB-568B07AE22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31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74088" cy="5207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4190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914400"/>
            <a:ext cx="87630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5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8.png"/><Relationship Id="rId4" Type="http://schemas.openxmlformats.org/officeDocument/2006/relationships/theme" Target="../theme/theme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background-title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22313"/>
            <a:ext cx="8574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47800"/>
            <a:ext cx="8534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497638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rebuchet MS" pitchFamily="-107" charset="0"/>
                <a:ea typeface="ＭＳ Ｐゴシック" charset="-128"/>
              </a:defRPr>
            </a:lvl1pPr>
          </a:lstStyle>
          <a:p>
            <a:pPr>
              <a:defRPr/>
            </a:pPr>
            <a:fld id="{FBFA7C98-981C-4CFF-B681-AE43AD43A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3" descr="nsf4c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 descr="background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 descr="ncnnew_nanohub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3" descr="ncnnew_nanohub_white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1" r:id="rId2"/>
    <p:sldLayoutId id="2147483842" r:id="rId3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1600">
          <a:solidFill>
            <a:schemeClr val="tx1"/>
          </a:solidFill>
          <a:latin typeface="+mn-lt"/>
          <a:ea typeface="ヒラギノ角ゴ Pro W3" pitchFamily="-107" charset="-128"/>
        </a:defRPr>
      </a:lvl3pPr>
      <a:lvl4pPr marL="1089025" indent="-1698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ヒラギノ角ゴ Pro W3" pitchFamily="-107" charset="-128"/>
        </a:defRPr>
      </a:lvl4pPr>
      <a:lvl5pPr marL="1373188" indent="-169863" algn="l" rtl="0" eaLnBrk="0" fontAlgn="base" hangingPunct="0">
        <a:spcBef>
          <a:spcPct val="20000"/>
        </a:spcBef>
        <a:spcAft>
          <a:spcPct val="0"/>
        </a:spcAft>
        <a:buFont typeface="Wingdings 3" pitchFamily="18" charset="2"/>
        <a:buChar char="´"/>
        <a:defRPr sz="1400">
          <a:solidFill>
            <a:schemeClr val="tx1"/>
          </a:solidFill>
          <a:latin typeface="+mn-lt"/>
          <a:ea typeface="ヒラギノ角ゴ Pro W3" pitchFamily="-107" charset="-128"/>
        </a:defRPr>
      </a:lvl5pPr>
      <a:lvl6pPr marL="18303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background-tw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7620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740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4" name="Picture 13" descr="nsf4c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42461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Rectangle 19"/>
          <p:cNvSpPr>
            <a:spLocks noGrp="1" noChangeArrowheads="1"/>
          </p:cNvSpPr>
          <p:nvPr userDrawn="1"/>
        </p:nvSpPr>
        <p:spPr bwMode="auto">
          <a:xfrm>
            <a:off x="1219200" y="6534150"/>
            <a:ext cx="14319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sz="1200">
                <a:latin typeface="Trebuchet MS" charset="0"/>
                <a:ea typeface="ＭＳ Ｐゴシック" charset="-128"/>
              </a:rPr>
              <a:t>Gerhard Klimeck</a:t>
            </a:r>
          </a:p>
        </p:txBody>
      </p:sp>
      <p:pic>
        <p:nvPicPr>
          <p:cNvPr id="2056" name="Picture 2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8275"/>
            <a:ext cx="1020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ncnnew_nanohub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3" descr="ncnnew_nanohub_white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600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rgbClr val="DCDCDC"/>
          </a:solidFill>
          <a:latin typeface="Trebuchet MS" charset="0"/>
        </a:defRPr>
      </a:lvl9pPr>
    </p:titleStyle>
    <p:bodyStyle>
      <a:lvl1pPr marL="169863" indent="-169863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454025" indent="-1698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804863" indent="-2365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1600">
          <a:solidFill>
            <a:schemeClr val="tx1"/>
          </a:solidFill>
          <a:latin typeface="+mn-lt"/>
          <a:ea typeface="ヒラギノ角ゴ Pro W3" pitchFamily="-107" charset="-128"/>
        </a:defRPr>
      </a:lvl3pPr>
      <a:lvl4pPr marL="1089025" indent="-16986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ヒラギノ角ゴ Pro W3" pitchFamily="-107" charset="-128"/>
        </a:defRPr>
      </a:lvl4pPr>
      <a:lvl5pPr marL="1373188" indent="-169863" algn="l" rtl="0" eaLnBrk="0" fontAlgn="base" hangingPunct="0">
        <a:spcBef>
          <a:spcPct val="20000"/>
        </a:spcBef>
        <a:spcAft>
          <a:spcPct val="0"/>
        </a:spcAft>
        <a:buFont typeface="Wingdings 3" pitchFamily="18" charset="2"/>
        <a:buChar char="´"/>
        <a:defRPr sz="1400">
          <a:solidFill>
            <a:schemeClr val="tx1"/>
          </a:solidFill>
          <a:latin typeface="+mn-lt"/>
          <a:ea typeface="ヒラギノ角ゴ Pro W3" pitchFamily="-107" charset="-128"/>
        </a:defRPr>
      </a:lvl5pPr>
      <a:lvl6pPr marL="18303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2875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27447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201988" indent="-169863" algn="l" rtl="0" fontAlgn="base">
        <a:spcBef>
          <a:spcPct val="20000"/>
        </a:spcBef>
        <a:spcAft>
          <a:spcPct val="0"/>
        </a:spcAft>
        <a:buFont typeface="Wingdings 3" charset="2"/>
        <a:buChar char="´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2111375"/>
            <a:ext cx="8534400" cy="1241425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3600" dirty="0" smtClean="0">
                <a:solidFill>
                  <a:schemeClr val="tx1"/>
                </a:solidFill>
                <a:latin typeface="Helvetica" charset="0"/>
                <a:ea typeface="ＭＳ Ｐゴシック" pitchFamily="34" charset="-128"/>
              </a:rPr>
              <a:t>Tutorial 2. Input &amp; output in NEMO5</a:t>
            </a:r>
            <a:endParaRPr lang="en-US" dirty="0" smtClean="0">
              <a:solidFill>
                <a:schemeClr val="tx1"/>
              </a:solidFill>
              <a:latin typeface="Helvetica" charset="0"/>
              <a:ea typeface="ＭＳ Ｐゴシック" pitchFamily="34" charset="-128"/>
            </a:endParaRP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0" y="3962400"/>
            <a:ext cx="5791200" cy="2209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1800" u="sng" dirty="0" smtClean="0">
                <a:latin typeface="Helvetica" charset="0"/>
                <a:ea typeface="ＭＳ Ｐゴシック" pitchFamily="34" charset="-128"/>
              </a:rPr>
              <a:t>Michael </a:t>
            </a:r>
            <a:r>
              <a:rPr lang="en-US" sz="1800" u="sng" dirty="0" err="1" smtClean="0">
                <a:latin typeface="Helvetica" charset="0"/>
                <a:ea typeface="ＭＳ Ｐゴシック" pitchFamily="34" charset="-128"/>
              </a:rPr>
              <a:t>Povolotskyi</a:t>
            </a:r>
            <a:r>
              <a:rPr lang="en-US" sz="1800" dirty="0" smtClean="0">
                <a:latin typeface="Helvetica" charset="0"/>
                <a:ea typeface="ＭＳ Ｐゴシック" pitchFamily="34" charset="-128"/>
              </a:rPr>
              <a:t>, </a:t>
            </a:r>
            <a:r>
              <a:rPr lang="en-US" sz="1800" dirty="0" err="1" smtClean="0">
                <a:latin typeface="Helvetica" charset="0"/>
                <a:ea typeface="ＭＳ Ｐゴシック" pitchFamily="34" charset="-128"/>
              </a:rPr>
              <a:t>Tillmann</a:t>
            </a:r>
            <a:r>
              <a:rPr lang="en-US" sz="1800" dirty="0" smtClean="0">
                <a:latin typeface="Helvetica" charset="0"/>
                <a:ea typeface="ＭＳ Ｐゴシック" pitchFamily="34" charset="-128"/>
              </a:rPr>
              <a:t> </a:t>
            </a:r>
            <a:r>
              <a:rPr lang="en-US" sz="1800" dirty="0" err="1" smtClean="0">
                <a:latin typeface="Helvetica" charset="0"/>
                <a:ea typeface="ＭＳ Ｐゴシック" pitchFamily="34" charset="-128"/>
              </a:rPr>
              <a:t>Kubis</a:t>
            </a:r>
            <a:r>
              <a:rPr lang="en-US" sz="1800" dirty="0" smtClean="0">
                <a:latin typeface="Helvetica" charset="0"/>
                <a:ea typeface="ＭＳ Ｐゴシック" pitchFamily="34" charset="-128"/>
              </a:rPr>
              <a:t>, James Fonseca,</a:t>
            </a:r>
          </a:p>
          <a:p>
            <a:pPr marL="0" indent="0" algn="ctr">
              <a:buFontTx/>
              <a:buNone/>
            </a:pPr>
            <a:r>
              <a:rPr lang="en-US" sz="1800" dirty="0" smtClean="0">
                <a:latin typeface="Helvetica" charset="0"/>
                <a:ea typeface="ＭＳ Ｐゴシック" pitchFamily="34" charset="-128"/>
              </a:rPr>
              <a:t>Jean Michel </a:t>
            </a:r>
            <a:r>
              <a:rPr lang="en-US" sz="1800" dirty="0" err="1" smtClean="0">
                <a:latin typeface="Helvetica" charset="0"/>
                <a:ea typeface="ＭＳ Ｐゴシック" pitchFamily="34" charset="-128"/>
              </a:rPr>
              <a:t>Sellier</a:t>
            </a:r>
            <a:r>
              <a:rPr lang="en-US" sz="1800" dirty="0" smtClean="0">
                <a:latin typeface="Helvetica" charset="0"/>
                <a:ea typeface="ＭＳ Ｐゴシック" pitchFamily="34" charset="-128"/>
              </a:rPr>
              <a:t>, Daniel Mejia</a:t>
            </a:r>
          </a:p>
          <a:p>
            <a:pPr marL="0" indent="0" algn="ctr">
              <a:buFontTx/>
              <a:buNone/>
            </a:pPr>
            <a:endParaRPr lang="en-US" sz="1800" dirty="0" smtClean="0">
              <a:latin typeface="Helvetica" charset="0"/>
              <a:ea typeface="ＭＳ Ｐゴシック" pitchFamily="34" charset="-128"/>
            </a:endParaRPr>
          </a:p>
          <a:p>
            <a:pPr marL="0" indent="0" algn="ctr">
              <a:buFontTx/>
              <a:buNone/>
            </a:pPr>
            <a:r>
              <a:rPr lang="en-US" sz="1800" dirty="0" smtClean="0">
                <a:latin typeface="Helvetica" charset="0"/>
                <a:ea typeface="ＭＳ Ｐゴシック" pitchFamily="34" charset="-128"/>
              </a:rPr>
              <a:t>Network for Computational Nanotechnology (NCN)</a:t>
            </a:r>
          </a:p>
          <a:p>
            <a:pPr marL="0" indent="0" algn="ctr">
              <a:buFontTx/>
              <a:buNone/>
            </a:pPr>
            <a:r>
              <a:rPr lang="en-US" sz="1800" dirty="0" smtClean="0">
                <a:latin typeface="Helvetica" charset="0"/>
                <a:ea typeface="ＭＳ Ｐゴシック" pitchFamily="34" charset="-128"/>
              </a:rPr>
              <a:t>Purdue University, West Lafayette IN</a:t>
            </a:r>
          </a:p>
          <a:p>
            <a:pPr marL="0" indent="0" algn="ctr">
              <a:buFontTx/>
              <a:buNone/>
            </a:pPr>
            <a:endParaRPr lang="en-US" sz="1800" dirty="0" smtClean="0">
              <a:latin typeface="Helvetica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Creation of atomic structures (I)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0" y="1295400"/>
            <a:ext cx="4419600" cy="2677656"/>
            <a:chOff x="381000" y="1818144"/>
            <a:chExt cx="4419600" cy="2677656"/>
          </a:xfrm>
        </p:grpSpPr>
        <p:sp>
          <p:nvSpPr>
            <p:cNvPr id="4" name="TextBox 3"/>
            <p:cNvSpPr txBox="1"/>
            <p:nvPr/>
          </p:nvSpPr>
          <p:spPr>
            <a:xfrm>
              <a:off x="381000" y="1818144"/>
              <a:ext cx="4419600" cy="267765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/>
                <a:t>Structure</a:t>
              </a:r>
            </a:p>
            <a:p>
              <a:pPr>
                <a:defRPr/>
              </a:pPr>
              <a:r>
                <a:rPr lang="en-US" sz="1200" dirty="0"/>
                <a:t>{</a:t>
              </a:r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r>
                <a:rPr lang="en-US" sz="1200" dirty="0"/>
                <a:t>}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9800" y="2233504"/>
              <a:ext cx="1545002" cy="212365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/>
                <a:t>Domain</a:t>
              </a:r>
            </a:p>
            <a:p>
              <a:pPr>
                <a:defRPr/>
              </a:pPr>
              <a:r>
                <a:rPr lang="en-US" sz="1200" dirty="0"/>
                <a:t>{</a:t>
              </a:r>
            </a:p>
            <a:p>
              <a:pPr>
                <a:defRPr/>
              </a:pPr>
              <a:r>
                <a:rPr lang="en-US" sz="1200" dirty="0"/>
                <a:t>   name = device</a:t>
              </a:r>
            </a:p>
            <a:p>
              <a:pPr>
                <a:defRPr/>
              </a:pPr>
              <a:r>
                <a:rPr lang="en-US" sz="1200" b="1" dirty="0"/>
                <a:t>   …</a:t>
              </a:r>
            </a:p>
            <a:p>
              <a:pPr>
                <a:defRPr/>
              </a:pPr>
              <a:r>
                <a:rPr lang="en-US" sz="1200" dirty="0"/>
                <a:t>}</a:t>
              </a:r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r>
                <a:rPr lang="en-US" sz="1200" dirty="0"/>
                <a:t>Domain</a:t>
              </a:r>
            </a:p>
            <a:p>
              <a:pPr>
                <a:defRPr/>
              </a:pPr>
              <a:r>
                <a:rPr lang="en-US" sz="1200" dirty="0"/>
                <a:t>{</a:t>
              </a:r>
            </a:p>
            <a:p>
              <a:pPr>
                <a:defRPr/>
              </a:pPr>
              <a:r>
                <a:rPr lang="en-US" sz="1200" dirty="0"/>
                <a:t>   name = </a:t>
              </a:r>
              <a:r>
                <a:rPr lang="en-US" sz="1200" dirty="0" smtClean="0"/>
                <a:t>contact1</a:t>
              </a:r>
              <a:endParaRPr lang="en-US" sz="1200" dirty="0"/>
            </a:p>
            <a:p>
              <a:pPr>
                <a:defRPr/>
              </a:pPr>
              <a:r>
                <a:rPr lang="en-US" sz="1200" dirty="0"/>
                <a:t>  </a:t>
              </a:r>
              <a:r>
                <a:rPr lang="en-US" sz="1200" b="1" dirty="0"/>
                <a:t> …</a:t>
              </a:r>
            </a:p>
            <a:p>
              <a:pPr>
                <a:defRPr/>
              </a:pPr>
              <a:r>
                <a:rPr lang="en-US" sz="1200" dirty="0"/>
                <a:t>}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64869" y="2260937"/>
              <a:ext cx="859531" cy="10156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/>
                <a:t>Geometry</a:t>
              </a:r>
            </a:p>
            <a:p>
              <a:pPr>
                <a:defRPr/>
              </a:pPr>
              <a:r>
                <a:rPr lang="en-US" sz="1200" dirty="0"/>
                <a:t>{</a:t>
              </a:r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r>
                <a:rPr lang="en-US" sz="1200" dirty="0"/>
                <a:t>}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9667" y="2233504"/>
              <a:ext cx="1388522" cy="212365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/>
                <a:t>   Material</a:t>
              </a:r>
            </a:p>
            <a:p>
              <a:pPr>
                <a:defRPr/>
              </a:pPr>
              <a:r>
                <a:rPr lang="en-US" sz="1200" dirty="0"/>
                <a:t>    {</a:t>
              </a:r>
            </a:p>
            <a:p>
              <a:pPr>
                <a:defRPr/>
              </a:pPr>
              <a:r>
                <a:rPr lang="en-US" sz="1200" dirty="0"/>
                <a:t>       name = Si</a:t>
              </a:r>
            </a:p>
            <a:p>
              <a:pPr>
                <a:defRPr/>
              </a:pPr>
              <a:r>
                <a:rPr lang="en-US" sz="1200" dirty="0"/>
                <a:t>       </a:t>
              </a:r>
              <a:r>
                <a:rPr lang="en-US" sz="1200" b="1" dirty="0"/>
                <a:t>…</a:t>
              </a:r>
            </a:p>
            <a:p>
              <a:pPr>
                <a:defRPr/>
              </a:pPr>
              <a:r>
                <a:rPr lang="en-US" sz="1200" dirty="0"/>
                <a:t>    }</a:t>
              </a:r>
            </a:p>
            <a:p>
              <a:pPr>
                <a:defRPr/>
              </a:pPr>
              <a:endParaRPr lang="en-US" sz="1200" dirty="0"/>
            </a:p>
            <a:p>
              <a:pPr>
                <a:defRPr/>
              </a:pPr>
              <a:r>
                <a:rPr lang="en-US" sz="1200" dirty="0"/>
                <a:t>    Material</a:t>
              </a:r>
            </a:p>
            <a:p>
              <a:pPr>
                <a:defRPr/>
              </a:pPr>
              <a:r>
                <a:rPr lang="en-US" sz="1200" dirty="0"/>
                <a:t>    {</a:t>
              </a:r>
            </a:p>
            <a:p>
              <a:pPr>
                <a:defRPr/>
              </a:pPr>
              <a:r>
                <a:rPr lang="en-US" sz="1200" dirty="0"/>
                <a:t>       name = </a:t>
              </a:r>
              <a:r>
                <a:rPr lang="en-US" sz="1200" dirty="0" err="1"/>
                <a:t>SiGe</a:t>
              </a:r>
              <a:endParaRPr lang="en-US" sz="1200" dirty="0"/>
            </a:p>
            <a:p>
              <a:pPr>
                <a:defRPr/>
              </a:pPr>
              <a:r>
                <a:rPr lang="en-US" sz="1200" dirty="0"/>
                <a:t>       </a:t>
              </a:r>
              <a:r>
                <a:rPr lang="en-US" sz="1200" b="1" dirty="0"/>
                <a:t>…</a:t>
              </a:r>
            </a:p>
            <a:p>
              <a:pPr>
                <a:defRPr/>
              </a:pPr>
              <a:r>
                <a:rPr lang="en-US" sz="1200" dirty="0"/>
                <a:t>    }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2000" y="42672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Design the device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Chose material and crystal structures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Define where each  equation is solved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44958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Geometry block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510540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 and domain blocks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594360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Solver and domain blocks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295400" y="4114800"/>
            <a:ext cx="2286000" cy="36933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User’s steps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5181600" y="4126468"/>
            <a:ext cx="2286000" cy="369332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Input deck sections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6200000">
            <a:off x="4380606" y="4283333"/>
            <a:ext cx="283726" cy="861061"/>
          </a:xfrm>
          <a:prstGeom prst="downArrow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6200000">
            <a:off x="4380606" y="4837806"/>
            <a:ext cx="283726" cy="861061"/>
          </a:xfrm>
          <a:prstGeom prst="downArrow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6200000">
            <a:off x="4380606" y="5676006"/>
            <a:ext cx="283726" cy="861061"/>
          </a:xfrm>
          <a:prstGeom prst="downArrow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Example1: Si/</a:t>
            </a:r>
            <a:r>
              <a:rPr lang="en-US" dirty="0" err="1" smtClean="0"/>
              <a:t>SiGe</a:t>
            </a:r>
            <a:r>
              <a:rPr lang="en-US" dirty="0" smtClean="0"/>
              <a:t> quantum wire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905000" y="2286000"/>
            <a:ext cx="4038600" cy="2820400"/>
            <a:chOff x="609600" y="1447800"/>
            <a:chExt cx="4038600" cy="2820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2" t="12072" r="39715" b="9112"/>
            <a:stretch/>
          </p:blipFill>
          <p:spPr>
            <a:xfrm>
              <a:off x="609600" y="1447800"/>
              <a:ext cx="4038600" cy="2820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429000" y="3048000"/>
              <a:ext cx="50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Si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28800" y="2266890"/>
              <a:ext cx="1229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Si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0.4</a:t>
              </a:r>
              <a:r>
                <a:rPr lang="en-US" sz="2000" dirty="0" smtClean="0">
                  <a:solidFill>
                    <a:schemeClr val="bg1"/>
                  </a:solidFill>
                </a:rPr>
                <a:t>Ge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0.6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400" y="1447800"/>
            <a:ext cx="549701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Goal: create Si wire surrounded by </a:t>
            </a:r>
            <a:r>
              <a:rPr lang="en-US" dirty="0"/>
              <a:t>a </a:t>
            </a:r>
            <a:r>
              <a:rPr lang="en-US" dirty="0" smtClean="0"/>
              <a:t>Si</a:t>
            </a:r>
            <a:r>
              <a:rPr lang="en-US" baseline="-25000" dirty="0" smtClean="0"/>
              <a:t>0.4</a:t>
            </a:r>
            <a:r>
              <a:rPr lang="en-US" dirty="0" smtClean="0"/>
              <a:t>Ge</a:t>
            </a:r>
            <a:r>
              <a:rPr lang="en-US" baseline="-25000" dirty="0" smtClean="0"/>
              <a:t>0.6</a:t>
            </a:r>
            <a:r>
              <a:rPr lang="en-US" dirty="0" smtClean="0"/>
              <a:t> layer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00776" y="5486400"/>
            <a:ext cx="550022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Additional requirements: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[100] transport direction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SiGe</a:t>
            </a:r>
            <a:r>
              <a:rPr lang="en-US" dirty="0" smtClean="0"/>
              <a:t> alloy is represented as a disordered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Example1. Si/</a:t>
            </a:r>
            <a:r>
              <a:rPr lang="en-US" dirty="0" err="1" smtClean="0"/>
              <a:t>SiGe</a:t>
            </a:r>
            <a:r>
              <a:rPr lang="en-US" dirty="0" smtClean="0"/>
              <a:t> wire: definition of materials.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93853" y="1524000"/>
            <a:ext cx="5245347" cy="42780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Material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name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Si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tag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core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crystal_structure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diamond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regions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(1)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Material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name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SiGe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tag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substrate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crystal_structure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diamond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regions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(2)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mole_fraction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0.4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disorder_type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totally_random_alloy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98" y="3759875"/>
            <a:ext cx="3418902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Each material occupies a region (or regions)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Material definition requires: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/>
              <a:t>n</a:t>
            </a:r>
            <a:r>
              <a:rPr lang="en-US" dirty="0" smtClean="0"/>
              <a:t>ame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/>
              <a:t>t</a:t>
            </a:r>
            <a:r>
              <a:rPr lang="en-US" dirty="0" smtClean="0"/>
              <a:t>ag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dirty="0" err="1"/>
              <a:t>c</a:t>
            </a:r>
            <a:r>
              <a:rPr lang="en-US" dirty="0" err="1" smtClean="0"/>
              <a:t>rystal_structure</a:t>
            </a:r>
            <a:endParaRPr lang="en-US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05200" y="5181600"/>
            <a:ext cx="685800" cy="99060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05200" y="5486400"/>
            <a:ext cx="685800" cy="68580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28800" y="61722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special parameters for an alloy 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86298" y="1600200"/>
            <a:ext cx="2199702" cy="1677400"/>
            <a:chOff x="86298" y="1600200"/>
            <a:chExt cx="2199702" cy="1677400"/>
          </a:xfrm>
        </p:grpSpPr>
        <p:grpSp>
          <p:nvGrpSpPr>
            <p:cNvPr id="12" name="Group 11"/>
            <p:cNvGrpSpPr/>
            <p:nvPr/>
          </p:nvGrpSpPr>
          <p:grpSpPr>
            <a:xfrm>
              <a:off x="86298" y="1600200"/>
              <a:ext cx="2199702" cy="1677400"/>
              <a:chOff x="609600" y="1447800"/>
              <a:chExt cx="4038600" cy="28204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2" t="12072" r="39715" b="9112"/>
              <a:stretch/>
            </p:blipFill>
            <p:spPr>
              <a:xfrm>
                <a:off x="609600" y="1447800"/>
                <a:ext cx="4038600" cy="2820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429000" y="3048000"/>
                <a:ext cx="706650" cy="4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Si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828800" y="2266890"/>
                <a:ext cx="1495672" cy="4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Si</a:t>
                </a:r>
                <a:r>
                  <a:rPr lang="en-US" sz="1200" baseline="-25000" dirty="0" smtClean="0">
                    <a:solidFill>
                      <a:schemeClr val="bg1"/>
                    </a:solidFill>
                  </a:rPr>
                  <a:t>0.4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Ge</a:t>
                </a:r>
                <a:r>
                  <a:rPr lang="en-US" sz="1200" baseline="-25000" dirty="0" smtClean="0">
                    <a:solidFill>
                      <a:schemeClr val="bg1"/>
                    </a:solidFill>
                  </a:rPr>
                  <a:t>0.6</a:t>
                </a:r>
                <a:endParaRPr lang="en-US" sz="1200" baseline="-25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371600" y="220980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</a:t>
              </a:r>
              <a:r>
                <a:rPr lang="en-US" dirty="0" smtClean="0">
                  <a:solidFill>
                    <a:schemeClr val="bg1"/>
                  </a:solidFill>
                </a:rPr>
                <a:t>eg.1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800" y="251460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reg.2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4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Example1. Si/</a:t>
            </a:r>
            <a:r>
              <a:rPr lang="en-US" dirty="0" err="1" smtClean="0"/>
              <a:t>SiGe</a:t>
            </a:r>
            <a:r>
              <a:rPr lang="en-US" dirty="0" smtClean="0"/>
              <a:t> wire: definition of geometry shapes.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3397" y="4110097"/>
            <a:ext cx="3887603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Region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{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shape      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cuboid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region_number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1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priority   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2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min        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( 0,2,0)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max        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( 10,4,4)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} 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419600" y="1447800"/>
            <a:ext cx="2199702" cy="1677400"/>
            <a:chOff x="86298" y="1600200"/>
            <a:chExt cx="2199702" cy="1677400"/>
          </a:xfrm>
        </p:grpSpPr>
        <p:grpSp>
          <p:nvGrpSpPr>
            <p:cNvPr id="15" name="Group 14"/>
            <p:cNvGrpSpPr/>
            <p:nvPr/>
          </p:nvGrpSpPr>
          <p:grpSpPr>
            <a:xfrm>
              <a:off x="86298" y="1600200"/>
              <a:ext cx="2199702" cy="1677400"/>
              <a:chOff x="609600" y="1447800"/>
              <a:chExt cx="4038600" cy="28204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2" t="12072" r="39715" b="9112"/>
              <a:stretch/>
            </p:blipFill>
            <p:spPr>
              <a:xfrm>
                <a:off x="609600" y="1447800"/>
                <a:ext cx="4038600" cy="2820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429000" y="3048000"/>
                <a:ext cx="706650" cy="4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Si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28800" y="2266890"/>
                <a:ext cx="1495672" cy="4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Si</a:t>
                </a:r>
                <a:r>
                  <a:rPr lang="en-US" sz="1200" baseline="-25000" dirty="0" smtClean="0">
                    <a:solidFill>
                      <a:schemeClr val="bg1"/>
                    </a:solidFill>
                  </a:rPr>
                  <a:t>0.4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Ge</a:t>
                </a:r>
                <a:r>
                  <a:rPr lang="en-US" sz="1200" baseline="-25000" dirty="0" smtClean="0">
                    <a:solidFill>
                      <a:schemeClr val="bg1"/>
                    </a:solidFill>
                  </a:rPr>
                  <a:t>0.6</a:t>
                </a:r>
                <a:endParaRPr lang="en-US" sz="1200" baseline="-25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371600" y="220980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</a:t>
              </a:r>
              <a:r>
                <a:rPr lang="en-US" dirty="0" smtClean="0">
                  <a:solidFill>
                    <a:schemeClr val="bg1"/>
                  </a:solidFill>
                </a:rPr>
                <a:t>eg.1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800" y="2514600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reg.2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ube 4"/>
          <p:cNvSpPr/>
          <p:nvPr/>
        </p:nvSpPr>
        <p:spPr>
          <a:xfrm>
            <a:off x="228600" y="1828800"/>
            <a:ext cx="1512359" cy="762000"/>
          </a:xfrm>
          <a:prstGeom prst="cube">
            <a:avLst/>
          </a:prstGeom>
          <a:solidFill>
            <a:srgbClr val="00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eg.1</a:t>
            </a:r>
            <a:endParaRPr lang="en-US" dirty="0"/>
          </a:p>
        </p:txBody>
      </p:sp>
      <p:sp>
        <p:nvSpPr>
          <p:cNvPr id="7" name="Cube 6"/>
          <p:cNvSpPr/>
          <p:nvPr/>
        </p:nvSpPr>
        <p:spPr>
          <a:xfrm>
            <a:off x="2456801" y="1524000"/>
            <a:ext cx="1048399" cy="1295400"/>
          </a:xfrm>
          <a:prstGeom prst="cube">
            <a:avLst>
              <a:gd name="adj" fmla="val 49075"/>
            </a:avLst>
          </a:prstGeom>
          <a:solidFill>
            <a:srgbClr val="A5002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eg.2</a:t>
            </a:r>
            <a:endParaRPr lang="en-US" dirty="0"/>
          </a:p>
        </p:txBody>
      </p:sp>
      <p:sp>
        <p:nvSpPr>
          <p:cNvPr id="21" name="Plus 20"/>
          <p:cNvSpPr/>
          <p:nvPr/>
        </p:nvSpPr>
        <p:spPr>
          <a:xfrm>
            <a:off x="1905000" y="1943100"/>
            <a:ext cx="381000" cy="468863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qual 21"/>
          <p:cNvSpPr/>
          <p:nvPr/>
        </p:nvSpPr>
        <p:spPr>
          <a:xfrm>
            <a:off x="3657600" y="1948931"/>
            <a:ext cx="533400" cy="457200"/>
          </a:xfrm>
          <a:prstGeom prst="mathEqual">
            <a:avLst>
              <a:gd name="adj1" fmla="val 11275"/>
              <a:gd name="adj2" fmla="val 117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75420" y="4110097"/>
            <a:ext cx="3764172" cy="20621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Region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{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shape      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cuboid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region_number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2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priority   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1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min        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(3,0,0)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max         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(7,6,5)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}   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8105" r="14706" b="1763"/>
          <a:stretch/>
        </p:blipFill>
        <p:spPr>
          <a:xfrm>
            <a:off x="6705600" y="1447800"/>
            <a:ext cx="2378539" cy="164813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391400" y="16880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eg.2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48600" y="22098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3652" y="30480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view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58000" y="304800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Cross-section view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84591" y="6248400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*coordinates are defined in nanometers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914400" y="2731532"/>
            <a:ext cx="457200" cy="1378565"/>
          </a:xfrm>
          <a:prstGeom prst="straightConnector1">
            <a:avLst/>
          </a:prstGeom>
          <a:ln w="63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76600" y="2676499"/>
            <a:ext cx="1371600" cy="1433598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9280" y="3445124"/>
            <a:ext cx="80922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If two regions overlap, then the biggest priority value wins!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Example1. Si/</a:t>
            </a:r>
            <a:r>
              <a:rPr lang="en-US" dirty="0" err="1" smtClean="0"/>
              <a:t>SiGe</a:t>
            </a:r>
            <a:r>
              <a:rPr lang="en-US" dirty="0" smtClean="0"/>
              <a:t> QWR. Atomistic domain.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3124200"/>
            <a:ext cx="363432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Read-in atomic structure</a:t>
            </a:r>
          </a:p>
          <a:p>
            <a:r>
              <a:rPr lang="en-US" dirty="0" smtClean="0"/>
              <a:t>(see discussion forum for details 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3417" y="3124200"/>
            <a:ext cx="291618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Generate atomic structure.</a:t>
            </a:r>
          </a:p>
          <a:p>
            <a:r>
              <a:rPr lang="en-US" dirty="0" smtClean="0"/>
              <a:t>(this tutorial)</a:t>
            </a:r>
            <a:endParaRPr lang="en-US" dirty="0"/>
          </a:p>
        </p:txBody>
      </p:sp>
      <p:cxnSp>
        <p:nvCxnSpPr>
          <p:cNvPr id="8" name="Straight Arrow Connector 7"/>
          <p:cNvCxnSpPr>
            <a:endCxn id="6" idx="0"/>
          </p:cNvCxnSpPr>
          <p:nvPr/>
        </p:nvCxnSpPr>
        <p:spPr>
          <a:xfrm>
            <a:off x="4603355" y="1757065"/>
            <a:ext cx="2168154" cy="1367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3" idx="2"/>
            <a:endCxn id="5" idx="0"/>
          </p:cNvCxnSpPr>
          <p:nvPr/>
        </p:nvCxnSpPr>
        <p:spPr>
          <a:xfrm flipH="1">
            <a:off x="2655364" y="1757065"/>
            <a:ext cx="1947991" cy="13671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13417" y="4038600"/>
            <a:ext cx="3623136" cy="20313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Only </a:t>
            </a:r>
            <a:r>
              <a:rPr lang="en-US" dirty="0" err="1" smtClean="0"/>
              <a:t>pseudomorphic</a:t>
            </a:r>
            <a:r>
              <a:rPr lang="en-US" dirty="0" smtClean="0"/>
              <a:t> lattice is supported;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Chemical bonds are calculated by NEMO5;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Strain relaxation is required for lattice mismatched systems (see tutorial 5)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4038600"/>
            <a:ext cx="3623136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Any structures (crystals, amorphous, bio molecules, etc…) are possible;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Chemical bonding has to be provided;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39109" y="1295400"/>
            <a:ext cx="5728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Two ways to create an atomistic domain: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Example1. Si/</a:t>
            </a:r>
            <a:r>
              <a:rPr lang="en-US" dirty="0" err="1" smtClean="0"/>
              <a:t>SiGe</a:t>
            </a:r>
            <a:r>
              <a:rPr lang="en-US" dirty="0" smtClean="0"/>
              <a:t> wire: </a:t>
            </a:r>
            <a:r>
              <a:rPr lang="en-US" dirty="0" err="1" smtClean="0"/>
              <a:t>Pseudomorphic</a:t>
            </a:r>
            <a:r>
              <a:rPr lang="en-US" dirty="0" smtClean="0"/>
              <a:t> domain (I)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1524000"/>
            <a:ext cx="8233137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Pseudomorphic</a:t>
            </a:r>
            <a:r>
              <a:rPr lang="en-US" sz="2400" dirty="0" smtClean="0">
                <a:solidFill>
                  <a:srgbClr val="FF0000"/>
                </a:solidFill>
              </a:rPr>
              <a:t> domain is an ideal lattice that consists of materials with the same crystallographic structure. 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935069"/>
            <a:ext cx="711188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defects.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 different lattices in one domain such as </a:t>
            </a:r>
            <a:r>
              <a:rPr lang="en-US" dirty="0" err="1" smtClean="0"/>
              <a:t>GaN</a:t>
            </a:r>
            <a:r>
              <a:rPr lang="en-US" dirty="0" smtClean="0"/>
              <a:t> and Si together.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378493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306669"/>
            <a:ext cx="8334333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Different lattice constants are possible.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Some defects in the lattice may be created by NEMO5 (e.g. single impurities,</a:t>
            </a:r>
          </a:p>
          <a:p>
            <a:r>
              <a:rPr lang="en-US" dirty="0" smtClean="0"/>
              <a:t>Lecture 7 ).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to create a </a:t>
            </a:r>
            <a:r>
              <a:rPr lang="en-US" dirty="0" err="1" smtClean="0"/>
              <a:t>pseudomorphic</a:t>
            </a:r>
            <a:r>
              <a:rPr lang="en-US" dirty="0" smtClean="0"/>
              <a:t> domain.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 the base material.</a:t>
            </a:r>
          </a:p>
        </p:txBody>
      </p:sp>
      <p:pic>
        <p:nvPicPr>
          <p:cNvPr id="4" name="Picture 3" descr="Si_bulk.png"/>
          <p:cNvPicPr>
            <a:picLocks noChangeAspect="1"/>
          </p:cNvPicPr>
          <p:nvPr/>
        </p:nvPicPr>
        <p:blipFill>
          <a:blip r:embed="rId2"/>
          <a:srcRect l="13521" t="8273" r="13521" b="8273"/>
          <a:stretch>
            <a:fillRect/>
          </a:stretch>
        </p:blipFill>
        <p:spPr>
          <a:xfrm>
            <a:off x="4942115" y="1295400"/>
            <a:ext cx="1088571" cy="1143000"/>
          </a:xfrm>
          <a:prstGeom prst="rect">
            <a:avLst/>
          </a:prstGeom>
        </p:spPr>
      </p:pic>
      <p:pic>
        <p:nvPicPr>
          <p:cNvPr id="5" name="Picture 4" descr="Si_atoms2.png"/>
          <p:cNvPicPr>
            <a:picLocks noChangeAspect="1"/>
          </p:cNvPicPr>
          <p:nvPr/>
        </p:nvPicPr>
        <p:blipFill>
          <a:blip r:embed="rId3"/>
          <a:srcRect b="11142"/>
          <a:stretch>
            <a:fillRect/>
          </a:stretch>
        </p:blipFill>
        <p:spPr>
          <a:xfrm>
            <a:off x="4229100" y="2590800"/>
            <a:ext cx="2514600" cy="1526936"/>
          </a:xfrm>
          <a:prstGeom prst="rect">
            <a:avLst/>
          </a:prstGeom>
        </p:spPr>
      </p:pic>
      <p:pic>
        <p:nvPicPr>
          <p:cNvPr id="6" name="Picture 5" descr="Si_Ge_atom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4191000"/>
            <a:ext cx="2895600" cy="1710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86670"/>
            <a:ext cx="3657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Create a big lattice by repeating the base material unit cells.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34340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Substitute the base material atoms by the actual material atoms.</a:t>
            </a:r>
          </a:p>
          <a:p>
            <a:r>
              <a:rPr lang="en-US" dirty="0" smtClean="0"/>
              <a:t>Remove unnecessary atoms if needed.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5983069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Relax the structure (will be shown in tutorial 5)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2514600"/>
            <a:ext cx="8686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4800" y="4114800"/>
            <a:ext cx="8686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600" y="5943600"/>
            <a:ext cx="8686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57009" y="1600200"/>
            <a:ext cx="158248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Domain block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57009" y="3048000"/>
            <a:ext cx="158248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Domain block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39000" y="4659868"/>
            <a:ext cx="180049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Geometry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7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334000" y="2057400"/>
            <a:ext cx="3810000" cy="1905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Base material cell definition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Example1. Si/</a:t>
            </a:r>
            <a:r>
              <a:rPr lang="en-US" dirty="0" err="1" smtClean="0"/>
              <a:t>SiGe</a:t>
            </a:r>
            <a:r>
              <a:rPr lang="en-US" dirty="0" smtClean="0"/>
              <a:t> wire: </a:t>
            </a:r>
            <a:r>
              <a:rPr lang="en-US" dirty="0" err="1" smtClean="0"/>
              <a:t>Pseudomorphic</a:t>
            </a:r>
            <a:r>
              <a:rPr lang="en-US" dirty="0" smtClean="0"/>
              <a:t> domain (II)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371600"/>
            <a:ext cx="5105400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Domain{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name =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wire_atomistic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type =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pseudomorphic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base_material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= core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crystal_direction1 = (1,0,0)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crystal_direction2 = (0,1,0)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crystal_direction3 = (0,0,1)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space_orientation_dir1 =(1.0,0.0,0.0)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space_orientation_dir2 =(0.0,1.0,0.0)</a:t>
            </a:r>
          </a:p>
          <a:p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dimension = (30,20,20)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periodic = (false, false, false)</a:t>
            </a:r>
          </a:p>
          <a:p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regions = (1,2)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geometry_description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simple_shapes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       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passivate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= true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random_alloy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= true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4114800" y="2667000"/>
            <a:ext cx="228600" cy="685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43400" y="2831068"/>
            <a:ext cx="457200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Bravais</a:t>
            </a:r>
            <a:r>
              <a:rPr lang="en-US" dirty="0" smtClean="0"/>
              <a:t> vectors of the  cell  (miller indexes)</a:t>
            </a:r>
            <a:endParaRPr lang="en-US" dirty="0"/>
          </a:p>
        </p:txBody>
      </p:sp>
      <p:sp>
        <p:nvSpPr>
          <p:cNvPr id="20" name="Right Brace 19"/>
          <p:cNvSpPr/>
          <p:nvPr/>
        </p:nvSpPr>
        <p:spPr>
          <a:xfrm>
            <a:off x="4953000" y="3352800"/>
            <a:ext cx="152400" cy="5334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105400" y="3316069"/>
            <a:ext cx="3886200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Orientation of the crystal directions in the laboratory Cartesian system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334000" y="4343400"/>
            <a:ext cx="3810000" cy="53340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tx1"/>
                </a:solidFill>
              </a:rPr>
              <a:t>Repetition of the unit cell.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4000" y="5867400"/>
            <a:ext cx="3810000" cy="68580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tx1"/>
                </a:solidFill>
              </a:rPr>
              <a:t>Post-processing of the domain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34000" y="5029200"/>
            <a:ext cx="3810000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Shaping of the domain</a:t>
            </a:r>
          </a:p>
        </p:txBody>
      </p:sp>
    </p:spTree>
    <p:extLst>
      <p:ext uri="{BB962C8B-B14F-4D97-AF65-F5344CB8AC3E}">
        <p14:creationId xmlns:p14="http://schemas.microsoft.com/office/powerpoint/2010/main" val="28301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Synopsis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752600"/>
            <a:ext cx="6429375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How to control the simulator? </a:t>
            </a:r>
            <a:r>
              <a:rPr lang="en-US" sz="2400" i="1" dirty="0" smtClean="0">
                <a:solidFill>
                  <a:srgbClr val="FF0000"/>
                </a:solidFill>
              </a:rPr>
              <a:t>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he NEMO5 input </a:t>
            </a:r>
            <a:r>
              <a:rPr lang="en-US" sz="2400" dirty="0">
                <a:latin typeface="+mj-lt"/>
              </a:rPr>
              <a:t>deck</a:t>
            </a:r>
            <a:r>
              <a:rPr lang="en-US" sz="2400" dirty="0" smtClean="0">
                <a:latin typeface="+mj-lt"/>
              </a:rPr>
              <a:t>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atomic structures.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the atomistic output (structure solver).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Finite element mesh.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finite element data (electric potential of the Poisson solver).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49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atomic structures in NEMO5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95400"/>
            <a:ext cx="718132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Task: visualize atomic structure of our Si/</a:t>
            </a:r>
            <a:r>
              <a:rPr lang="en-US" sz="2400" dirty="0" err="1" smtClean="0"/>
              <a:t>SiGe</a:t>
            </a:r>
            <a:r>
              <a:rPr lang="en-US" sz="2400" dirty="0" smtClean="0"/>
              <a:t> wire.</a:t>
            </a:r>
            <a:endParaRPr lang="en-US" sz="2400" dirty="0"/>
          </a:p>
        </p:txBody>
      </p:sp>
      <p:pic>
        <p:nvPicPr>
          <p:cNvPr id="6" name="Picture 5" descr="Si_SiGewire0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5117630" cy="48768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15001" y="2209800"/>
            <a:ext cx="3048000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Solution: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Define a solver that outputs the structure in the input deck.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Run NEMO5.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available visualization software.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6324600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visulaized</a:t>
            </a:r>
            <a:r>
              <a:rPr lang="en-US" dirty="0" smtClean="0"/>
              <a:t> by Visit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Synopsis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752600"/>
            <a:ext cx="6429375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How to control the simulator?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he NEMO5 input </a:t>
            </a:r>
            <a:r>
              <a:rPr lang="en-US" sz="2400" dirty="0">
                <a:latin typeface="+mj-lt"/>
              </a:rPr>
              <a:t>deck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atomic structures.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the atomistic output (structure).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Finite element mesh.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finite element data (electric potential).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Solver that dumps out structures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371600"/>
            <a:ext cx="5836854" cy="50783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solver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{  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name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view_shapes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type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b="1" dirty="0" err="1">
                <a:latin typeface="Courier New" pitchFamily="49" charset="0"/>
                <a:cs typeface="Courier New" pitchFamily="49" charset="0"/>
              </a:rPr>
              <a:t>GeometryVIS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geometry_volumes_output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true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geometry_volumes_resolution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20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geometry_volumes_filename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regions.vtk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solver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name          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view_atoms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type         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Structure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domain       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wire_atomistic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   	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output_format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vtk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structure_file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Si_SiGe_wire.vtk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370254" y="1524000"/>
            <a:ext cx="259146" cy="1828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05600" y="209686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 user-defined </a:t>
            </a:r>
          </a:p>
          <a:p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6370254" y="3910756"/>
            <a:ext cx="335346" cy="22614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81800" y="4724400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Outputs an atomistic</a:t>
            </a:r>
          </a:p>
          <a:p>
            <a:r>
              <a:rPr lang="en-US" dirty="0" smtClean="0"/>
              <a:t>domain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 smtClean="0"/>
              <a:t>see</a:t>
            </a:r>
            <a:r>
              <a:rPr lang="en-US" dirty="0" smtClean="0"/>
              <a:t> </a:t>
            </a:r>
            <a:r>
              <a:rPr lang="en-US" dirty="0" smtClean="0"/>
              <a:t>example1…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676400"/>
            <a:ext cx="77107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Execute tutorial2_1.in input deck</a:t>
            </a:r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Visualize the output using </a:t>
            </a:r>
            <a:r>
              <a:rPr lang="en-US" sz="2000" dirty="0" err="1" smtClean="0"/>
              <a:t>Paraview</a:t>
            </a: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Modify the input deck: change crystallographic grows directions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835365" y="4800600"/>
            <a:ext cx="6784635" cy="923330"/>
            <a:chOff x="533400" y="5410200"/>
            <a:chExt cx="6784635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533400" y="5410200"/>
              <a:ext cx="2973891" cy="92333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/>
                <a:t> crystal_direction1 = (1,0,0)</a:t>
              </a:r>
            </a:p>
            <a:p>
              <a:r>
                <a:rPr lang="fr-FR" dirty="0" smtClean="0"/>
                <a:t> crystal_direction2 = (0,1,0)</a:t>
              </a:r>
            </a:p>
            <a:p>
              <a:r>
                <a:rPr lang="fr-FR" dirty="0" smtClean="0"/>
                <a:t> crystal_direction3 = (0,0,1)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67200" y="5410200"/>
              <a:ext cx="3050835" cy="923330"/>
            </a:xfrm>
            <a:prstGeom prst="rect">
              <a:avLst/>
            </a:prstGeom>
            <a:solidFill>
              <a:srgbClr val="CCFF99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/>
                <a:t> crystal_direction1 = (1,1,0)</a:t>
              </a:r>
            </a:p>
            <a:p>
              <a:r>
                <a:rPr lang="fr-FR" dirty="0" smtClean="0"/>
                <a:t> crystal_direction2 = (-1,1,0)</a:t>
              </a:r>
            </a:p>
            <a:p>
              <a:r>
                <a:rPr lang="fr-FR" dirty="0" smtClean="0"/>
                <a:t> crystal_direction3 = (0,0,1)</a:t>
              </a:r>
              <a:endParaRPr lang="en-US" dirty="0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3581400" y="5791200"/>
              <a:ext cx="609600" cy="228600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262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Synopsis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752600"/>
            <a:ext cx="6429375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How to control the simulator? </a:t>
            </a:r>
            <a:r>
              <a:rPr lang="en-US" sz="2400" i="1" dirty="0" smtClean="0">
                <a:solidFill>
                  <a:srgbClr val="FF0000"/>
                </a:solidFill>
              </a:rPr>
              <a:t>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he NEMO5 input </a:t>
            </a:r>
            <a:r>
              <a:rPr lang="en-US" sz="2400" dirty="0">
                <a:latin typeface="+mj-lt"/>
              </a:rPr>
              <a:t>deck</a:t>
            </a:r>
            <a:r>
              <a:rPr lang="en-US" sz="2400" dirty="0" smtClean="0">
                <a:latin typeface="+mj-lt"/>
              </a:rPr>
              <a:t>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atomic structures.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the atomistic output (structure).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Finite element mesh.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finite element data (electric potential).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49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Finite element (FE) domains.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1" t="12555" r="32735" b="7268"/>
          <a:stretch/>
        </p:blipFill>
        <p:spPr>
          <a:xfrm>
            <a:off x="533400" y="3759631"/>
            <a:ext cx="2873828" cy="21077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6" t="7986" r="33714" b="8252"/>
          <a:stretch/>
        </p:blipFill>
        <p:spPr>
          <a:xfrm>
            <a:off x="4802156" y="3665375"/>
            <a:ext cx="2817844" cy="22020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304800" y="1752600"/>
            <a:ext cx="8305800" cy="461665"/>
            <a:chOff x="304800" y="1752600"/>
            <a:chExt cx="8305800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304800" y="1828800"/>
              <a:ext cx="8153400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Device simulation requires solution of the Poisson equation: 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324600" y="1752600"/>
                  <a:ext cx="22860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𝛻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  <m:t>𝜅𝛻𝜙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=−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4600" y="1752600"/>
                  <a:ext cx="2286000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8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/>
          <p:cNvSpPr txBox="1"/>
          <p:nvPr/>
        </p:nvSpPr>
        <p:spPr>
          <a:xfrm>
            <a:off x="304800" y="2514600"/>
            <a:ext cx="63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NEMO5 solves the Poisson equation using the FE method. 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04800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NEMO5 can create the FE mesh automatically: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58674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58674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atoms and mesh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581400" y="4572000"/>
            <a:ext cx="1066800" cy="381000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2. Si/</a:t>
            </a:r>
            <a:r>
              <a:rPr lang="en-US" dirty="0" err="1" smtClean="0"/>
              <a:t>SiGe</a:t>
            </a:r>
            <a:r>
              <a:rPr lang="en-US" dirty="0" smtClean="0"/>
              <a:t> wire: creation of a FE mesh domain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1" t="12555" r="32735" b="7268"/>
          <a:stretch/>
        </p:blipFill>
        <p:spPr>
          <a:xfrm>
            <a:off x="859972" y="1473631"/>
            <a:ext cx="2873828" cy="21077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mesh_wire.png"/>
          <p:cNvPicPr>
            <a:picLocks noChangeAspect="1"/>
          </p:cNvPicPr>
          <p:nvPr/>
        </p:nvPicPr>
        <p:blipFill>
          <a:blip r:embed="rId3"/>
          <a:srcRect l="29000" r="34000" b="6522"/>
          <a:stretch>
            <a:fillRect/>
          </a:stretch>
        </p:blipFill>
        <p:spPr>
          <a:xfrm>
            <a:off x="5638800" y="1295400"/>
            <a:ext cx="2819400" cy="24574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7200" y="3657600"/>
            <a:ext cx="369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Atomistic domain  “</a:t>
            </a:r>
            <a:r>
              <a:rPr lang="en-US" dirty="0" err="1" smtClean="0"/>
              <a:t>wire_atomistic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75082" y="381000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 domain “</a:t>
            </a:r>
            <a:r>
              <a:rPr lang="en-US" dirty="0" err="1" smtClean="0"/>
              <a:t>wire_fem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4293275"/>
            <a:ext cx="5147563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Domain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 name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wire_fem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 type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finite_elements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mesh_from_domain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wire_atomistic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   output = mesh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038600" y="2133600"/>
            <a:ext cx="1371600" cy="45720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2313"/>
            <a:ext cx="9144000" cy="520700"/>
          </a:xfrm>
        </p:spPr>
        <p:txBody>
          <a:bodyPr/>
          <a:lstStyle/>
          <a:p>
            <a:r>
              <a:rPr lang="en-US" dirty="0" smtClean="0"/>
              <a:t>Example 2. Si/</a:t>
            </a:r>
            <a:r>
              <a:rPr lang="en-US" dirty="0" err="1" smtClean="0"/>
              <a:t>SiGe</a:t>
            </a:r>
            <a:r>
              <a:rPr lang="en-US" dirty="0" smtClean="0"/>
              <a:t> wire:  electrostatic boundary conditions (I)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04800" y="1524000"/>
            <a:ext cx="8305800" cy="461665"/>
            <a:chOff x="304800" y="1752600"/>
            <a:chExt cx="8305800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1828800"/>
              <a:ext cx="8153400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Device simulation requires solution of the Poisson equation: 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324600" y="1752600"/>
                  <a:ext cx="22860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𝛻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  <m:t>𝜅𝛻𝜙</m:t>
                            </m:r>
                          </m:e>
                        </m:d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=−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4600" y="1752600"/>
                  <a:ext cx="2286000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/>
          <p:cNvSpPr txBox="1"/>
          <p:nvPr/>
        </p:nvSpPr>
        <p:spPr>
          <a:xfrm>
            <a:off x="381000" y="2514600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Poisson equation requires boundary conditions: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6917" y="3352800"/>
            <a:ext cx="507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If no boundary conditions are specified, the Neumann boundary condition is applied 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38600" y="3576935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ea typeface="Cambria Math"/>
                        </a:rPr>
                        <m:t>𝛻𝜙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3576935"/>
                <a:ext cx="2286000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74506" y="4495800"/>
            <a:ext cx="6853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In the input deck one can define </a:t>
            </a:r>
            <a:r>
              <a:rPr lang="en-US" b="1" dirty="0" smtClean="0">
                <a:solidFill>
                  <a:srgbClr val="FF0000"/>
                </a:solidFill>
              </a:rPr>
              <a:t>boundary regions </a:t>
            </a:r>
            <a:r>
              <a:rPr lang="en-US" dirty="0" smtClean="0"/>
              <a:t>and apply </a:t>
            </a:r>
          </a:p>
          <a:p>
            <a:r>
              <a:rPr lang="en-US" dirty="0" smtClean="0"/>
              <a:t>boundary conditions there, e.g. impose a fixed potential value.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6917" y="2362200"/>
            <a:ext cx="8502283" cy="327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722313"/>
            <a:ext cx="9448800" cy="520700"/>
          </a:xfrm>
        </p:spPr>
        <p:txBody>
          <a:bodyPr/>
          <a:lstStyle/>
          <a:p>
            <a:r>
              <a:rPr lang="en-US" dirty="0" smtClean="0"/>
              <a:t>Example 2. Si/</a:t>
            </a:r>
            <a:r>
              <a:rPr lang="en-US" dirty="0" err="1" smtClean="0"/>
              <a:t>SiGe</a:t>
            </a:r>
            <a:r>
              <a:rPr lang="en-US" dirty="0" smtClean="0"/>
              <a:t> wire:  electrostatic boundary conditions (II)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657290"/>
            <a:ext cx="86106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Device simulation requires solution of the Poisson equation: 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781800" y="1676400"/>
                <a:ext cx="2286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𝛻</m:t>
                      </m:r>
                      <m:d>
                        <m:dPr>
                          <m:ctrlPr>
                            <a:rPr lang="en-US" sz="20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𝜅𝛻𝜙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𝜌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76400"/>
                <a:ext cx="2286000" cy="400110"/>
              </a:xfrm>
              <a:prstGeom prst="rect">
                <a:avLst/>
              </a:prstGeom>
              <a:blipFill rotWithShape="1">
                <a:blip r:embed="rId2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2514600"/>
            <a:ext cx="7269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Poisson equation solution depends on boundary condition: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36917" y="3352800"/>
            <a:ext cx="8121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If no boundary conditions are specified, the Neumann boundary condition is applied.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74506" y="4495800"/>
            <a:ext cx="75905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2. In the input deck one can define </a:t>
            </a:r>
            <a:r>
              <a:rPr lang="en-US" sz="2000" b="1" dirty="0" smtClean="0">
                <a:solidFill>
                  <a:srgbClr val="FF0000"/>
                </a:solidFill>
              </a:rPr>
              <a:t>boundary regions </a:t>
            </a:r>
            <a:r>
              <a:rPr lang="en-US" sz="2000" dirty="0" smtClean="0"/>
              <a:t>and apply </a:t>
            </a:r>
          </a:p>
          <a:p>
            <a:r>
              <a:rPr lang="en-US" sz="2000" dirty="0" smtClean="0"/>
              <a:t>boundary conditions there.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722313"/>
            <a:ext cx="9448800" cy="520700"/>
          </a:xfrm>
        </p:spPr>
        <p:txBody>
          <a:bodyPr/>
          <a:lstStyle/>
          <a:p>
            <a:r>
              <a:rPr lang="en-US" dirty="0" smtClean="0"/>
              <a:t>Example 2. Si/</a:t>
            </a:r>
            <a:r>
              <a:rPr lang="en-US" dirty="0" err="1" smtClean="0"/>
              <a:t>SiGe</a:t>
            </a:r>
            <a:r>
              <a:rPr lang="en-US" dirty="0" smtClean="0"/>
              <a:t> wire:  electrostatic boundary conditions (III)</a:t>
            </a:r>
            <a:endParaRPr lang="en-US" dirty="0"/>
          </a:p>
        </p:txBody>
      </p:sp>
      <p:sp>
        <p:nvSpPr>
          <p:cNvPr id="8" name="Left Arrow Callout 7"/>
          <p:cNvSpPr/>
          <p:nvPr/>
        </p:nvSpPr>
        <p:spPr>
          <a:xfrm>
            <a:off x="4953000" y="1494953"/>
            <a:ext cx="4114800" cy="33384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21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Let’s apply 3 boundary conditions.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1956930"/>
            <a:ext cx="4158511" cy="48320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Boundary_region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{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shape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cuboid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region_number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1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priority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1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min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(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0.1,1.5,-0.2) </a:t>
            </a:r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max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(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0.2,4.5, 4.5)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 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Boundary_region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{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shape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cuboid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region_number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2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priority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1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min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( 9.7, 1.5,-0.2)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max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( 10.5,4.5, 4.5)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Boundary_regionn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{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shape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cuboid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region_number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3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priority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1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min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( 3, 0, 5.2)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max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( 7, 6, 5.6)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 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76" y="4800600"/>
            <a:ext cx="434113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Boundary conditions are applied to the mesh points that are inside the boundary regions.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86076" y="1447800"/>
            <a:ext cx="4341138" cy="2853154"/>
            <a:chOff x="486076" y="1447800"/>
            <a:chExt cx="4341138" cy="28531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0560" r="22906" b="7344"/>
            <a:stretch/>
          </p:blipFill>
          <p:spPr>
            <a:xfrm>
              <a:off x="486076" y="1447800"/>
              <a:ext cx="4341138" cy="25866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905000" y="28956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21336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16094" y="16002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400" y="3962400"/>
              <a:ext cx="4293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Output of the boundary regions and FE mesh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99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2. Si/</a:t>
            </a:r>
            <a:r>
              <a:rPr lang="en-US" dirty="0" err="1"/>
              <a:t>SiGe</a:t>
            </a:r>
            <a:r>
              <a:rPr lang="en-US" dirty="0"/>
              <a:t> </a:t>
            </a:r>
            <a:r>
              <a:rPr lang="en-US" dirty="0" smtClean="0"/>
              <a:t>wire: solving the Poisson equation.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371600"/>
            <a:ext cx="4011034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solver{  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name 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my_poisson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type = 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Poisson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domain 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wire_fem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fem_output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= (potential)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boundary_condition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type = </a:t>
            </a:r>
            <a:r>
              <a:rPr lang="en-US" sz="1600" b="1" dirty="0" err="1">
                <a:latin typeface="Courier New" pitchFamily="49" charset="0"/>
                <a:cs typeface="Courier New" pitchFamily="49" charset="0"/>
              </a:rPr>
              <a:t>ElectrostaticContact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boundary_regions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= (1)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voltage = 0.0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boundary_condition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type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b="1" dirty="0" err="1">
                <a:latin typeface="Courier New" pitchFamily="49" charset="0"/>
                <a:cs typeface="Courier New" pitchFamily="49" charset="0"/>
              </a:rPr>
              <a:t>ElectrostaticContact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boundary_regions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(2)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voltage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1.0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boundary_condition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type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b="1" dirty="0" err="1">
                <a:latin typeface="Courier New" pitchFamily="49" charset="0"/>
                <a:cs typeface="Courier New" pitchFamily="49" charset="0"/>
              </a:rPr>
              <a:t>ElectrostaticContact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boundary_regions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(3)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voltage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2.0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 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5" t="18604" r="9390" b="5320"/>
          <a:stretch/>
        </p:blipFill>
        <p:spPr>
          <a:xfrm>
            <a:off x="4724400" y="1429623"/>
            <a:ext cx="3457876" cy="25628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18222" r="9154" b="9334"/>
          <a:stretch/>
        </p:blipFill>
        <p:spPr>
          <a:xfrm>
            <a:off x="4724400" y="4191000"/>
            <a:ext cx="3457876" cy="24090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143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Synopsis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752600"/>
            <a:ext cx="6429375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How to control the simulator?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he NEMO5 input </a:t>
            </a:r>
            <a:r>
              <a:rPr lang="en-US" sz="2400" dirty="0">
                <a:latin typeface="+mj-lt"/>
              </a:rPr>
              <a:t>deck</a:t>
            </a:r>
            <a:r>
              <a:rPr lang="en-US" sz="2400" dirty="0" smtClean="0">
                <a:latin typeface="+mj-lt"/>
              </a:rPr>
              <a:t>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atomic structures.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the atomistic output (structure).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Finite element mesh.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finite element data (electric potential).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49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295400" y="4648200"/>
            <a:ext cx="7467600" cy="1600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control the simulator? (I)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2969341"/>
            <a:ext cx="5181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dirty="0" err="1" smtClean="0"/>
              <a:t>piexec</a:t>
            </a:r>
            <a:r>
              <a:rPr lang="en-US" sz="2400" dirty="0" smtClean="0"/>
              <a:t> </a:t>
            </a:r>
            <a:r>
              <a:rPr lang="en-US" sz="2400" dirty="0" smtClean="0"/>
              <a:t> -</a:t>
            </a:r>
            <a:r>
              <a:rPr lang="en-US" sz="2400" dirty="0" smtClean="0"/>
              <a:t>n 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</a:t>
            </a:r>
            <a:r>
              <a:rPr lang="en-US" sz="2400" dirty="0" err="1" smtClean="0"/>
              <a:t>nemo</a:t>
            </a:r>
            <a:r>
              <a:rPr lang="en-US" sz="2400" dirty="0" smtClean="0"/>
              <a:t>   </a:t>
            </a:r>
            <a:r>
              <a:rPr lang="en-US" sz="2400" dirty="0" smtClean="0">
                <a:solidFill>
                  <a:srgbClr val="FF0000"/>
                </a:solidFill>
              </a:rPr>
              <a:t>transistor.in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ight Brace 4"/>
          <p:cNvSpPr/>
          <p:nvPr/>
        </p:nvSpPr>
        <p:spPr bwMode="auto">
          <a:xfrm rot="16200000" flipV="1">
            <a:off x="3665308" y="1592494"/>
            <a:ext cx="534535" cy="2073949"/>
          </a:xfrm>
          <a:prstGeom prst="rightBrace">
            <a:avLst>
              <a:gd name="adj1" fmla="val 6195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312675" y="1916668"/>
            <a:ext cx="2868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MPI execution </a:t>
            </a:r>
            <a:r>
              <a:rPr lang="en-US" i="1" dirty="0" smtClean="0">
                <a:solidFill>
                  <a:srgbClr val="0070C0"/>
                </a:solidFill>
              </a:rPr>
              <a:t>command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7" name="Right Brace 6"/>
          <p:cNvSpPr/>
          <p:nvPr/>
        </p:nvSpPr>
        <p:spPr bwMode="auto">
          <a:xfrm rot="16200000" flipV="1">
            <a:off x="5544818" y="2268218"/>
            <a:ext cx="381000" cy="873763"/>
          </a:xfrm>
          <a:prstGeom prst="rightBrace">
            <a:avLst>
              <a:gd name="adj1" fmla="val 38299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181600" y="1868334"/>
            <a:ext cx="1300474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70C0"/>
                </a:solidFill>
              </a:rPr>
              <a:t>NEMO5 </a:t>
            </a:r>
          </a:p>
          <a:p>
            <a:pPr eaLnBrk="1" hangingPunct="1"/>
            <a:r>
              <a:rPr lang="en-US" i="1" dirty="0">
                <a:solidFill>
                  <a:srgbClr val="0070C0"/>
                </a:solidFill>
              </a:rPr>
              <a:t>executable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23609" y="5029200"/>
            <a:ext cx="3134191" cy="369332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aterial parameter database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34200" y="5029200"/>
            <a:ext cx="1249060" cy="369332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Input deck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6934200" y="3431006"/>
            <a:ext cx="624530" cy="1598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67000" y="5562600"/>
            <a:ext cx="504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Two ASCII files that control NEMO5</a:t>
            </a:r>
            <a:endParaRPr lang="en-US" sz="2400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257800" y="5213866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1371600"/>
            <a:ext cx="624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you have NEMO5 installed in your system: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25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run example 2…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676400"/>
            <a:ext cx="580158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Execute </a:t>
            </a:r>
            <a:r>
              <a:rPr lang="en-US" sz="2000" dirty="0" smtClean="0"/>
              <a:t>tutorial2_2.in input deck</a:t>
            </a:r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Visualize the output using </a:t>
            </a:r>
            <a:r>
              <a:rPr lang="en-US" sz="2000" dirty="0" err="1" smtClean="0"/>
              <a:t>Paraview</a:t>
            </a: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Modify the input deck: change applied voltage.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835365" y="4267200"/>
            <a:ext cx="4093507" cy="369332"/>
            <a:chOff x="835365" y="5257800"/>
            <a:chExt cx="409350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835365" y="5257800"/>
              <a:ext cx="1511952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/>
                <a:t>voltage = 1.0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52800" y="5257800"/>
              <a:ext cx="1576072" cy="369332"/>
            </a:xfrm>
            <a:prstGeom prst="rect">
              <a:avLst/>
            </a:prstGeom>
            <a:solidFill>
              <a:srgbClr val="CCFF99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/>
                <a:t> voltage = 2.0</a:t>
              </a:r>
              <a:endParaRPr lang="en-US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514600" y="5334000"/>
              <a:ext cx="609600" cy="228600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49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Synopsis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752600"/>
            <a:ext cx="6429375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How to control the simulator?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he NEMO5 input </a:t>
            </a:r>
            <a:r>
              <a:rPr lang="en-US" sz="2400" dirty="0">
                <a:latin typeface="+mj-lt"/>
              </a:rPr>
              <a:t>deck</a:t>
            </a:r>
            <a:r>
              <a:rPr lang="en-US" sz="2400" dirty="0" smtClean="0">
                <a:latin typeface="+mj-lt"/>
              </a:rPr>
              <a:t>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atomic structures.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the atomistic output (structure).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Finite element mesh.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finite element data (electric potential).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49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Appendix. Input deck editor and database browser.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371600"/>
            <a:ext cx="868699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https://engineering.purdue.edu/gekcogrp/software-projects/nemo5/InputDeckEditor/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16842" b="10648"/>
          <a:stretch>
            <a:fillRect/>
          </a:stretch>
        </p:blipFill>
        <p:spPr bwMode="auto">
          <a:xfrm>
            <a:off x="152400" y="1904999"/>
            <a:ext cx="4800600" cy="403860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2133600"/>
            <a:ext cx="381000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PHP based input deck editor: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can show input deck/database in a structured form;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can facilitate input deck edition;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can automatically translate input deck into Python;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1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How to run the code? (III)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304800" y="1447800"/>
            <a:ext cx="3200400" cy="495300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pPr marL="169863" indent="-169863" eaLnBrk="0" hangingPunct="0">
              <a:spcBef>
                <a:spcPct val="20000"/>
              </a:spcBef>
              <a:defRPr/>
            </a:pPr>
            <a:r>
              <a:rPr lang="en-US" sz="2200" b="1" u="sng" kern="0" dirty="0" smtClean="0">
                <a:latin typeface="+mn-lt"/>
                <a:ea typeface="ＭＳ Ｐゴシック" charset="-128"/>
                <a:cs typeface="ＭＳ Ｐゴシック" charset="-128"/>
              </a:rPr>
              <a:t>User editable </a:t>
            </a:r>
            <a:r>
              <a:rPr lang="en-US" sz="2200" b="1" u="sng" kern="0" dirty="0">
                <a:latin typeface="+mn-lt"/>
                <a:ea typeface="ＭＳ Ｐゴシック" charset="-128"/>
                <a:cs typeface="ＭＳ Ｐゴシック" charset="-128"/>
              </a:rPr>
              <a:t>files</a:t>
            </a:r>
          </a:p>
          <a:p>
            <a:pPr marL="57150" lvl="1" indent="-57150" eaLnBrk="0" hangingPunct="0">
              <a:spcBef>
                <a:spcPct val="20000"/>
              </a:spcBef>
              <a:buFont typeface="Arial" charset="0"/>
              <a:buChar char="»"/>
              <a:defRPr/>
            </a:pPr>
            <a:r>
              <a:rPr lang="en-US" kern="0" dirty="0">
                <a:latin typeface="+mn-lt"/>
                <a:ea typeface="ＭＳ Ｐゴシック" charset="-128"/>
              </a:rPr>
              <a:t> Simulations are controlled by </a:t>
            </a:r>
            <a:r>
              <a:rPr lang="en-US" kern="0" dirty="0">
                <a:solidFill>
                  <a:srgbClr val="0070C0"/>
                </a:solidFill>
                <a:latin typeface="+mn-lt"/>
                <a:ea typeface="ＭＳ Ｐゴシック" charset="-128"/>
              </a:rPr>
              <a:t>input deck</a:t>
            </a:r>
          </a:p>
          <a:p>
            <a:pPr marL="454025" lvl="1" indent="-169863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200" kern="0" dirty="0">
              <a:latin typeface="+mn-lt"/>
              <a:ea typeface="ＭＳ Ｐゴシック" charset="-128"/>
            </a:endParaRPr>
          </a:p>
          <a:p>
            <a:pPr marL="454025" lvl="1" indent="-169863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200" kern="0" dirty="0">
              <a:latin typeface="+mn-lt"/>
              <a:ea typeface="ＭＳ Ｐゴシック" charset="-128"/>
            </a:endParaRPr>
          </a:p>
          <a:p>
            <a:pPr marL="454025" lvl="1" indent="-169863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200" kern="0" dirty="0">
              <a:latin typeface="+mn-lt"/>
              <a:ea typeface="ＭＳ Ｐゴシック" charset="-128"/>
            </a:endParaRPr>
          </a:p>
          <a:p>
            <a:pPr marL="454025" lvl="1" indent="-169863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200" kern="0" dirty="0">
              <a:latin typeface="+mn-lt"/>
              <a:ea typeface="ＭＳ Ｐゴシック" charset="-128"/>
            </a:endParaRPr>
          </a:p>
          <a:p>
            <a:pPr marL="173038" lvl="1" indent="-173038" eaLnBrk="0" hangingPunct="0">
              <a:spcBef>
                <a:spcPct val="20000"/>
              </a:spcBef>
              <a:buFont typeface="Arial" charset="0"/>
              <a:buChar char="»"/>
              <a:defRPr/>
            </a:pPr>
            <a:r>
              <a:rPr lang="en-US" sz="2200" kern="0" dirty="0">
                <a:latin typeface="+mn-lt"/>
                <a:ea typeface="ＭＳ Ｐゴシック" charset="-128"/>
              </a:rPr>
              <a:t> </a:t>
            </a:r>
            <a:r>
              <a:rPr lang="en-US" kern="0" dirty="0">
                <a:latin typeface="+mn-lt"/>
                <a:ea typeface="ＭＳ Ｐゴシック" charset="-128"/>
              </a:rPr>
              <a:t>Material parameters are stored in a </a:t>
            </a:r>
            <a:r>
              <a:rPr lang="en-US" kern="0" dirty="0">
                <a:solidFill>
                  <a:srgbClr val="0070C0"/>
                </a:solidFill>
                <a:latin typeface="+mn-lt"/>
                <a:ea typeface="ＭＳ Ｐゴシック" charset="-128"/>
              </a:rPr>
              <a:t>database</a:t>
            </a:r>
            <a:r>
              <a:rPr lang="en-US" kern="0" dirty="0">
                <a:latin typeface="+mn-lt"/>
                <a:ea typeface="ＭＳ Ｐゴシック" charset="-128"/>
              </a:rPr>
              <a:t> file</a:t>
            </a:r>
          </a:p>
        </p:txBody>
      </p:sp>
      <p:pic>
        <p:nvPicPr>
          <p:cNvPr id="7172" name="Picture 3" descr="matdb_snap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724400"/>
            <a:ext cx="30654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input_deck_snap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30368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18"/>
          <p:cNvSpPr txBox="1">
            <a:spLocks noChangeArrowheads="1"/>
          </p:cNvSpPr>
          <p:nvPr/>
        </p:nvSpPr>
        <p:spPr bwMode="auto">
          <a:xfrm>
            <a:off x="3657600" y="2446337"/>
            <a:ext cx="5257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input deck</a:t>
            </a:r>
            <a:r>
              <a:rPr lang="en-US" dirty="0"/>
              <a:t> files are </a:t>
            </a:r>
            <a:r>
              <a:rPr lang="en-US" dirty="0" smtClean="0"/>
              <a:t>created by a user.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pPr eaLnBrk="1" hangingPunct="1"/>
            <a:endParaRPr lang="en-US" dirty="0" smtClean="0"/>
          </a:p>
          <a:p>
            <a:pPr eaLnBrk="1" hangingPunct="1">
              <a:buFont typeface="Arial" charset="0"/>
              <a:buChar char="•"/>
            </a:pPr>
            <a:r>
              <a:rPr lang="en-US" dirty="0" smtClean="0"/>
              <a:t>The </a:t>
            </a:r>
            <a:r>
              <a:rPr lang="en-US" dirty="0">
                <a:solidFill>
                  <a:srgbClr val="0070C0"/>
                </a:solidFill>
              </a:rPr>
              <a:t>input deck </a:t>
            </a:r>
            <a:r>
              <a:rPr lang="en-US" dirty="0" smtClean="0"/>
              <a:t>files are written in “NEMO5 input language” or in Python.  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   Now we learn the  “NEMO5 input language” which is sufficient for any simulation.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database</a:t>
            </a:r>
            <a:r>
              <a:rPr lang="en-US" dirty="0"/>
              <a:t> file is provided, but can be changed by an experienced </a:t>
            </a:r>
            <a:r>
              <a:rPr lang="en-US" dirty="0" smtClean="0"/>
              <a:t>user.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Synopsis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752600"/>
            <a:ext cx="6429375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How to control the simulator? </a:t>
            </a:r>
            <a:r>
              <a:rPr lang="en-US" sz="2400" i="1" dirty="0" smtClean="0">
                <a:solidFill>
                  <a:srgbClr val="FF0000"/>
                </a:solidFill>
                <a:latin typeface="+mj-lt"/>
              </a:rPr>
              <a:t>Done</a:t>
            </a:r>
            <a:endParaRPr lang="en-US" sz="2400" i="1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he NEMO5 input </a:t>
            </a:r>
            <a:r>
              <a:rPr lang="en-US" sz="2400" dirty="0">
                <a:latin typeface="+mj-lt"/>
              </a:rPr>
              <a:t>deck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atomic structures.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the atomistic output (structure).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Finite element mesh.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finite element data (electric potential).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77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NEMO5 input deck (I)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828800"/>
            <a:ext cx="384271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Input deck is an ASCII file – </a:t>
            </a:r>
          </a:p>
          <a:p>
            <a:r>
              <a:rPr lang="en-US" dirty="0" smtClean="0"/>
              <a:t>can be opened by any text editor…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667000"/>
            <a:ext cx="384271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Input deck consists of </a:t>
            </a:r>
            <a:r>
              <a:rPr lang="en-US" sz="2200" b="1" dirty="0" smtClean="0">
                <a:solidFill>
                  <a:schemeClr val="tx1"/>
                </a:solidFill>
              </a:rPr>
              <a:t>blocks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surrounded by “</a:t>
            </a:r>
            <a:r>
              <a:rPr lang="en-US" b="1" dirty="0" smtClean="0"/>
              <a:t>{</a:t>
            </a:r>
            <a:r>
              <a:rPr lang="en-US" dirty="0" smtClean="0"/>
              <a:t>“  and “</a:t>
            </a:r>
            <a:r>
              <a:rPr lang="en-US" b="1" dirty="0" smtClean="0"/>
              <a:t>}</a:t>
            </a:r>
            <a:r>
              <a:rPr lang="en-US" dirty="0" smtClean="0"/>
              <a:t>”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607713"/>
            <a:ext cx="384271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 block contains other blocks </a:t>
            </a:r>
          </a:p>
          <a:p>
            <a:r>
              <a:rPr lang="en-US" dirty="0" smtClean="0"/>
              <a:t>and/or </a:t>
            </a:r>
            <a:r>
              <a:rPr lang="en-US" sz="2200" b="1" dirty="0" smtClean="0">
                <a:solidFill>
                  <a:schemeClr val="tx1"/>
                </a:solidFill>
              </a:rPr>
              <a:t>options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1" y="4572000"/>
            <a:ext cx="384271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options are assignments like:</a:t>
            </a:r>
          </a:p>
          <a:p>
            <a:r>
              <a:rPr lang="en-US" dirty="0"/>
              <a:t>voltage  = 1.0</a:t>
            </a:r>
          </a:p>
          <a:p>
            <a:r>
              <a:rPr lang="en-US" dirty="0" err="1"/>
              <a:t>k_vector</a:t>
            </a:r>
            <a:r>
              <a:rPr lang="en-US" dirty="0"/>
              <a:t> = </a:t>
            </a:r>
            <a:r>
              <a:rPr lang="en-US" dirty="0" smtClean="0"/>
              <a:t>(0.0, 0.5, 0.5)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1082" y="1828800"/>
            <a:ext cx="4916731" cy="444737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500" dirty="0">
                <a:latin typeface="Courier New" pitchFamily="49" charset="0"/>
                <a:cs typeface="Courier New" pitchFamily="49" charset="0"/>
              </a:rPr>
              <a:t>Solvers</a:t>
            </a:r>
          </a:p>
          <a:p>
            <a:r>
              <a:rPr lang="en-US" sz="1500" b="1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en-US" sz="15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solver</a:t>
            </a:r>
            <a:endParaRPr lang="en-US" sz="15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500" b="1" dirty="0" smtClean="0">
                <a:latin typeface="Courier New" pitchFamily="49" charset="0"/>
                <a:cs typeface="Courier New" pitchFamily="49" charset="0"/>
              </a:rPr>
              <a:t>{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//solver for the electron density</a:t>
            </a:r>
            <a:endParaRPr lang="en-US" sz="15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name          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quantum_electron</a:t>
            </a:r>
            <a:endParaRPr lang="en-US" sz="15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type          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Schroedinger</a:t>
            </a:r>
            <a:endParaRPr lang="en-US" sz="15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domain        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atomic_structure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active_regions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(1,2,3)</a:t>
            </a:r>
          </a:p>
          <a:p>
            <a:r>
              <a:rPr lang="en-US" sz="1500" dirty="0">
                <a:latin typeface="Courier New" pitchFamily="49" charset="0"/>
                <a:cs typeface="Courier New" pitchFamily="49" charset="0"/>
              </a:rPr>
              <a:t>	</a:t>
            </a: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job_list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(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electron_density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15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500" dirty="0">
                <a:latin typeface="Courier New" pitchFamily="49" charset="0"/>
                <a:cs typeface="Courier New" pitchFamily="49" charset="0"/>
              </a:rPr>
              <a:t>		</a:t>
            </a: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eigen_values_solver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500" dirty="0" err="1">
                <a:latin typeface="Courier New" pitchFamily="49" charset="0"/>
                <a:cs typeface="Courier New" pitchFamily="49" charset="0"/>
              </a:rPr>
              <a:t>krylovschur</a:t>
            </a:r>
            <a:endParaRPr lang="en-US" sz="15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number_of_eigenvalues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10</a:t>
            </a: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max_number_iterations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3000</a:t>
            </a: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500" dirty="0" err="1" smtClean="0">
                <a:latin typeface="Courier New" pitchFamily="49" charset="0"/>
                <a:cs typeface="Courier New" pitchFamily="49" charset="0"/>
              </a:rPr>
              <a:t>convergence_limit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= 1e-12</a:t>
            </a:r>
          </a:p>
          <a:p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500" b="1" dirty="0" smtClean="0">
                <a:latin typeface="Courier New" pitchFamily="49" charset="0"/>
                <a:cs typeface="Courier New" pitchFamily="49" charset="0"/>
              </a:rPr>
              <a:t>}</a:t>
            </a:r>
            <a:r>
              <a:rPr lang="en-US" sz="15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500" dirty="0">
                <a:latin typeface="Courier New" pitchFamily="49" charset="0"/>
                <a:cs typeface="Courier New" pitchFamily="49" charset="0"/>
              </a:rPr>
              <a:t>	</a:t>
            </a:r>
          </a:p>
          <a:p>
            <a:r>
              <a:rPr lang="en-US" sz="15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5754469"/>
            <a:ext cx="384271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C++ style comments are supported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17282" y="5943600"/>
            <a:ext cx="4802918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Input deck fragment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05400" y="1588851"/>
            <a:ext cx="419100" cy="762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86400" y="13716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lock name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124200" y="2743200"/>
            <a:ext cx="1524000" cy="4572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124200" y="3200400"/>
            <a:ext cx="1600200" cy="22098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The NEMO5 input deck. (II)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609600" y="1447800"/>
            <a:ext cx="3903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There are 3 </a:t>
            </a:r>
            <a:r>
              <a:rPr lang="en-US" dirty="0" smtClean="0"/>
              <a:t>blocks </a:t>
            </a:r>
            <a:r>
              <a:rPr lang="en-US" dirty="0"/>
              <a:t>in the input deck: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905000"/>
            <a:ext cx="1295400" cy="1200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Structure</a:t>
            </a:r>
          </a:p>
          <a:p>
            <a:pPr>
              <a:defRPr/>
            </a:pPr>
            <a:r>
              <a:rPr lang="en-US" dirty="0"/>
              <a:t>{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429000"/>
            <a:ext cx="1295400" cy="12001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Solvers</a:t>
            </a:r>
          </a:p>
          <a:p>
            <a:pPr>
              <a:defRPr/>
            </a:pPr>
            <a:r>
              <a:rPr lang="en-US" dirty="0"/>
              <a:t>{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972050"/>
            <a:ext cx="1295400" cy="1200150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Global</a:t>
            </a:r>
          </a:p>
          <a:p>
            <a:pPr>
              <a:defRPr/>
            </a:pPr>
            <a:r>
              <a:rPr lang="en-US" dirty="0"/>
              <a:t>{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}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2797175" y="2220913"/>
            <a:ext cx="436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defines material and simulation domains 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2705675" y="3581400"/>
            <a:ext cx="5981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defines simulations that has to be solved, e.g. equations,</a:t>
            </a:r>
          </a:p>
          <a:p>
            <a:pPr eaLnBrk="1" hangingPunct="1"/>
            <a:r>
              <a:rPr lang="en-US" dirty="0"/>
              <a:t>b</a:t>
            </a:r>
            <a:r>
              <a:rPr lang="en-US" dirty="0" smtClean="0"/>
              <a:t>oundary </a:t>
            </a:r>
            <a:r>
              <a:rPr lang="en-US" dirty="0" err="1" smtClean="0"/>
              <a:t>conditions,iteration</a:t>
            </a:r>
            <a:r>
              <a:rPr lang="en-US" dirty="0" smtClean="0"/>
              <a:t> </a:t>
            </a:r>
            <a:r>
              <a:rPr lang="en-US" dirty="0"/>
              <a:t>processes, output, </a:t>
            </a:r>
            <a:endParaRPr lang="en-US" dirty="0" smtClean="0"/>
          </a:p>
          <a:p>
            <a:pPr eaLnBrk="1" hangingPunct="1"/>
            <a:r>
              <a:rPr lang="en-US" dirty="0" smtClean="0"/>
              <a:t>numerical </a:t>
            </a:r>
            <a:r>
              <a:rPr lang="en-US" dirty="0"/>
              <a:t>options,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2561416" y="4984244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defines global variables such as temperature, which database </a:t>
            </a:r>
            <a:r>
              <a:rPr lang="en-US" dirty="0" smtClean="0"/>
              <a:t>file to </a:t>
            </a:r>
            <a:r>
              <a:rPr lang="en-US" dirty="0"/>
              <a:t>use, </a:t>
            </a:r>
            <a:r>
              <a:rPr lang="en-US" dirty="0" smtClean="0"/>
              <a:t>diagnostic output, etc.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The NEMO5 input deck – the first block “Structure”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676400"/>
            <a:ext cx="8229600" cy="39703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Structure</a:t>
            </a:r>
          </a:p>
          <a:p>
            <a:pPr>
              <a:defRPr/>
            </a:pPr>
            <a:r>
              <a:rPr lang="en-US" dirty="0"/>
              <a:t>{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2286000"/>
            <a:ext cx="2133600" cy="31400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Domain</a:t>
            </a:r>
          </a:p>
          <a:p>
            <a:pPr>
              <a:defRPr/>
            </a:pPr>
            <a:r>
              <a:rPr lang="en-US" dirty="0"/>
              <a:t>{</a:t>
            </a:r>
          </a:p>
          <a:p>
            <a:pPr>
              <a:defRPr/>
            </a:pPr>
            <a:r>
              <a:rPr lang="en-US" dirty="0"/>
              <a:t>   name = device</a:t>
            </a:r>
          </a:p>
          <a:p>
            <a:pPr>
              <a:defRPr/>
            </a:pPr>
            <a:r>
              <a:rPr lang="en-US" b="1" dirty="0"/>
              <a:t>   …</a:t>
            </a:r>
          </a:p>
          <a:p>
            <a:pPr>
              <a:defRPr/>
            </a:pPr>
            <a:r>
              <a:rPr lang="en-US" dirty="0"/>
              <a:t>}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Domain</a:t>
            </a:r>
          </a:p>
          <a:p>
            <a:pPr>
              <a:defRPr/>
            </a:pPr>
            <a:r>
              <a:rPr lang="en-US" dirty="0"/>
              <a:t>{</a:t>
            </a:r>
          </a:p>
          <a:p>
            <a:pPr>
              <a:defRPr/>
            </a:pPr>
            <a:r>
              <a:rPr lang="en-US" dirty="0"/>
              <a:t>   name = contact1</a:t>
            </a:r>
          </a:p>
          <a:p>
            <a:pPr>
              <a:defRPr/>
            </a:pPr>
            <a:r>
              <a:rPr lang="en-US" dirty="0"/>
              <a:t>  </a:t>
            </a:r>
            <a:r>
              <a:rPr lang="en-US" b="1" dirty="0"/>
              <a:t> …</a:t>
            </a:r>
          </a:p>
          <a:p>
            <a:pPr>
              <a:defRPr/>
            </a:pPr>
            <a:r>
              <a:rPr lang="en-US" dirty="0"/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04025" y="2286000"/>
            <a:ext cx="1196975" cy="1477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Geometry</a:t>
            </a:r>
          </a:p>
          <a:p>
            <a:pPr>
              <a:defRPr/>
            </a:pPr>
            <a:r>
              <a:rPr lang="en-US" dirty="0"/>
              <a:t>{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" y="2286000"/>
            <a:ext cx="1985963" cy="3140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   Material</a:t>
            </a:r>
          </a:p>
          <a:p>
            <a:pPr>
              <a:defRPr/>
            </a:pPr>
            <a:r>
              <a:rPr lang="en-US" dirty="0"/>
              <a:t>    {</a:t>
            </a:r>
          </a:p>
          <a:p>
            <a:pPr>
              <a:defRPr/>
            </a:pPr>
            <a:r>
              <a:rPr lang="en-US" dirty="0"/>
              <a:t>       name = Si</a:t>
            </a:r>
          </a:p>
          <a:p>
            <a:pPr>
              <a:defRPr/>
            </a:pPr>
            <a:r>
              <a:rPr lang="en-US" dirty="0"/>
              <a:t>       </a:t>
            </a:r>
            <a:r>
              <a:rPr lang="en-US" b="1" dirty="0"/>
              <a:t>…</a:t>
            </a:r>
          </a:p>
          <a:p>
            <a:pPr>
              <a:defRPr/>
            </a:pPr>
            <a:r>
              <a:rPr lang="en-US" dirty="0"/>
              <a:t>    }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Material</a:t>
            </a:r>
          </a:p>
          <a:p>
            <a:pPr>
              <a:defRPr/>
            </a:pPr>
            <a:r>
              <a:rPr lang="en-US" dirty="0"/>
              <a:t>    {</a:t>
            </a:r>
          </a:p>
          <a:p>
            <a:pPr>
              <a:defRPr/>
            </a:pPr>
            <a:r>
              <a:rPr lang="en-US" dirty="0"/>
              <a:t>       name = </a:t>
            </a:r>
            <a:r>
              <a:rPr lang="en-US" dirty="0" err="1"/>
              <a:t>SiGe</a:t>
            </a:r>
            <a:endParaRPr lang="en-US" dirty="0"/>
          </a:p>
          <a:p>
            <a:pPr>
              <a:defRPr/>
            </a:pPr>
            <a:r>
              <a:rPr lang="en-US" dirty="0"/>
              <a:t>       </a:t>
            </a:r>
            <a:r>
              <a:rPr lang="en-US" b="1" dirty="0"/>
              <a:t>…</a:t>
            </a:r>
          </a:p>
          <a:p>
            <a:pPr>
              <a:defRPr/>
            </a:pPr>
            <a:r>
              <a:rPr lang="en-US" dirty="0"/>
              <a:t>    }</a:t>
            </a:r>
          </a:p>
        </p:txBody>
      </p:sp>
      <p:sp>
        <p:nvSpPr>
          <p:cNvPr id="15" name="Up Arrow Callout 14"/>
          <p:cNvSpPr/>
          <p:nvPr/>
        </p:nvSpPr>
        <p:spPr>
          <a:xfrm>
            <a:off x="990600" y="5562600"/>
            <a:ext cx="2133600" cy="838200"/>
          </a:xfrm>
          <a:prstGeom prst="upArrowCallou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800000"/>
                </a:solidFill>
              </a:rPr>
              <a:t>materials</a:t>
            </a:r>
          </a:p>
        </p:txBody>
      </p:sp>
      <p:sp>
        <p:nvSpPr>
          <p:cNvPr id="16" name="Up Arrow Callout 15"/>
          <p:cNvSpPr/>
          <p:nvPr/>
        </p:nvSpPr>
        <p:spPr>
          <a:xfrm>
            <a:off x="3505200" y="5562600"/>
            <a:ext cx="2133600" cy="838200"/>
          </a:xfrm>
          <a:prstGeom prst="upArrowCallou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800000"/>
                </a:solidFill>
              </a:rPr>
              <a:t>Domains for simulations</a:t>
            </a:r>
          </a:p>
        </p:txBody>
      </p:sp>
      <p:sp>
        <p:nvSpPr>
          <p:cNvPr id="17" name="Up Arrow Callout 16"/>
          <p:cNvSpPr/>
          <p:nvPr/>
        </p:nvSpPr>
        <p:spPr>
          <a:xfrm>
            <a:off x="6400800" y="5562600"/>
            <a:ext cx="2133600" cy="838200"/>
          </a:xfrm>
          <a:prstGeom prst="upArrowCallou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800000"/>
                </a:solidFill>
              </a:rPr>
              <a:t>Description of the geometry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Synopsis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752600"/>
            <a:ext cx="6429375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How to control the simulator?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T</a:t>
            </a:r>
            <a:r>
              <a:rPr lang="en-US" sz="2400" dirty="0" smtClean="0">
                <a:latin typeface="+mj-lt"/>
              </a:rPr>
              <a:t>he NEMO5 input </a:t>
            </a:r>
            <a:r>
              <a:rPr lang="en-US" sz="2400" dirty="0">
                <a:latin typeface="+mj-lt"/>
              </a:rPr>
              <a:t>deck</a:t>
            </a:r>
            <a:r>
              <a:rPr lang="en-US" sz="2400" dirty="0" smtClean="0">
                <a:latin typeface="+mj-lt"/>
              </a:rPr>
              <a:t>.</a:t>
            </a:r>
            <a:r>
              <a:rPr lang="en-US" sz="2400" i="1" dirty="0" smtClean="0">
                <a:solidFill>
                  <a:srgbClr val="FF0000"/>
                </a:solidFill>
              </a:rPr>
              <a:t> Done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atomic structures.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the atomistic output (structure).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Creation of Finite element mesh.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Visualization of finite element data (electric potential).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497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noHUB-v2">
  <a:themeElements>
    <a:clrScheme name="nanoHUB-v2 1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5C90A7"/>
      </a:accent1>
      <a:accent2>
        <a:srgbClr val="FFCC66"/>
      </a:accent2>
      <a:accent3>
        <a:srgbClr val="FFFFFF"/>
      </a:accent3>
      <a:accent4>
        <a:srgbClr val="000000"/>
      </a:accent4>
      <a:accent5>
        <a:srgbClr val="B5C6D0"/>
      </a:accent5>
      <a:accent6>
        <a:srgbClr val="E7B95C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anoHUB-v2">
  <a:themeElements>
    <a:clrScheme name="nanoHUB-v2 1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5C90A7"/>
      </a:accent1>
      <a:accent2>
        <a:srgbClr val="FFCC66"/>
      </a:accent2>
      <a:accent3>
        <a:srgbClr val="FFFFFF"/>
      </a:accent3>
      <a:accent4>
        <a:srgbClr val="000000"/>
      </a:accent4>
      <a:accent5>
        <a:srgbClr val="B5C6D0"/>
      </a:accent5>
      <a:accent6>
        <a:srgbClr val="E7B95C"/>
      </a:accent6>
      <a:hlink>
        <a:srgbClr val="2A5063"/>
      </a:hlink>
      <a:folHlink>
        <a:srgbClr val="78BCDA"/>
      </a:folHlink>
    </a:clrScheme>
    <a:fontScheme name="nanoHUB-v2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noHUB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noHUB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noHUB-v2 1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C90A7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E7B95C"/>
        </a:accent6>
        <a:hlink>
          <a:srgbClr val="2A5063"/>
        </a:hlink>
        <a:folHlink>
          <a:srgbClr val="78BC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6155</TotalTime>
  <Words>2033</Words>
  <Application>Microsoft Office PowerPoint</Application>
  <PresentationFormat>On-screen Show (4:3)</PresentationFormat>
  <Paragraphs>495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nanoHUB-v2</vt:lpstr>
      <vt:lpstr>1_nanoHUB-v2</vt:lpstr>
      <vt:lpstr>Tutorial 2. Input &amp; output in NEMO5</vt:lpstr>
      <vt:lpstr>Synopsis</vt:lpstr>
      <vt:lpstr>How to control the simulator? (I)</vt:lpstr>
      <vt:lpstr>How to run the code? (III)</vt:lpstr>
      <vt:lpstr>Synopsis</vt:lpstr>
      <vt:lpstr>The NEMO5 input deck (I)</vt:lpstr>
      <vt:lpstr>The NEMO5 input deck. (II)</vt:lpstr>
      <vt:lpstr>The NEMO5 input deck – the first block “Structure” </vt:lpstr>
      <vt:lpstr>Synopsis</vt:lpstr>
      <vt:lpstr>Creation of atomic structures (I)</vt:lpstr>
      <vt:lpstr>Example1: Si/SiGe quantum wire </vt:lpstr>
      <vt:lpstr>Example1. Si/SiGe wire: definition of materials. </vt:lpstr>
      <vt:lpstr>Example1. Si/SiGe wire: definition of geometry shapes. </vt:lpstr>
      <vt:lpstr>Example1. Si/SiGe QWR. Atomistic domain.</vt:lpstr>
      <vt:lpstr>Example1. Si/SiGe wire: Pseudomorphic domain (I)</vt:lpstr>
      <vt:lpstr>Steps to create a pseudomorphic domain.</vt:lpstr>
      <vt:lpstr>Example1. Si/SiGe wire: Pseudomorphic domain (II)</vt:lpstr>
      <vt:lpstr>Synopsis</vt:lpstr>
      <vt:lpstr>Visualization of atomic structures in NEMO5</vt:lpstr>
      <vt:lpstr>Solver that dumps out structures</vt:lpstr>
      <vt:lpstr>Let’s see example1…</vt:lpstr>
      <vt:lpstr>Synopsis</vt:lpstr>
      <vt:lpstr>Finite element (FE) domains.</vt:lpstr>
      <vt:lpstr>Example 2. Si/SiGe wire: creation of a FE mesh domain</vt:lpstr>
      <vt:lpstr>Example 2. Si/SiGe wire:  electrostatic boundary conditions (I)</vt:lpstr>
      <vt:lpstr>Example 2. Si/SiGe wire:  electrostatic boundary conditions (II)</vt:lpstr>
      <vt:lpstr>Example 2. Si/SiGe wire:  electrostatic boundary conditions (III)</vt:lpstr>
      <vt:lpstr>Example 2. Si/SiGe wire: solving the Poisson equation.</vt:lpstr>
      <vt:lpstr>Synopsis</vt:lpstr>
      <vt:lpstr>Let’s run example 2… </vt:lpstr>
      <vt:lpstr>Synopsis</vt:lpstr>
      <vt:lpstr>Appendix. Input deck editor and database browser.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Povolotskyi</dc:creator>
  <cp:lastModifiedBy>mpovolot</cp:lastModifiedBy>
  <cp:revision>540</cp:revision>
  <dcterms:created xsi:type="dcterms:W3CDTF">2010-02-16T22:11:18Z</dcterms:created>
  <dcterms:modified xsi:type="dcterms:W3CDTF">2012-07-19T04:23:26Z</dcterms:modified>
</cp:coreProperties>
</file>