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26"/>
  </p:notesMasterIdLst>
  <p:handoutMasterIdLst>
    <p:handoutMasterId r:id="rId27"/>
  </p:handoutMasterIdLst>
  <p:sldIdLst>
    <p:sldId id="296" r:id="rId2"/>
    <p:sldId id="330" r:id="rId3"/>
    <p:sldId id="309" r:id="rId4"/>
    <p:sldId id="331" r:id="rId5"/>
    <p:sldId id="318" r:id="rId6"/>
    <p:sldId id="317" r:id="rId7"/>
    <p:sldId id="348" r:id="rId8"/>
    <p:sldId id="334" r:id="rId9"/>
    <p:sldId id="346" r:id="rId10"/>
    <p:sldId id="332" r:id="rId11"/>
    <p:sldId id="343" r:id="rId12"/>
    <p:sldId id="344" r:id="rId13"/>
    <p:sldId id="345" r:id="rId14"/>
    <p:sldId id="329" r:id="rId15"/>
    <p:sldId id="327" r:id="rId16"/>
    <p:sldId id="311" r:id="rId17"/>
    <p:sldId id="347" r:id="rId18"/>
    <p:sldId id="339" r:id="rId19"/>
    <p:sldId id="333" r:id="rId20"/>
    <p:sldId id="342" r:id="rId21"/>
    <p:sldId id="338" r:id="rId22"/>
    <p:sldId id="341" r:id="rId23"/>
    <p:sldId id="349" r:id="rId24"/>
    <p:sldId id="33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00"/>
    <a:srgbClr val="C0C0C0"/>
    <a:srgbClr val="324664"/>
    <a:srgbClr val="415F8A"/>
    <a:srgbClr val="578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0" autoAdjust="0"/>
    <p:restoredTop sz="94493" autoAdjust="0"/>
  </p:normalViewPr>
  <p:slideViewPr>
    <p:cSldViewPr showGuides="1">
      <p:cViewPr>
        <p:scale>
          <a:sx n="100" d="100"/>
          <a:sy n="100" d="100"/>
        </p:scale>
        <p:origin x="-74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5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88FB5-B80F-4BF7-8291-C37484CCEF82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DD35E-B471-4113-988D-B8D9BD215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5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30D3D4-63A4-BB44-93E5-BC26E1E49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D3D4-63A4-BB44-93E5-BC26E1E49C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Currently, 1-D and 3-D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regular grid partitioning is supported. A user may 1) choose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exact positions of the partition boundaries or 2) just specify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total extension of the device and a desired total number of processes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for the partitioning, leaving the partitioning to NEMO5.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 this case, the partition boundaries are determined from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minimization of the interfaces between partitions.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D3D4-63A4-BB44-93E5-BC26E1E49C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101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0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07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jpe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ncnnew_nanohu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ncnnew_nanohub_whit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3" r:id="rId5"/>
    <p:sldLayoutId id="214748371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0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nanohub.org/tools/storage" TargetMode="Externa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nanohub.org/groups/nemo5distribution/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Tutorial1: NEMO5 Technical Overview</a:t>
            </a:r>
            <a:endParaRPr lang="en-US" sz="36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0" y="3200400"/>
            <a:ext cx="5791200" cy="2438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b="1" dirty="0">
                <a:latin typeface="Helvetica" charset="0"/>
                <a:ea typeface="ＭＳ Ｐゴシック" charset="0"/>
                <a:cs typeface="ＭＳ Ｐゴシック" charset="0"/>
              </a:rPr>
              <a:t>Jim 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Fonseca, </a:t>
            </a:r>
            <a:r>
              <a:rPr lang="en-US" sz="2000" dirty="0" err="1" smtClean="0">
                <a:latin typeface="Helvetica" charset="0"/>
                <a:ea typeface="ＭＳ Ｐゴシック" charset="0"/>
                <a:cs typeface="ＭＳ Ｐゴシック" charset="0"/>
              </a:rPr>
              <a:t>Tillmann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 Kubis, Michael Povolotskyi, Jean Michel </a:t>
            </a:r>
            <a:r>
              <a:rPr lang="en-US" sz="2000" dirty="0" err="1" smtClean="0">
                <a:latin typeface="Helvetica" charset="0"/>
                <a:ea typeface="ＭＳ Ｐゴシック" charset="0"/>
                <a:cs typeface="ＭＳ Ｐゴシック" charset="0"/>
              </a:rPr>
              <a:t>Sellier</a:t>
            </a: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, Gerhard </a:t>
            </a:r>
            <a:r>
              <a:rPr lang="en-US" sz="2000" dirty="0" err="1" smtClean="0">
                <a:latin typeface="Helvetica" charset="0"/>
                <a:ea typeface="ＭＳ Ｐゴシック" charset="0"/>
                <a:cs typeface="ＭＳ Ｐゴシック" charset="0"/>
              </a:rPr>
              <a:t>Klimeck</a:t>
            </a:r>
            <a:endParaRPr lang="en-US" sz="20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Network for Computational Nanotechnology (NCN)</a:t>
            </a:r>
          </a:p>
          <a:p>
            <a:pPr marL="0" indent="0" algn="ctr">
              <a:buFontTx/>
              <a:buNone/>
            </a:pPr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Electrical and Computer Engineering</a:t>
            </a:r>
          </a:p>
          <a:p>
            <a:pPr marL="0" indent="0" algn="ctr">
              <a:buFontTx/>
              <a:buNone/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2913"/>
          <a:stretch/>
        </p:blipFill>
        <p:spPr>
          <a:xfrm>
            <a:off x="304800" y="914400"/>
            <a:ext cx="5168900" cy="1231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09800" y="914400"/>
            <a:ext cx="18288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5600"/>
            <a:ext cx="2882900" cy="215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114800"/>
            <a:ext cx="3403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55" y="990600"/>
            <a:ext cx="6257345" cy="52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Workspace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257345" cy="5257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33600" y="5410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5791200"/>
            <a:ext cx="914400" cy="9144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5562600" y="4114800"/>
            <a:ext cx="3124200" cy="13716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Pop Out Window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2438400" y="4191000"/>
            <a:ext cx="3124200" cy="13716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Multiple Desktops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152400" y="2743200"/>
            <a:ext cx="3124200" cy="13716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nanoHUBMenu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23900" y="4686300"/>
            <a:ext cx="1485900" cy="342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nanoHUB</a:t>
            </a:r>
            <a:r>
              <a:rPr lang="en-US" dirty="0" smtClean="0"/>
              <a:t> Menu and Editors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889000"/>
            <a:ext cx="3937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8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Transfer to/from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smtClean="0"/>
              <a:t>use file transfer capability in workspace ‘start’ </a:t>
            </a:r>
            <a:r>
              <a:rPr lang="en-US" dirty="0" smtClean="0"/>
              <a:t>menu</a:t>
            </a:r>
          </a:p>
          <a:p>
            <a:r>
              <a:rPr lang="en-US" dirty="0"/>
              <a:t>How to copy files to/from workspace</a:t>
            </a:r>
          </a:p>
          <a:p>
            <a:pPr lvl="1"/>
            <a:r>
              <a:rPr lang="en-US" dirty="0"/>
              <a:t>In workspace; </a:t>
            </a:r>
            <a:r>
              <a:rPr lang="en-US" dirty="0" err="1"/>
              <a:t>nanoHUB</a:t>
            </a:r>
            <a:r>
              <a:rPr lang="en-US" dirty="0"/>
              <a:t> menu-&gt;import/export file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sftp</a:t>
            </a:r>
            <a:r>
              <a:rPr lang="en-US" dirty="0"/>
              <a:t>/</a:t>
            </a:r>
            <a:r>
              <a:rPr lang="en-US" dirty="0" err="1"/>
              <a:t>scp</a:t>
            </a:r>
            <a:r>
              <a:rPr lang="en-US" dirty="0"/>
              <a:t> to </a:t>
            </a:r>
            <a:r>
              <a:rPr lang="en-US" dirty="0" err="1" smtClean="0"/>
              <a:t>nanohub.org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s</a:t>
            </a:r>
            <a:r>
              <a:rPr lang="en-US" dirty="0" err="1" smtClean="0">
                <a:latin typeface="Courier New"/>
                <a:cs typeface="Courier New"/>
              </a:rPr>
              <a:t>ftp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username@nanohub.org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 err="1">
                <a:latin typeface="Courier New"/>
                <a:cs typeface="Courier New"/>
              </a:rPr>
              <a:t>ssh</a:t>
            </a:r>
            <a:r>
              <a:rPr lang="en-US" dirty="0">
                <a:latin typeface="Courier New"/>
                <a:cs typeface="Courier New"/>
              </a:rPr>
              <a:t> -Y -l </a:t>
            </a:r>
            <a:r>
              <a:rPr lang="en-US" dirty="0" smtClean="0">
                <a:latin typeface="Courier New"/>
                <a:cs typeface="Courier New"/>
              </a:rPr>
              <a:t>username </a:t>
            </a:r>
            <a:r>
              <a:rPr lang="en-US" dirty="0" err="1" smtClean="0">
                <a:latin typeface="Courier New"/>
                <a:cs typeface="Courier New"/>
              </a:rPr>
              <a:t>nanohub.org</a:t>
            </a:r>
            <a:endParaRPr lang="en-US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https://nanohub.org/tools/storage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14800"/>
            <a:ext cx="3949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lvl="1">
              <a:buFontTx/>
              <a:buChar char="•"/>
            </a:pPr>
            <a:r>
              <a:rPr lang="en-US" dirty="0" smtClean="0"/>
              <a:t>NEMO5 scales to 100,000 cores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the past, processors had only one “central processing unit”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Now a processor, has multiple “central processing units” aka “cores”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“</a:t>
            </a:r>
            <a:r>
              <a:rPr lang="en-US" dirty="0"/>
              <a:t>processor” is outdated – use “cores</a:t>
            </a:r>
            <a:r>
              <a:rPr lang="en-US" dirty="0" smtClean="0"/>
              <a:t>”</a:t>
            </a:r>
          </a:p>
          <a:p>
            <a:pPr marL="169863" lvl="1">
              <a:buFontTx/>
              <a:buChar char="•"/>
            </a:pPr>
            <a:r>
              <a:rPr lang="en-US" dirty="0"/>
              <a:t>All memory on a node is </a:t>
            </a:r>
            <a:r>
              <a:rPr lang="en-US" dirty="0" smtClean="0"/>
              <a:t>shared</a:t>
            </a:r>
          </a:p>
          <a:p>
            <a:pPr marL="169863" lvl="1">
              <a:buFontTx/>
              <a:buChar char="•"/>
            </a:pPr>
            <a:r>
              <a:rPr lang="en-US" dirty="0" smtClean="0"/>
              <a:t>NEMO5 uses MPI (message passing interface)</a:t>
            </a:r>
          </a:p>
          <a:p>
            <a:pPr marL="520701" lvl="2">
              <a:buFontTx/>
              <a:buChar char="•"/>
            </a:pPr>
            <a:r>
              <a:rPr lang="en-US" dirty="0"/>
              <a:t>standardized and portable message-passing system</a:t>
            </a:r>
            <a:endParaRPr lang="en-US" dirty="0"/>
          </a:p>
          <a:p>
            <a:pPr marL="169863" lvl="1">
              <a:buFontTx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2000" y="3733800"/>
            <a:ext cx="7543800" cy="2057400"/>
            <a:chOff x="762000" y="3733800"/>
            <a:chExt cx="7543800" cy="2057400"/>
          </a:xfrm>
        </p:grpSpPr>
        <p:sp>
          <p:nvSpPr>
            <p:cNvPr id="6" name="Rectangle 5"/>
            <p:cNvSpPr/>
            <p:nvPr/>
          </p:nvSpPr>
          <p:spPr>
            <a:xfrm>
              <a:off x="2209800" y="5105400"/>
              <a:ext cx="6096000" cy="685800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9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71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3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5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C4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7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C5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9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C6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C7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43800" y="3733800"/>
              <a:ext cx="762000" cy="685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C8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9800" y="4419600"/>
              <a:ext cx="1524000" cy="685800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3800" y="4419600"/>
              <a:ext cx="1524000" cy="685800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7800" y="4419600"/>
              <a:ext cx="1524000" cy="685800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81800" y="4419600"/>
              <a:ext cx="1524000" cy="685800"/>
            </a:xfrm>
            <a:prstGeom prst="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</a:gra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P4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" y="3733800"/>
              <a:ext cx="1447800" cy="685800"/>
            </a:xfrm>
            <a:prstGeom prst="rect">
              <a:avLst/>
            </a:prstGeom>
            <a:noFill/>
            <a:ln w="158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4419600"/>
              <a:ext cx="1447800" cy="685800"/>
            </a:xfrm>
            <a:prstGeom prst="rect">
              <a:avLst/>
            </a:prstGeom>
            <a:noFill/>
            <a:ln w="158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000" y="5105400"/>
              <a:ext cx="1447800" cy="685800"/>
            </a:xfrm>
            <a:prstGeom prst="rect">
              <a:avLst/>
            </a:prstGeom>
            <a:noFill/>
            <a:ln w="158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Nodes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05000"/>
            <a:ext cx="2463800" cy="18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Rosen Center for Advanced Computing (RCAC)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Two main cluster computer systems we will use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www.rcac.purdue.edu</a:t>
            </a:r>
            <a:r>
              <a:rPr lang="en-US" dirty="0"/>
              <a:t>/</a:t>
            </a:r>
            <a:endParaRPr lang="en-US" dirty="0" smtClean="0"/>
          </a:p>
          <a:p>
            <a:pPr lvl="1"/>
            <a:r>
              <a:rPr lang="en-US" dirty="0" err="1" smtClean="0"/>
              <a:t>Rossmann</a:t>
            </a:r>
            <a:r>
              <a:rPr lang="en-US" dirty="0" smtClean="0"/>
              <a:t> (#345)</a:t>
            </a:r>
          </a:p>
          <a:p>
            <a:pPr lvl="2"/>
            <a:r>
              <a:rPr lang="en-US" dirty="0" smtClean="0"/>
              <a:t>~400 nodes</a:t>
            </a:r>
            <a:endParaRPr lang="en-US" dirty="0"/>
          </a:p>
          <a:p>
            <a:pPr lvl="2"/>
            <a:r>
              <a:rPr lang="en-US" dirty="0" smtClean="0"/>
              <a:t>Each node has:</a:t>
            </a:r>
          </a:p>
          <a:p>
            <a:pPr lvl="3"/>
            <a:r>
              <a:rPr lang="en-US" dirty="0" smtClean="0"/>
              <a:t>Dual 12 core AMD Opteron 6172</a:t>
            </a:r>
          </a:p>
          <a:p>
            <a:pPr lvl="3"/>
            <a:r>
              <a:rPr lang="en-US" b="1" dirty="0" smtClean="0"/>
              <a:t>24 cores/nodes</a:t>
            </a:r>
          </a:p>
          <a:p>
            <a:pPr lvl="3"/>
            <a:r>
              <a:rPr lang="en-US" dirty="0" smtClean="0"/>
              <a:t>48 GB RAM</a:t>
            </a:r>
          </a:p>
          <a:p>
            <a:pPr lvl="1"/>
            <a:r>
              <a:rPr lang="en-US" dirty="0" smtClean="0"/>
              <a:t>Coates</a:t>
            </a:r>
          </a:p>
          <a:p>
            <a:pPr lvl="2"/>
            <a:r>
              <a:rPr lang="en-US" dirty="0" smtClean="0"/>
              <a:t>~1,000 nodes</a:t>
            </a:r>
          </a:p>
          <a:p>
            <a:pPr lvl="2"/>
            <a:r>
              <a:rPr lang="en-US" dirty="0" smtClean="0"/>
              <a:t>Each node has:</a:t>
            </a:r>
          </a:p>
          <a:p>
            <a:pPr lvl="3"/>
            <a:r>
              <a:rPr lang="en-US" dirty="0" smtClean="0"/>
              <a:t>Two 2.5 </a:t>
            </a:r>
            <a:r>
              <a:rPr lang="en-US" dirty="0" err="1" smtClean="0"/>
              <a:t>Ghz</a:t>
            </a:r>
            <a:r>
              <a:rPr lang="en-US" dirty="0" smtClean="0"/>
              <a:t> quad-core AMD 2380</a:t>
            </a:r>
          </a:p>
          <a:p>
            <a:pPr lvl="3"/>
            <a:r>
              <a:rPr lang="en-US" b="1" dirty="0" smtClean="0"/>
              <a:t>8 cores/nodes</a:t>
            </a:r>
          </a:p>
          <a:p>
            <a:pPr lvl="3"/>
            <a:r>
              <a:rPr lang="en-US" dirty="0" smtClean="0"/>
              <a:t>32 GB RAM</a:t>
            </a:r>
          </a:p>
          <a:p>
            <a:pPr lvl="1"/>
            <a:r>
              <a:rPr lang="en-US" dirty="0" smtClean="0"/>
              <a:t>Newer systems available soon</a:t>
            </a:r>
          </a:p>
          <a:p>
            <a:pPr lvl="2"/>
            <a:r>
              <a:rPr lang="en-US" dirty="0" smtClean="0"/>
              <a:t>Carter #88</a:t>
            </a:r>
          </a:p>
          <a:p>
            <a:pPr lvl="2"/>
            <a:r>
              <a:rPr lang="en-US" dirty="0" smtClean="0"/>
              <a:t>Intel Xeon-E5</a:t>
            </a:r>
          </a:p>
          <a:p>
            <a:pPr lvl="2"/>
            <a:r>
              <a:rPr lang="en-US" dirty="0" smtClean="0"/>
              <a:t>NVIDIA GPUs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1981200" cy="2283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733800"/>
            <a:ext cx="2247900" cy="25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nanoHUB</a:t>
            </a:r>
            <a:r>
              <a:rPr lang="en-US" dirty="0" smtClean="0"/>
              <a:t>/RCAC interaction via ‘submit’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workspace is a Linux desktop in your </a:t>
            </a:r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Virtual machine</a:t>
            </a:r>
            <a:endParaRPr lang="en-US" dirty="0"/>
          </a:p>
          <a:p>
            <a:r>
              <a:rPr lang="en-US" dirty="0" smtClean="0"/>
              <a:t>NEMO5 is installed on clusters on RCAC machines</a:t>
            </a:r>
          </a:p>
          <a:p>
            <a:pPr lvl="1"/>
            <a:r>
              <a:rPr lang="en-US" dirty="0" smtClean="0"/>
              <a:t>Rosen Center for Advanced Computing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600" y="2754868"/>
            <a:ext cx="8077200" cy="2807732"/>
            <a:chOff x="609600" y="2754868"/>
            <a:chExt cx="8077200" cy="2807732"/>
          </a:xfrm>
        </p:grpSpPr>
        <p:sp>
          <p:nvSpPr>
            <p:cNvPr id="8" name="Left Arrow 7"/>
            <p:cNvSpPr/>
            <p:nvPr/>
          </p:nvSpPr>
          <p:spPr>
            <a:xfrm>
              <a:off x="3581400" y="4876800"/>
              <a:ext cx="1981200" cy="3810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3440668"/>
              <a:ext cx="2971800" cy="1295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nanoHUB</a:t>
              </a:r>
              <a:r>
                <a:rPr lang="en-US" dirty="0" smtClean="0">
                  <a:solidFill>
                    <a:srgbClr val="000000"/>
                  </a:solidFill>
                </a:rPr>
                <a:t> workspace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15000" y="3440668"/>
              <a:ext cx="2971800" cy="1295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RCAC</a:t>
              </a:r>
            </a:p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PBS Queuing System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657600" y="3059668"/>
              <a:ext cx="18288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2754868"/>
              <a:ext cx="2037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‘submit’ command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5193268"/>
              <a:ext cx="87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02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bulkGaAs_parallel.in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 smtClean="0"/>
              <a:t>cuboid of </a:t>
            </a:r>
            <a:r>
              <a:rPr lang="en-US" dirty="0" err="1" smtClean="0"/>
              <a:t>GaAs</a:t>
            </a:r>
            <a:r>
              <a:rPr lang="en-US" dirty="0" smtClean="0"/>
              <a:t> before and after </a:t>
            </a:r>
            <a:r>
              <a:rPr lang="en-US" dirty="0"/>
              <a:t>K</a:t>
            </a:r>
            <a:r>
              <a:rPr lang="en-US" dirty="0" smtClean="0"/>
              <a:t>eating strain model applied</a:t>
            </a:r>
          </a:p>
          <a:p>
            <a:pPr lvl="1"/>
            <a:r>
              <a:rPr lang="en-US" dirty="0" smtClean="0"/>
              <a:t>Before: </a:t>
            </a:r>
            <a:r>
              <a:rPr lang="en-US" dirty="0" err="1" smtClean="0"/>
              <a:t>qd_structure_test.silo</a:t>
            </a:r>
            <a:endParaRPr lang="en-US" dirty="0" smtClean="0"/>
          </a:p>
          <a:p>
            <a:pPr lvl="1"/>
            <a:r>
              <a:rPr lang="en-US" dirty="0" smtClean="0"/>
              <a:t>After: </a:t>
            </a:r>
            <a:r>
              <a:rPr lang="en-US" dirty="0" smtClean="0"/>
              <a:t>GaAs_20nm.silo</a:t>
            </a:r>
          </a:p>
          <a:p>
            <a:pPr lvl="1"/>
            <a:r>
              <a:rPr lang="en-US" dirty="0" smtClean="0"/>
              <a:t>You can set these in the input file &amp; will be covered later</a:t>
            </a:r>
          </a:p>
          <a:p>
            <a:r>
              <a:rPr lang="en-US" dirty="0" err="1"/>
              <a:t>q</a:t>
            </a:r>
            <a:r>
              <a:rPr lang="en-US" dirty="0" err="1" smtClean="0"/>
              <a:t>d.log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8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 run (1 Node, 8 cores)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Courier New"/>
                <a:cs typeface="Courier New"/>
              </a:rPr>
              <a:t>NEMO5 revision(</a:t>
            </a:r>
            <a:r>
              <a:rPr lang="en-US" sz="1800" dirty="0" smtClean="0">
                <a:latin typeface="Courier New"/>
                <a:cs typeface="Courier New"/>
              </a:rPr>
              <a:t>XXXX = </a:t>
            </a:r>
            <a:r>
              <a:rPr lang="en-US" sz="1800" dirty="0" smtClean="0">
                <a:latin typeface="Courier New"/>
                <a:cs typeface="Courier New"/>
              </a:rPr>
              <a:t>8028)</a:t>
            </a:r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1800" dirty="0" err="1" smtClean="0">
                <a:latin typeface="Courier New"/>
                <a:cs typeface="Courier New"/>
              </a:rPr>
              <a:t>mkdir</a:t>
            </a:r>
            <a:r>
              <a:rPr lang="en-US" sz="1800" dirty="0" smtClean="0">
                <a:latin typeface="Courier New"/>
                <a:cs typeface="Courier New"/>
              </a:rPr>
              <a:t> test</a:t>
            </a:r>
            <a:r>
              <a:rPr lang="en-US" sz="1800" dirty="0" smtClean="0"/>
              <a:t>   (</a:t>
            </a:r>
            <a:r>
              <a:rPr lang="en-US" sz="1800" b="1" dirty="0" smtClean="0"/>
              <a:t>m</a:t>
            </a:r>
            <a:r>
              <a:rPr lang="en-US" sz="1800" dirty="0" smtClean="0"/>
              <a:t>a</a:t>
            </a:r>
            <a:r>
              <a:rPr lang="en-US" sz="1800" b="1" dirty="0" smtClean="0"/>
              <a:t>k</a:t>
            </a:r>
            <a:r>
              <a:rPr lang="en-US" sz="1800" dirty="0" smtClean="0"/>
              <a:t>e </a:t>
            </a:r>
            <a:r>
              <a:rPr lang="en-US" sz="1800" b="1" dirty="0" smtClean="0"/>
              <a:t>dir</a:t>
            </a:r>
            <a:r>
              <a:rPr lang="en-US" sz="1800" dirty="0" smtClean="0"/>
              <a:t>ectory)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cd test        </a:t>
            </a:r>
            <a:r>
              <a:rPr lang="en-US" sz="1800" dirty="0" smtClean="0"/>
              <a:t>(</a:t>
            </a:r>
            <a:r>
              <a:rPr lang="en-US" sz="1800" b="1" dirty="0" smtClean="0"/>
              <a:t>c</a:t>
            </a:r>
            <a:r>
              <a:rPr lang="en-US" sz="1800" dirty="0" smtClean="0"/>
              <a:t>hange </a:t>
            </a:r>
            <a:r>
              <a:rPr lang="en-US" sz="1800" b="1" dirty="0" smtClean="0"/>
              <a:t>d</a:t>
            </a:r>
            <a:r>
              <a:rPr lang="en-US" sz="1800" dirty="0" smtClean="0"/>
              <a:t>irectory)</a:t>
            </a:r>
          </a:p>
          <a:p>
            <a:r>
              <a:rPr lang="en-US" sz="1800" dirty="0" err="1" smtClean="0">
                <a:latin typeface="Courier New"/>
                <a:cs typeface="Courier New"/>
              </a:rPr>
              <a:t>ln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-s </a:t>
            </a:r>
            <a:r>
              <a:rPr lang="en-US" sz="1800" dirty="0">
                <a:latin typeface="Courier New"/>
                <a:cs typeface="Courier New"/>
              </a:rPr>
              <a:t>/apps/share64/</a:t>
            </a:r>
            <a:r>
              <a:rPr lang="en-US" sz="1800" dirty="0" err="1">
                <a:latin typeface="Courier New"/>
                <a:cs typeface="Courier New"/>
              </a:rPr>
              <a:t>nemo</a:t>
            </a:r>
            <a:r>
              <a:rPr lang="en-US" sz="1800" dirty="0">
                <a:latin typeface="Courier New"/>
                <a:cs typeface="Courier New"/>
              </a:rPr>
              <a:t>/examples/current</a:t>
            </a:r>
            <a:r>
              <a:rPr lang="en-US" sz="1800" dirty="0" smtClean="0">
                <a:latin typeface="Courier New"/>
                <a:cs typeface="Courier New"/>
              </a:rPr>
              <a:t>/materials/</a:t>
            </a:r>
            <a:r>
              <a:rPr lang="en-US" sz="1800" dirty="0" err="1" smtClean="0">
                <a:latin typeface="Courier New"/>
                <a:cs typeface="Courier New"/>
              </a:rPr>
              <a:t>all.mat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cs typeface="Courier New"/>
              </a:rPr>
              <a:t>(make a </a:t>
            </a:r>
            <a:r>
              <a:rPr lang="en-US" sz="1800" b="1" dirty="0" smtClean="0">
                <a:cs typeface="Courier New"/>
              </a:rPr>
              <a:t>l</a:t>
            </a:r>
            <a:r>
              <a:rPr lang="en-US" sz="1800" dirty="0" smtClean="0">
                <a:cs typeface="Courier New"/>
              </a:rPr>
              <a:t>i</a:t>
            </a:r>
            <a:r>
              <a:rPr lang="en-US" sz="1800" b="1" dirty="0" smtClean="0">
                <a:cs typeface="Courier New"/>
              </a:rPr>
              <a:t>n</a:t>
            </a:r>
            <a:r>
              <a:rPr lang="en-US" sz="1800" dirty="0" smtClean="0">
                <a:cs typeface="Courier New"/>
              </a:rPr>
              <a:t>k</a:t>
            </a:r>
            <a:r>
              <a:rPr lang="en-US" sz="1800" b="1" dirty="0" smtClean="0">
                <a:cs typeface="Courier New"/>
              </a:rPr>
              <a:t> </a:t>
            </a:r>
            <a:r>
              <a:rPr lang="en-US" sz="1800" dirty="0" smtClean="0">
                <a:cs typeface="Courier New"/>
              </a:rPr>
              <a:t>to materials database)</a:t>
            </a:r>
            <a:endParaRPr lang="en-US" sz="1800" dirty="0"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submit -v </a:t>
            </a:r>
            <a:r>
              <a:rPr lang="en-US" sz="1800" dirty="0" smtClean="0">
                <a:latin typeface="Courier New"/>
                <a:cs typeface="Courier New"/>
              </a:rPr>
              <a:t>[venue] -</a:t>
            </a:r>
            <a:r>
              <a:rPr lang="en-US" sz="1800" dirty="0" err="1">
                <a:latin typeface="Courier New"/>
                <a:cs typeface="Courier New"/>
              </a:rPr>
              <a:t>i</a:t>
            </a:r>
            <a:r>
              <a:rPr lang="en-US" sz="1800" dirty="0">
                <a:latin typeface="Courier New"/>
                <a:cs typeface="Courier New"/>
              </a:rPr>
              <a:t> ./</a:t>
            </a:r>
            <a:r>
              <a:rPr lang="en-US" sz="1800" dirty="0" err="1">
                <a:latin typeface="Courier New"/>
                <a:cs typeface="Courier New"/>
              </a:rPr>
              <a:t>all.mat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pl-PL" sz="1800" dirty="0">
                <a:latin typeface="Courier New"/>
                <a:cs typeface="Courier New"/>
              </a:rPr>
              <a:t>-n 8 -w 0:05:00 </a:t>
            </a:r>
            <a:r>
              <a:rPr lang="en-US" sz="1800" dirty="0" err="1" smtClean="0">
                <a:latin typeface="Courier New"/>
                <a:cs typeface="Courier New"/>
              </a:rPr>
              <a:t>nemo</a:t>
            </a:r>
            <a:r>
              <a:rPr lang="en-US" sz="1800" dirty="0" err="1">
                <a:latin typeface="Courier New"/>
                <a:cs typeface="Courier New"/>
              </a:rPr>
              <a:t>-</a:t>
            </a:r>
            <a:r>
              <a:rPr lang="en-US" sz="1800" dirty="0" err="1" smtClean="0">
                <a:latin typeface="Courier New"/>
                <a:cs typeface="Courier New"/>
              </a:rPr>
              <a:t>rXXXX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>
                <a:latin typeface="Courier New"/>
                <a:cs typeface="Courier New"/>
              </a:rPr>
              <a:t>/apps/share64/</a:t>
            </a:r>
            <a:r>
              <a:rPr lang="en-US" sz="1800" dirty="0" err="1">
                <a:latin typeface="Courier New"/>
                <a:cs typeface="Courier New"/>
              </a:rPr>
              <a:t>nemo</a:t>
            </a:r>
            <a:r>
              <a:rPr lang="en-US" sz="1800" dirty="0">
                <a:latin typeface="Courier New"/>
                <a:cs typeface="Courier New"/>
              </a:rPr>
              <a:t>/examples/current/</a:t>
            </a:r>
            <a:r>
              <a:rPr lang="en-US" sz="1800" dirty="0" err="1">
                <a:latin typeface="Courier New"/>
                <a:cs typeface="Courier New"/>
              </a:rPr>
              <a:t>public_examples</a:t>
            </a:r>
            <a:r>
              <a:rPr lang="en-US" sz="1800" dirty="0">
                <a:latin typeface="Courier New"/>
                <a:cs typeface="Courier New"/>
              </a:rPr>
              <a:t>/NCN_summer_school_2012/</a:t>
            </a:r>
            <a:r>
              <a:rPr lang="en-US" sz="1800" dirty="0" err="1">
                <a:latin typeface="Courier New"/>
                <a:cs typeface="Courier New"/>
              </a:rPr>
              <a:t>Technical_Overview</a:t>
            </a:r>
            <a:r>
              <a:rPr lang="en-US" sz="1800" dirty="0">
                <a:latin typeface="Courier New"/>
                <a:cs typeface="Courier New"/>
              </a:rPr>
              <a:t>/</a:t>
            </a:r>
            <a:r>
              <a:rPr lang="en-US" sz="1800" dirty="0" err="1" smtClean="0">
                <a:latin typeface="Courier New"/>
                <a:cs typeface="Courier New"/>
              </a:rPr>
              <a:t>bulkGaAs_parallel.in</a:t>
            </a:r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1800" dirty="0" smtClean="0">
                <a:cs typeface="Courier New"/>
              </a:rPr>
              <a:t>Submit command</a:t>
            </a:r>
          </a:p>
          <a:p>
            <a:pPr lvl="1"/>
            <a:r>
              <a:rPr lang="en-US" sz="1400" dirty="0" smtClean="0">
                <a:cs typeface="Courier New"/>
              </a:rPr>
              <a:t>-v venue where the job will </a:t>
            </a:r>
            <a:r>
              <a:rPr lang="en-US" sz="1400" dirty="0" smtClean="0">
                <a:cs typeface="Courier New"/>
              </a:rPr>
              <a:t>run</a:t>
            </a:r>
          </a:p>
          <a:p>
            <a:pPr lvl="2"/>
            <a:r>
              <a:rPr lang="en-US" sz="1200" dirty="0" smtClean="0">
                <a:cs typeface="Courier New"/>
              </a:rPr>
              <a:t>Venue be </a:t>
            </a:r>
            <a:r>
              <a:rPr lang="en-US" sz="1200" dirty="0" err="1" smtClean="0">
                <a:latin typeface="Courier New"/>
                <a:cs typeface="Courier New"/>
              </a:rPr>
              <a:t>ncn-hub@coates</a:t>
            </a:r>
            <a:r>
              <a:rPr lang="en-US" sz="1200" dirty="0" smtClean="0">
                <a:cs typeface="Courier New"/>
              </a:rPr>
              <a:t> OR </a:t>
            </a:r>
            <a:r>
              <a:rPr lang="en-US" sz="1200" dirty="0" err="1" smtClean="0">
                <a:latin typeface="Courier New"/>
                <a:cs typeface="Courier New"/>
              </a:rPr>
              <a:t>ncn-hub@rossmann</a:t>
            </a:r>
            <a:endParaRPr lang="en-US" sz="1200" dirty="0" smtClean="0">
              <a:latin typeface="Courier New"/>
              <a:cs typeface="Courier New"/>
            </a:endParaRPr>
          </a:p>
          <a:p>
            <a:pPr lvl="2"/>
            <a:r>
              <a:rPr lang="en-US" sz="1200" dirty="0" err="1">
                <a:latin typeface="Courier New"/>
                <a:cs typeface="Courier New"/>
              </a:rPr>
              <a:t>n</a:t>
            </a:r>
            <a:r>
              <a:rPr lang="en-US" sz="1200" dirty="0" err="1" smtClean="0">
                <a:latin typeface="Courier New"/>
                <a:cs typeface="Courier New"/>
              </a:rPr>
              <a:t>cn</a:t>
            </a:r>
            <a:r>
              <a:rPr lang="en-US" sz="1200" dirty="0" smtClean="0">
                <a:latin typeface="Courier New"/>
                <a:cs typeface="Courier New"/>
              </a:rPr>
              <a:t>-hub is a queue</a:t>
            </a:r>
            <a:endParaRPr lang="en-US" sz="1200" dirty="0" smtClean="0">
              <a:latin typeface="Courier New"/>
              <a:cs typeface="Courier New"/>
            </a:endParaRPr>
          </a:p>
          <a:p>
            <a:pPr lvl="2"/>
            <a:r>
              <a:rPr lang="en-US" sz="1200" dirty="0" smtClean="0">
                <a:cs typeface="Courier New"/>
              </a:rPr>
              <a:t>For Summer School only! (after summer school use </a:t>
            </a:r>
            <a:r>
              <a:rPr lang="en-US" sz="1200" dirty="0" err="1" smtClean="0">
                <a:latin typeface="Courier New"/>
                <a:cs typeface="Courier New"/>
              </a:rPr>
              <a:t>coates</a:t>
            </a:r>
            <a:r>
              <a:rPr lang="en-US" sz="1200" dirty="0" smtClean="0">
                <a:cs typeface="Courier New"/>
              </a:rPr>
              <a:t> or </a:t>
            </a:r>
            <a:r>
              <a:rPr lang="en-US" sz="1200" dirty="0" err="1" smtClean="0">
                <a:latin typeface="Courier New"/>
                <a:cs typeface="Courier New"/>
              </a:rPr>
              <a:t>rossmann</a:t>
            </a:r>
            <a:r>
              <a:rPr lang="en-US" sz="1200" dirty="0" smtClean="0">
                <a:cs typeface="Courier New"/>
              </a:rPr>
              <a:t>)</a:t>
            </a:r>
          </a:p>
          <a:p>
            <a:pPr lvl="3"/>
            <a:r>
              <a:rPr lang="en-US" sz="1200" dirty="0" smtClean="0">
                <a:cs typeface="Courier New"/>
              </a:rPr>
              <a:t>Will go to ‘standby’ queue</a:t>
            </a:r>
          </a:p>
          <a:p>
            <a:pPr lvl="1"/>
            <a:r>
              <a:rPr lang="en-US" sz="1400" dirty="0" smtClean="0">
                <a:cs typeface="Courier New"/>
              </a:rPr>
              <a:t>-</a:t>
            </a:r>
            <a:r>
              <a:rPr lang="en-US" sz="1400" dirty="0" err="1" smtClean="0">
                <a:cs typeface="Courier New"/>
              </a:rPr>
              <a:t>i</a:t>
            </a:r>
            <a:r>
              <a:rPr lang="en-US" sz="1400" dirty="0" smtClean="0">
                <a:cs typeface="Courier New"/>
              </a:rPr>
              <a:t> </a:t>
            </a:r>
            <a:r>
              <a:rPr lang="en-US" sz="1400" dirty="0" smtClean="0">
                <a:cs typeface="Courier New"/>
              </a:rPr>
              <a:t>filename </a:t>
            </a:r>
            <a:r>
              <a:rPr lang="en-US" sz="1400" dirty="0" smtClean="0">
                <a:cs typeface="Courier New"/>
              </a:rPr>
              <a:t>to pass to the venue (materials database: </a:t>
            </a:r>
            <a:r>
              <a:rPr lang="en-US" sz="1400" dirty="0" err="1" smtClean="0">
                <a:cs typeface="Courier New"/>
              </a:rPr>
              <a:t>all.mat</a:t>
            </a:r>
            <a:r>
              <a:rPr lang="en-US" sz="1400" dirty="0" smtClean="0">
                <a:cs typeface="Courier New"/>
              </a:rPr>
              <a:t>)</a:t>
            </a:r>
          </a:p>
          <a:p>
            <a:pPr lvl="1"/>
            <a:r>
              <a:rPr lang="en-US" sz="1400" dirty="0" smtClean="0">
                <a:cs typeface="Courier New"/>
              </a:rPr>
              <a:t>-n number of cores (must be correct for machine)</a:t>
            </a:r>
          </a:p>
          <a:p>
            <a:pPr lvl="1"/>
            <a:r>
              <a:rPr lang="en-US" sz="1400" dirty="0" smtClean="0">
                <a:cs typeface="Courier New"/>
              </a:rPr>
              <a:t>-w </a:t>
            </a:r>
            <a:r>
              <a:rPr lang="en-US" sz="1400" dirty="0" err="1" smtClean="0">
                <a:cs typeface="Courier New"/>
              </a:rPr>
              <a:t>walltime</a:t>
            </a:r>
            <a:r>
              <a:rPr lang="en-US" sz="1400" dirty="0" smtClean="0">
                <a:cs typeface="Courier New"/>
              </a:rPr>
              <a:t> (5 minutes)</a:t>
            </a:r>
          </a:p>
          <a:p>
            <a:pPr lvl="1"/>
            <a:r>
              <a:rPr lang="en-US" sz="1400" dirty="0" smtClean="0"/>
              <a:t>submit </a:t>
            </a:r>
            <a:r>
              <a:rPr lang="en-US" sz="1400" dirty="0"/>
              <a:t>--help</a:t>
            </a:r>
          </a:p>
          <a:p>
            <a:endParaRPr lang="en-US" sz="1800" dirty="0" smtClean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3805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</a:p>
          <a:p>
            <a:r>
              <a:rPr lang="en-US" dirty="0" smtClean="0"/>
              <a:t>Getting NEMO5</a:t>
            </a:r>
          </a:p>
          <a:p>
            <a:r>
              <a:rPr lang="en-US" dirty="0" smtClean="0"/>
              <a:t>Getting Help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Compiling</a:t>
            </a:r>
          </a:p>
          <a:p>
            <a:r>
              <a:rPr lang="en-US" dirty="0" smtClean="0"/>
              <a:t>Workspace</a:t>
            </a:r>
            <a:endParaRPr lang="en-US" dirty="0" smtClean="0"/>
          </a:p>
          <a:p>
            <a:r>
              <a:rPr lang="en-US" dirty="0" smtClean="0"/>
              <a:t>Parallel </a:t>
            </a:r>
            <a:r>
              <a:rPr lang="en-US" dirty="0" smtClean="0"/>
              <a:t>Computing</a:t>
            </a:r>
          </a:p>
          <a:p>
            <a:r>
              <a:rPr lang="en-US" dirty="0" smtClean="0"/>
              <a:t>Run </a:t>
            </a:r>
            <a:r>
              <a:rPr lang="en-US" dirty="0" smtClean="0"/>
              <a:t>a job on workspace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space </a:t>
            </a:r>
            <a:r>
              <a:rPr lang="en-US" dirty="0" smtClean="0"/>
              <a:t>partitioning</a:t>
            </a:r>
            <a:endParaRPr lang="en-US" dirty="0" smtClean="0"/>
          </a:p>
          <a:p>
            <a:pPr lvl="1"/>
            <a:r>
              <a:rPr lang="en-US" dirty="0" smtClean="0"/>
              <a:t>Determined in advance by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Two different </a:t>
            </a:r>
            <a:r>
              <a:rPr lang="en-US" dirty="0"/>
              <a:t>methods (</a:t>
            </a:r>
            <a:r>
              <a:rPr lang="en-US" dirty="0" err="1" smtClean="0"/>
              <a:t>bulkGaAs_parallel.in</a:t>
            </a:r>
            <a:r>
              <a:rPr lang="en-US" dirty="0" smtClean="0"/>
              <a:t> example uses method #2)</a:t>
            </a:r>
            <a:endParaRPr lang="en-US" dirty="0" smtClean="0"/>
          </a:p>
          <a:p>
            <a:pPr lvl="1"/>
            <a:r>
              <a:rPr lang="en-US" dirty="0" smtClean="0"/>
              <a:t>Try changing </a:t>
            </a:r>
            <a:r>
              <a:rPr lang="en-US" dirty="0" err="1" smtClean="0"/>
              <a:t>num_geom_CPUs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2286001"/>
            <a:ext cx="6477000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it-IT" dirty="0" err="1" smtClean="0"/>
              <a:t>Partitioning</a:t>
            </a:r>
            <a:endParaRPr lang="it-IT" dirty="0" smtClean="0"/>
          </a:p>
          <a:p>
            <a:pPr lvl="2"/>
            <a:r>
              <a:rPr lang="it-IT" dirty="0" smtClean="0"/>
              <a:t>{</a:t>
            </a:r>
          </a:p>
          <a:p>
            <a:pPr lvl="2"/>
            <a:r>
              <a:rPr lang="it-IT" dirty="0"/>
              <a:t>	</a:t>
            </a:r>
            <a:r>
              <a:rPr lang="it-IT" dirty="0" err="1" smtClean="0"/>
              <a:t>x_partition_nodes</a:t>
            </a:r>
            <a:r>
              <a:rPr lang="it-IT" dirty="0" smtClean="0"/>
              <a:t> = (-0.1, </a:t>
            </a:r>
            <a:r>
              <a:rPr lang="it-IT" dirty="0" smtClean="0"/>
              <a:t>3.0</a:t>
            </a:r>
            <a:r>
              <a:rPr lang="it-IT" dirty="0" smtClean="0"/>
              <a:t>, </a:t>
            </a:r>
            <a:r>
              <a:rPr lang="it-IT" dirty="0" smtClean="0"/>
              <a:t>6</a:t>
            </a:r>
            <a:r>
              <a:rPr lang="it-IT" dirty="0" smtClean="0"/>
              <a:t>.1)	</a:t>
            </a:r>
            <a:r>
              <a:rPr lang="it-IT" dirty="0" err="1" smtClean="0"/>
              <a:t>y_partition_nodes</a:t>
            </a:r>
            <a:r>
              <a:rPr lang="it-IT" dirty="0" smtClean="0"/>
              <a:t> = (-0.1, 3.0, 6.1)	</a:t>
            </a:r>
            <a:r>
              <a:rPr lang="it-IT" dirty="0" err="1" smtClean="0"/>
              <a:t>z_partition_nodes</a:t>
            </a:r>
            <a:r>
              <a:rPr lang="it-IT" dirty="0" smtClean="0"/>
              <a:t> = (-0.1, 3.0, 6.1)</a:t>
            </a:r>
          </a:p>
          <a:p>
            <a:pPr lvl="2"/>
            <a:r>
              <a:rPr lang="it-IT" dirty="0" smtClean="0"/>
              <a:t>}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275537"/>
            <a:ext cx="6477000" cy="203132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en-US" dirty="0"/>
              <a:t> </a:t>
            </a:r>
            <a:r>
              <a:rPr lang="en-US" dirty="0" smtClean="0"/>
              <a:t>Partitioning</a:t>
            </a:r>
          </a:p>
          <a:p>
            <a:pPr lvl="2"/>
            <a:r>
              <a:rPr lang="en-US" dirty="0" smtClean="0"/>
              <a:t>{</a:t>
            </a:r>
            <a:endParaRPr lang="en-US" dirty="0"/>
          </a:p>
          <a:p>
            <a:pPr lvl="2"/>
            <a:r>
              <a:rPr lang="en-US" dirty="0"/>
              <a:t>	</a:t>
            </a:r>
            <a:r>
              <a:rPr lang="en-US" dirty="0" err="1" smtClean="0"/>
              <a:t>x_extension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smtClean="0"/>
              <a:t>-0.1,6.1)</a:t>
            </a:r>
            <a:endParaRPr lang="en-US" dirty="0"/>
          </a:p>
          <a:p>
            <a:pPr lvl="2"/>
            <a:r>
              <a:rPr lang="en-US" dirty="0"/>
              <a:t>	</a:t>
            </a:r>
            <a:r>
              <a:rPr lang="en-US" dirty="0" err="1" smtClean="0"/>
              <a:t>y_extension</a:t>
            </a:r>
            <a:r>
              <a:rPr lang="en-US" dirty="0" smtClean="0"/>
              <a:t> </a:t>
            </a:r>
            <a:r>
              <a:rPr lang="en-US" dirty="0"/>
              <a:t>= (-</a:t>
            </a:r>
            <a:r>
              <a:rPr lang="en-US" dirty="0" smtClean="0"/>
              <a:t>0.1,6.1)</a:t>
            </a:r>
          </a:p>
          <a:p>
            <a:pPr lvl="2"/>
            <a:r>
              <a:rPr lang="en-US" dirty="0"/>
              <a:t>	</a:t>
            </a:r>
            <a:r>
              <a:rPr lang="en-US" dirty="0" err="1" smtClean="0"/>
              <a:t>z_extension</a:t>
            </a:r>
            <a:r>
              <a:rPr lang="en-US" dirty="0" smtClean="0"/>
              <a:t> </a:t>
            </a:r>
            <a:r>
              <a:rPr lang="en-US" dirty="0"/>
              <a:t>= (-</a:t>
            </a:r>
            <a:r>
              <a:rPr lang="en-US" dirty="0" smtClean="0"/>
              <a:t>0.1,6.1)</a:t>
            </a:r>
          </a:p>
          <a:p>
            <a:pPr lvl="2"/>
            <a:r>
              <a:rPr lang="en-US" dirty="0"/>
              <a:t>	</a:t>
            </a:r>
            <a:r>
              <a:rPr lang="en-US" dirty="0" err="1" smtClean="0"/>
              <a:t>num_geom_CPUs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8</a:t>
            </a:r>
          </a:p>
          <a:p>
            <a:pPr lvl="2"/>
            <a:r>
              <a:rPr lang="en-US" dirty="0"/>
              <a:t>}</a:t>
            </a:r>
            <a:endParaRPr lang="it-IT" dirty="0"/>
          </a:p>
        </p:txBody>
      </p:sp>
      <p:grpSp>
        <p:nvGrpSpPr>
          <p:cNvPr id="11" name="Group 46"/>
          <p:cNvGrpSpPr/>
          <p:nvPr/>
        </p:nvGrpSpPr>
        <p:grpSpPr>
          <a:xfrm>
            <a:off x="6587749" y="2286000"/>
            <a:ext cx="2403851" cy="2057400"/>
            <a:chOff x="5715000" y="2819400"/>
            <a:chExt cx="2403851" cy="2057400"/>
          </a:xfrm>
        </p:grpSpPr>
        <p:sp>
          <p:nvSpPr>
            <p:cNvPr id="12" name="Cube 5"/>
            <p:cNvSpPr/>
            <p:nvPr/>
          </p:nvSpPr>
          <p:spPr>
            <a:xfrm>
              <a:off x="5715000" y="2819400"/>
              <a:ext cx="2362200" cy="20574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2"/>
            <p:cNvCxnSpPr/>
            <p:nvPr/>
          </p:nvCxnSpPr>
          <p:spPr>
            <a:xfrm>
              <a:off x="5715000" y="4038600"/>
              <a:ext cx="18288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7543800" y="3505200"/>
              <a:ext cx="533400" cy="533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9"/>
            <p:cNvCxnSpPr>
              <a:stCxn id="12" idx="1"/>
              <a:endCxn id="12" idx="3"/>
            </p:cNvCxnSpPr>
            <p:nvPr/>
          </p:nvCxnSpPr>
          <p:spPr>
            <a:xfrm rot="16200000" flipH="1">
              <a:off x="5867400" y="4105275"/>
              <a:ext cx="15430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21"/>
            <p:cNvCxnSpPr>
              <a:stCxn id="12" idx="1"/>
              <a:endCxn id="12" idx="0"/>
            </p:cNvCxnSpPr>
            <p:nvPr/>
          </p:nvCxnSpPr>
          <p:spPr>
            <a:xfrm rot="5400000" flipH="1" flipV="1">
              <a:off x="6638924" y="2819401"/>
              <a:ext cx="514350" cy="5143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>
              <a:off x="6019800" y="3028715"/>
              <a:ext cx="18288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6"/>
            <p:cNvCxnSpPr/>
            <p:nvPr/>
          </p:nvCxnSpPr>
          <p:spPr>
            <a:xfrm>
              <a:off x="7848600" y="3048000"/>
              <a:ext cx="0" cy="1600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35"/>
            <p:cNvSpPr txBox="1"/>
            <p:nvPr/>
          </p:nvSpPr>
          <p:spPr>
            <a:xfrm>
              <a:off x="7848600" y="3886200"/>
              <a:ext cx="270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</a:t>
              </a:r>
              <a:endParaRPr lang="en-US" sz="1200" dirty="0"/>
            </a:p>
          </p:txBody>
        </p:sp>
        <p:sp>
          <p:nvSpPr>
            <p:cNvPr id="24" name="TextBox 37"/>
            <p:cNvSpPr txBox="1"/>
            <p:nvPr/>
          </p:nvSpPr>
          <p:spPr>
            <a:xfrm>
              <a:off x="6781800" y="4267200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 2</a:t>
              </a:r>
              <a:endParaRPr lang="en-US" sz="1200" dirty="0"/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5867400" y="4267200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 1</a:t>
              </a:r>
              <a:endParaRPr lang="en-US" sz="1200" dirty="0"/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6781800" y="3505200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 4</a:t>
              </a:r>
              <a:endParaRPr lang="en-US" sz="1200" dirty="0"/>
            </a:p>
          </p:txBody>
        </p:sp>
        <p:sp>
          <p:nvSpPr>
            <p:cNvPr id="28" name="TextBox 41"/>
            <p:cNvSpPr txBox="1"/>
            <p:nvPr/>
          </p:nvSpPr>
          <p:spPr>
            <a:xfrm>
              <a:off x="5943600" y="3505200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 3</a:t>
              </a:r>
              <a:endParaRPr lang="en-US" sz="1200" dirty="0"/>
            </a:p>
          </p:txBody>
        </p:sp>
        <p:sp>
          <p:nvSpPr>
            <p:cNvPr id="29" name="TextBox 42"/>
            <p:cNvSpPr txBox="1"/>
            <p:nvPr/>
          </p:nvSpPr>
          <p:spPr>
            <a:xfrm>
              <a:off x="6248400" y="2819400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 7</a:t>
              </a:r>
              <a:endParaRPr lang="en-US" sz="1200" dirty="0"/>
            </a:p>
          </p:txBody>
        </p:sp>
        <p:sp>
          <p:nvSpPr>
            <p:cNvPr id="30" name="TextBox 43"/>
            <p:cNvSpPr txBox="1"/>
            <p:nvPr/>
          </p:nvSpPr>
          <p:spPr>
            <a:xfrm>
              <a:off x="7239000" y="2819400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CPU 8</a:t>
              </a:r>
              <a:endParaRPr lang="en-US" sz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9600" y="28956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" y="51054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407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Multi-Node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/>
              </a:rPr>
              <a:t>(</a:t>
            </a:r>
            <a:r>
              <a:rPr lang="en-US" b="1" dirty="0">
                <a:cs typeface="Courier New"/>
              </a:rPr>
              <a:t>c</a:t>
            </a:r>
            <a:r>
              <a:rPr lang="en-US" dirty="0">
                <a:cs typeface="Courier New"/>
              </a:rPr>
              <a:t>o</a:t>
            </a:r>
            <a:r>
              <a:rPr lang="en-US" b="1" dirty="0">
                <a:cs typeface="Courier New"/>
              </a:rPr>
              <a:t>p</a:t>
            </a:r>
            <a:r>
              <a:rPr lang="en-US" dirty="0">
                <a:cs typeface="Courier New"/>
              </a:rPr>
              <a:t>y example to your present working directory)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cp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/apps/share64/</a:t>
            </a:r>
            <a:r>
              <a:rPr lang="en-US" dirty="0" err="1">
                <a:latin typeface="Courier New"/>
                <a:cs typeface="Courier New"/>
              </a:rPr>
              <a:t>nemo</a:t>
            </a:r>
            <a:r>
              <a:rPr lang="en-US" dirty="0">
                <a:latin typeface="Courier New"/>
                <a:cs typeface="Courier New"/>
              </a:rPr>
              <a:t>/examples/current/</a:t>
            </a:r>
            <a:r>
              <a:rPr lang="en-US" dirty="0" err="1">
                <a:latin typeface="Courier New"/>
                <a:cs typeface="Courier New"/>
              </a:rPr>
              <a:t>public_examples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sz="2400" dirty="0">
                <a:latin typeface="Courier New"/>
                <a:cs typeface="Courier New"/>
              </a:rPr>
              <a:t>NCN_summer_school_2012/</a:t>
            </a:r>
            <a:r>
              <a:rPr lang="en-US" sz="2400" dirty="0" err="1">
                <a:latin typeface="Courier New"/>
                <a:cs typeface="Courier New"/>
              </a:rPr>
              <a:t>Technical_Overview</a:t>
            </a:r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bulkGaAs_parallel.in</a:t>
            </a:r>
            <a:r>
              <a:rPr lang="en-US" dirty="0">
                <a:latin typeface="Courier New"/>
                <a:cs typeface="Courier New"/>
              </a:rPr>
              <a:t> . </a:t>
            </a:r>
            <a:endParaRPr lang="en-US" dirty="0"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submit -v </a:t>
            </a:r>
            <a:r>
              <a:rPr lang="en-US" dirty="0" smtClean="0">
                <a:latin typeface="Courier New"/>
                <a:cs typeface="Courier New"/>
              </a:rPr>
              <a:t>[venue] -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./</a:t>
            </a:r>
            <a:r>
              <a:rPr lang="en-US" dirty="0" err="1">
                <a:latin typeface="Courier New"/>
                <a:cs typeface="Courier New"/>
              </a:rPr>
              <a:t>all.mat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–n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-N 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-w 0:05:00 </a:t>
            </a:r>
            <a:r>
              <a:rPr lang="en-US" dirty="0" err="1">
                <a:latin typeface="Courier New"/>
                <a:cs typeface="Courier New"/>
              </a:rPr>
              <a:t>nemo-</a:t>
            </a:r>
            <a:r>
              <a:rPr lang="en-US" dirty="0" err="1" smtClean="0">
                <a:latin typeface="Courier New"/>
                <a:cs typeface="Courier New"/>
              </a:rPr>
              <a:t>rXXXX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bulkGaAs_parallel.in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90972"/>
              </p:ext>
            </p:extLst>
          </p:nvPr>
        </p:nvGraphicFramePr>
        <p:xfrm>
          <a:off x="1524000" y="334264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Rossmann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-n (cores)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Y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-N (cores/node)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95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charset="0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latin typeface="Courier New"/>
                <a:cs typeface="Courier New"/>
              </a:rPr>
              <a:t>submit –v </a:t>
            </a:r>
            <a:r>
              <a:rPr lang="en-US" dirty="0" err="1" smtClean="0">
                <a:latin typeface="Courier New"/>
                <a:cs typeface="Courier New"/>
              </a:rPr>
              <a:t>ncn-hub@rossmann</a:t>
            </a:r>
            <a:r>
              <a:rPr lang="en-US" dirty="0" smtClean="0">
                <a:latin typeface="Courier New"/>
                <a:cs typeface="Courier New"/>
              </a:rPr>
              <a:t> -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./</a:t>
            </a:r>
            <a:r>
              <a:rPr lang="en-US" dirty="0" err="1" smtClean="0">
                <a:latin typeface="Courier New"/>
                <a:cs typeface="Courier New"/>
              </a:rPr>
              <a:t>all.mat</a:t>
            </a:r>
            <a:r>
              <a:rPr lang="en-US" dirty="0" smtClean="0">
                <a:latin typeface="Courier New"/>
                <a:cs typeface="Courier New"/>
              </a:rPr>
              <a:t> –n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48</a:t>
            </a:r>
            <a:r>
              <a:rPr lang="en-US" dirty="0" smtClean="0">
                <a:latin typeface="Courier New"/>
                <a:cs typeface="Courier New"/>
              </a:rPr>
              <a:t> –N </a:t>
            </a:r>
            <a:r>
              <a:rPr lang="en-US" b="1" dirty="0">
                <a:solidFill>
                  <a:srgbClr val="0000FF"/>
                </a:solidFill>
                <a:latin typeface="Courier New"/>
                <a:cs typeface="Courier New"/>
              </a:rPr>
              <a:t>24 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-w 0:05:00 </a:t>
            </a:r>
            <a:r>
              <a:rPr lang="en-US" dirty="0" err="1">
                <a:solidFill>
                  <a:srgbClr val="000000"/>
                </a:solidFill>
                <a:latin typeface="Courier New"/>
                <a:cs typeface="Courier New"/>
              </a:rPr>
              <a:t>nemo-rXXXX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bulkGaAs_parallel.in</a:t>
            </a:r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submit -v </a:t>
            </a:r>
            <a:r>
              <a:rPr lang="en-US" dirty="0" err="1" smtClean="0">
                <a:latin typeface="Courier New"/>
                <a:cs typeface="Courier New"/>
              </a:rPr>
              <a:t>ncn-hub@coates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-</a:t>
            </a:r>
            <a:r>
              <a:rPr lang="en-US" dirty="0" err="1">
                <a:latin typeface="Courier New"/>
                <a:cs typeface="Courier New"/>
              </a:rPr>
              <a:t>i</a:t>
            </a:r>
            <a:r>
              <a:rPr lang="en-US" dirty="0">
                <a:latin typeface="Courier New"/>
                <a:cs typeface="Courier New"/>
              </a:rPr>
              <a:t> ./</a:t>
            </a:r>
            <a:r>
              <a:rPr lang="en-US" dirty="0" err="1">
                <a:latin typeface="Courier New"/>
                <a:cs typeface="Courier New"/>
              </a:rPr>
              <a:t>all.mat</a:t>
            </a:r>
            <a:r>
              <a:rPr lang="en-US" dirty="0">
                <a:latin typeface="Courier New"/>
                <a:cs typeface="Courier New"/>
              </a:rPr>
              <a:t> –n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16</a:t>
            </a:r>
            <a:r>
              <a:rPr lang="en-US" dirty="0" smtClean="0">
                <a:latin typeface="Courier New"/>
                <a:cs typeface="Courier New"/>
              </a:rPr>
              <a:t> –N 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8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-w 0:05:00 </a:t>
            </a:r>
            <a:r>
              <a:rPr lang="en-US" dirty="0" err="1">
                <a:solidFill>
                  <a:srgbClr val="000000"/>
                </a:solidFill>
                <a:latin typeface="Courier New"/>
                <a:cs typeface="Courier New"/>
              </a:rPr>
              <a:t>nemo-rXXXX</a:t>
            </a:r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/>
                <a:cs typeface="Courier New"/>
              </a:rPr>
              <a:t>bulkGaAs_parallel.in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</a:t>
            </a:r>
            <a:r>
              <a:rPr lang="en-US" dirty="0" err="1" smtClean="0"/>
              <a:t>alltime</a:t>
            </a:r>
            <a:endParaRPr lang="en-US" dirty="0" smtClean="0"/>
          </a:p>
          <a:p>
            <a:pPr lvl="1"/>
            <a:r>
              <a:rPr lang="en-US" dirty="0" smtClean="0"/>
              <a:t>1 hour default</a:t>
            </a:r>
          </a:p>
          <a:p>
            <a:pPr lvl="1"/>
            <a:r>
              <a:rPr lang="en-US" dirty="0" smtClean="0"/>
              <a:t>4 hour maximum</a:t>
            </a:r>
          </a:p>
          <a:p>
            <a:r>
              <a:rPr lang="en-US" dirty="0" smtClean="0"/>
              <a:t>Cores</a:t>
            </a:r>
          </a:p>
          <a:p>
            <a:pPr lvl="1"/>
            <a:r>
              <a:rPr lang="en-US" dirty="0" smtClean="0"/>
              <a:t>Default is 1 core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429000"/>
            <a:ext cx="853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4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8048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ü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0890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731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charset="0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8303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875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47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201988" indent="-169863" algn="l" rtl="0" fontAlgn="base">
              <a:spcBef>
                <a:spcPct val="20000"/>
              </a:spcBef>
              <a:spcAft>
                <a:spcPct val="0"/>
              </a:spcAft>
              <a:buFont typeface="Wingdings 3" charset="2"/>
              <a:buChar char="´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d ~</a:t>
            </a:r>
          </a:p>
          <a:p>
            <a:pPr marL="0" indent="0">
              <a:buFontTx/>
              <a:buNone/>
            </a:pPr>
            <a:r>
              <a:rPr lang="en-US" dirty="0" err="1">
                <a:latin typeface="Courier New"/>
                <a:cs typeface="Courier New"/>
              </a:rPr>
              <a:t>cp</a:t>
            </a:r>
            <a:r>
              <a:rPr lang="en-US" dirty="0">
                <a:latin typeface="Courier New"/>
                <a:cs typeface="Courier New"/>
              </a:rPr>
              <a:t> -r /apps/share64/</a:t>
            </a:r>
            <a:r>
              <a:rPr lang="en-US" dirty="0" err="1">
                <a:latin typeface="Courier New"/>
                <a:cs typeface="Courier New"/>
              </a:rPr>
              <a:t>nemo</a:t>
            </a:r>
            <a:r>
              <a:rPr lang="en-US" dirty="0">
                <a:latin typeface="Courier New"/>
                <a:cs typeface="Courier New"/>
              </a:rPr>
              <a:t>/examples/current/</a:t>
            </a:r>
            <a:r>
              <a:rPr lang="en-US" dirty="0" err="1">
                <a:latin typeface="Courier New"/>
                <a:cs typeface="Courier New"/>
              </a:rPr>
              <a:t>public_examples</a:t>
            </a:r>
            <a:r>
              <a:rPr lang="en-US" dirty="0">
                <a:latin typeface="Courier New"/>
                <a:cs typeface="Courier New"/>
              </a:rPr>
              <a:t>/ .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FontTx/>
              <a:buNone/>
            </a:pP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7293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the NEMO5 tutorial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425" y="2057400"/>
            <a:ext cx="68577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Device Modeling with NEMO5</a:t>
            </a:r>
            <a:endParaRPr lang="en-US" dirty="0" smtClean="0"/>
          </a:p>
          <a:p>
            <a:r>
              <a:rPr lang="en-US" dirty="0" smtClean="0"/>
              <a:t>10:00 Break</a:t>
            </a:r>
          </a:p>
          <a:p>
            <a:r>
              <a:rPr lang="en-US" dirty="0" smtClean="0"/>
              <a:t>10:30 Lecture 14 (NEMO5 Team): “NEMO5 Introduction”</a:t>
            </a:r>
          </a:p>
          <a:p>
            <a:r>
              <a:rPr lang="en-US" dirty="0" smtClean="0"/>
              <a:t>12:00 LUNCH</a:t>
            </a:r>
          </a:p>
          <a:p>
            <a:r>
              <a:rPr lang="en-US" dirty="0" smtClean="0"/>
              <a:t>1:30 Tutorial 1 (NEMO5 Team): “NEMO5 Technical Overview”</a:t>
            </a:r>
          </a:p>
          <a:p>
            <a:r>
              <a:rPr lang="en-US" dirty="0" smtClean="0"/>
              <a:t>3:00 Break</a:t>
            </a:r>
          </a:p>
          <a:p>
            <a:r>
              <a:rPr lang="en-US" dirty="0" smtClean="0"/>
              <a:t>3:30 Tutorial 2 (NEMO5 Team): “NEMO5 Input and Visualization” </a:t>
            </a:r>
          </a:p>
          <a:p>
            <a:r>
              <a:rPr lang="en-US" dirty="0" smtClean="0"/>
              <a:t>4:30 Tutorial 3 first part (NEMO5 Team): “Models”</a:t>
            </a:r>
          </a:p>
          <a:p>
            <a:r>
              <a:rPr lang="en-US" dirty="0" smtClean="0"/>
              <a:t>5:00 Adjourn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8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Thanks!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902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NEMO5 Licensing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License Provides access to NEMO5 source code and ability execute NEMO5</a:t>
            </a:r>
          </a:p>
          <a:p>
            <a:pPr lvl="1"/>
            <a:r>
              <a:rPr lang="en-US" dirty="0" smtClean="0"/>
              <a:t>License Types</a:t>
            </a:r>
            <a:endParaRPr lang="en-US" dirty="0"/>
          </a:p>
          <a:p>
            <a:pPr lvl="2"/>
            <a:r>
              <a:rPr lang="en-US" dirty="0"/>
              <a:t>Commercial</a:t>
            </a:r>
            <a:r>
              <a:rPr lang="en-US" dirty="0" smtClean="0"/>
              <a:t>/Academic/Governmental</a:t>
            </a:r>
          </a:p>
          <a:p>
            <a:pPr lvl="2"/>
            <a:r>
              <a:rPr lang="en-US" dirty="0" smtClean="0"/>
              <a:t>Non-commercial (Academic)</a:t>
            </a:r>
          </a:p>
          <a:p>
            <a:pPr lvl="3"/>
            <a:r>
              <a:rPr lang="en-US" dirty="0" smtClean="0"/>
              <a:t>Free, with restrictions</a:t>
            </a:r>
          </a:p>
          <a:p>
            <a:pPr lvl="4"/>
            <a:r>
              <a:rPr lang="en-US" dirty="0" smtClean="0"/>
              <a:t>Cannot redistribute</a:t>
            </a:r>
          </a:p>
          <a:p>
            <a:pPr lvl="4"/>
            <a:r>
              <a:rPr lang="en-US" dirty="0" smtClean="0"/>
              <a:t>Must cite specific NEMO5 paper</a:t>
            </a:r>
          </a:p>
          <a:p>
            <a:pPr lvl="4"/>
            <a:r>
              <a:rPr lang="en-US" dirty="0" smtClean="0"/>
              <a:t>Must give us back a copy of your changes</a:t>
            </a:r>
          </a:p>
          <a:p>
            <a:pPr lvl="2"/>
            <a:r>
              <a:rPr lang="en-US" dirty="0" smtClean="0"/>
              <a:t>Commercial</a:t>
            </a:r>
          </a:p>
          <a:p>
            <a:pPr lvl="3"/>
            <a:r>
              <a:rPr lang="en-US" dirty="0"/>
              <a:t>License for the Summer School week</a:t>
            </a:r>
          </a:p>
          <a:p>
            <a:pPr lvl="3"/>
            <a:endParaRPr lang="en-US" dirty="0" smtClean="0"/>
          </a:p>
          <a:p>
            <a:pPr marL="568325" lvl="2" indent="0">
              <a:buNone/>
            </a:pPr>
            <a:r>
              <a:rPr lang="en-US" dirty="0"/>
              <a:t>	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62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Getting NEMO5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How to run NEMO5</a:t>
            </a:r>
          </a:p>
          <a:p>
            <a:pPr lvl="2"/>
            <a:r>
              <a:rPr lang="en-US" dirty="0" smtClean="0"/>
              <a:t>1. Download source code and compile</a:t>
            </a:r>
          </a:p>
          <a:p>
            <a:pPr lvl="3"/>
            <a:r>
              <a:rPr lang="en-US" dirty="0"/>
              <a:t>Configuration file for Ubuntu </a:t>
            </a:r>
          </a:p>
          <a:p>
            <a:pPr lvl="2"/>
            <a:r>
              <a:rPr lang="en-US" dirty="0" smtClean="0"/>
              <a:t>2. Download </a:t>
            </a:r>
            <a:r>
              <a:rPr lang="en-US" dirty="0"/>
              <a:t>static </a:t>
            </a:r>
            <a:r>
              <a:rPr lang="en-US" dirty="0" smtClean="0"/>
              <a:t>binary</a:t>
            </a:r>
          </a:p>
          <a:p>
            <a:pPr lvl="3"/>
            <a:r>
              <a:rPr lang="en-US" dirty="0"/>
              <a:t>Runs on x86 64-bit version of </a:t>
            </a:r>
            <a:r>
              <a:rPr lang="en-US" dirty="0" smtClean="0"/>
              <a:t>Linux</a:t>
            </a:r>
          </a:p>
          <a:p>
            <a:pPr lvl="2"/>
            <a:r>
              <a:rPr lang="en-US" b="1" dirty="0" smtClean="0"/>
              <a:t>3. Execute </a:t>
            </a:r>
            <a:r>
              <a:rPr lang="en-US" b="1" dirty="0"/>
              <a:t>through </a:t>
            </a:r>
            <a:r>
              <a:rPr lang="en-US" b="1" dirty="0" err="1" smtClean="0"/>
              <a:t>nanoHUB</a:t>
            </a:r>
            <a:r>
              <a:rPr lang="en-US" b="1" dirty="0" smtClean="0"/>
              <a:t> workspace</a:t>
            </a:r>
          </a:p>
          <a:p>
            <a:pPr lvl="2"/>
            <a:r>
              <a:rPr lang="en-US" dirty="0" smtClean="0"/>
              <a:t>4. Future – </a:t>
            </a:r>
            <a:r>
              <a:rPr lang="en-US" dirty="0" err="1" smtClean="0"/>
              <a:t>nanoHUB</a:t>
            </a:r>
            <a:r>
              <a:rPr lang="en-US" dirty="0" smtClean="0"/>
              <a:t> app with </a:t>
            </a:r>
            <a:r>
              <a:rPr lang="en-US" dirty="0" smtClean="0"/>
              <a:t>GUI</a:t>
            </a:r>
          </a:p>
          <a:p>
            <a:pPr lvl="3"/>
            <a:r>
              <a:rPr lang="en-US" dirty="0" smtClean="0"/>
              <a:t>NEMO5 powers some </a:t>
            </a:r>
            <a:r>
              <a:rPr lang="en-US" dirty="0" err="1" smtClean="0"/>
              <a:t>nanoHUB</a:t>
            </a:r>
            <a:r>
              <a:rPr lang="en-US" dirty="0" smtClean="0"/>
              <a:t> tools already, but they are for specific uses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https://nanohub.org/groups/nemo5distribution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2654300" cy="478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810000"/>
            <a:ext cx="14478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Can download source from NEMO Distribution and Support </a:t>
            </a:r>
            <a:r>
              <a:rPr lang="en-US" sz="2400" dirty="0" smtClean="0"/>
              <a:t>group</a:t>
            </a:r>
            <a:endParaRPr lang="en-US" sz="2400" dirty="0" smtClean="0"/>
          </a:p>
          <a:p>
            <a:r>
              <a:rPr lang="en-US" sz="2400" dirty="0" smtClean="0"/>
              <a:t>NEMO5 </a:t>
            </a:r>
            <a:r>
              <a:rPr lang="en-US" sz="2400" dirty="0"/>
              <a:t>source code </a:t>
            </a:r>
            <a:r>
              <a:rPr lang="en-US" sz="2400" dirty="0" smtClean="0"/>
              <a:t>resource (</a:t>
            </a:r>
            <a:r>
              <a:rPr lang="en-US" sz="2400" dirty="0"/>
              <a:t>for developers) </a:t>
            </a:r>
            <a:br>
              <a:rPr lang="en-US" sz="2400" dirty="0"/>
            </a:br>
            <a:r>
              <a:rPr lang="en-US" sz="2400" dirty="0" smtClean="0"/>
              <a:t>Configure</a:t>
            </a:r>
            <a:r>
              <a:rPr lang="en-US" sz="2400" dirty="0"/>
              <a:t>, </a:t>
            </a:r>
            <a:r>
              <a:rPr lang="en-US" sz="2400" dirty="0" smtClean="0"/>
              <a:t>b</a:t>
            </a:r>
            <a:r>
              <a:rPr lang="en-US" sz="2400" dirty="0" smtClean="0"/>
              <a:t>uild </a:t>
            </a:r>
            <a:r>
              <a:rPr lang="en-US" sz="2400" dirty="0"/>
              <a:t>libraries</a:t>
            </a:r>
            <a:r>
              <a:rPr lang="en-US" sz="2400" dirty="0" smtClean="0"/>
              <a:t>, compile NEMO5, link</a:t>
            </a:r>
            <a:endParaRPr lang="en-US" sz="2400" dirty="0" smtClean="0"/>
          </a:p>
          <a:p>
            <a:pPr lvl="1"/>
            <a:r>
              <a:rPr lang="en-US" sz="2000" dirty="0" smtClean="0"/>
              <a:t>NEMO5 designed to rely on several libraries</a:t>
            </a:r>
          </a:p>
          <a:p>
            <a:pPr lvl="1"/>
            <a:r>
              <a:rPr lang="en-US" sz="2000" dirty="0" smtClean="0"/>
              <a:t>Need good knowledge of </a:t>
            </a:r>
            <a:r>
              <a:rPr lang="en-US" sz="2000" dirty="0" err="1" smtClean="0"/>
              <a:t>Makefiles</a:t>
            </a:r>
            <a:r>
              <a:rPr lang="en-US" sz="2000" dirty="0" smtClean="0"/>
              <a:t>, building software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3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PETSc</a:t>
            </a:r>
            <a:r>
              <a:rPr lang="en-US" dirty="0" smtClean="0"/>
              <a:t> </a:t>
            </a:r>
            <a:r>
              <a:rPr lang="en-US" dirty="0"/>
              <a:t>for the solution of linear and </a:t>
            </a:r>
            <a:r>
              <a:rPr lang="en-US" dirty="0" smtClean="0"/>
              <a:t>nonlinear equation systems</a:t>
            </a:r>
          </a:p>
          <a:p>
            <a:pPr lvl="1"/>
            <a:r>
              <a:rPr lang="en-US" dirty="0" smtClean="0"/>
              <a:t>Both real and complex versions employed simultaneously</a:t>
            </a:r>
          </a:p>
          <a:p>
            <a:r>
              <a:rPr lang="en-US" dirty="0" err="1" smtClean="0"/>
              <a:t>SLEPc</a:t>
            </a:r>
            <a:r>
              <a:rPr lang="en-US" dirty="0" smtClean="0"/>
              <a:t> for eigenvalue problems</a:t>
            </a:r>
          </a:p>
          <a:p>
            <a:r>
              <a:rPr lang="en-US" dirty="0" smtClean="0"/>
              <a:t>MUMPS</a:t>
            </a:r>
          </a:p>
          <a:p>
            <a:pPr lvl="1"/>
            <a:r>
              <a:rPr lang="en-US" dirty="0" smtClean="0"/>
              <a:t>Parallel LU-factorization</a:t>
            </a:r>
          </a:p>
          <a:p>
            <a:pPr lvl="1"/>
            <a:r>
              <a:rPr lang="en-US" dirty="0" smtClean="0"/>
              <a:t>Interfaces with </a:t>
            </a:r>
            <a:r>
              <a:rPr lang="en-US" dirty="0" err="1" smtClean="0"/>
              <a:t>PETSc</a:t>
            </a:r>
            <a:r>
              <a:rPr lang="en-US" dirty="0" smtClean="0"/>
              <a:t>/</a:t>
            </a:r>
            <a:r>
              <a:rPr lang="en-US" dirty="0" err="1" smtClean="0"/>
              <a:t>SLEPc</a:t>
            </a:r>
            <a:endParaRPr lang="en-US" dirty="0" smtClean="0"/>
          </a:p>
          <a:p>
            <a:r>
              <a:rPr lang="en-US" dirty="0" smtClean="0"/>
              <a:t>PARPACK for sparse eigenvalue solver</a:t>
            </a:r>
          </a:p>
          <a:p>
            <a:r>
              <a:rPr lang="en-US" dirty="0" err="1" smtClean="0"/>
              <a:t>Libmesh</a:t>
            </a:r>
            <a:r>
              <a:rPr lang="en-US" dirty="0" smtClean="0"/>
              <a:t> for finite element solution of Poisson equation</a:t>
            </a:r>
          </a:p>
          <a:p>
            <a:r>
              <a:rPr lang="en-US" dirty="0" err="1" smtClean="0"/>
              <a:t>Qhull</a:t>
            </a:r>
            <a:r>
              <a:rPr lang="en-US" dirty="0" smtClean="0"/>
              <a:t> for computation of Brillouin zones</a:t>
            </a:r>
          </a:p>
          <a:p>
            <a:r>
              <a:rPr lang="en-US" dirty="0" smtClean="0"/>
              <a:t>Tensor3D for small matrix-vector manipulations</a:t>
            </a:r>
          </a:p>
          <a:p>
            <a:r>
              <a:rPr lang="en-US" dirty="0" smtClean="0"/>
              <a:t>Boost::spirit for input/output (will be covered later)</a:t>
            </a:r>
          </a:p>
          <a:p>
            <a:r>
              <a:rPr lang="en-US" dirty="0"/>
              <a:t>Output in Silo(for spatial parallelization) or VTK format</a:t>
            </a:r>
          </a:p>
          <a:p>
            <a:pPr lvl="1"/>
            <a:r>
              <a:rPr lang="en-US" dirty="0"/>
              <a:t>Others will be discussed in input/output tutorial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9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NEMO5</a:t>
            </a:r>
            <a:r>
              <a:rPr lang="en-US" dirty="0" smtClean="0"/>
              <a:t>/</a:t>
            </a:r>
            <a:r>
              <a:rPr lang="en-US" dirty="0" err="1" smtClean="0"/>
              <a:t>configure.sh</a:t>
            </a:r>
            <a:r>
              <a:rPr lang="en-US" dirty="0" smtClean="0"/>
              <a:t> </a:t>
            </a:r>
            <a:r>
              <a:rPr lang="en-US" dirty="0" err="1" smtClean="0"/>
              <a:t>configuration_script</a:t>
            </a:r>
            <a:endParaRPr lang="en-US" dirty="0" smtClean="0"/>
          </a:p>
          <a:p>
            <a:r>
              <a:rPr lang="en-US" dirty="0" smtClean="0"/>
              <a:t>NEMO5/</a:t>
            </a:r>
            <a:r>
              <a:rPr lang="en-US" dirty="0" err="1" smtClean="0"/>
              <a:t>mkfiles</a:t>
            </a:r>
            <a:r>
              <a:rPr lang="en-US" dirty="0" smtClean="0"/>
              <a:t> contains configuration scripts</a:t>
            </a:r>
            <a:endParaRPr lang="en-US" dirty="0" smtClean="0"/>
          </a:p>
          <a:p>
            <a:r>
              <a:rPr lang="en-US" dirty="0" smtClean="0"/>
              <a:t>NEMO5</a:t>
            </a:r>
            <a:r>
              <a:rPr lang="en-US" dirty="0" smtClean="0"/>
              <a:t>/prototype/libs</a:t>
            </a:r>
            <a:r>
              <a:rPr lang="en-US" dirty="0" smtClean="0"/>
              <a:t>/make</a:t>
            </a:r>
            <a:endParaRPr lang="en-US" dirty="0" smtClean="0"/>
          </a:p>
          <a:p>
            <a:pPr lvl="1"/>
            <a:r>
              <a:rPr lang="en-US" dirty="0" smtClean="0"/>
              <a:t>Builds packages like </a:t>
            </a:r>
            <a:r>
              <a:rPr lang="en-US" dirty="0" err="1" smtClean="0"/>
              <a:t>petsc</a:t>
            </a:r>
            <a:r>
              <a:rPr lang="en-US" dirty="0" smtClean="0"/>
              <a:t>, </a:t>
            </a:r>
            <a:r>
              <a:rPr lang="en-US" dirty="0" err="1" smtClean="0"/>
              <a:t>slepc</a:t>
            </a:r>
            <a:r>
              <a:rPr lang="en-US" dirty="0" smtClean="0"/>
              <a:t>, </a:t>
            </a:r>
            <a:r>
              <a:rPr lang="en-US" dirty="0" smtClean="0"/>
              <a:t>ARPACK</a:t>
            </a:r>
            <a:r>
              <a:rPr lang="en-US" dirty="0" smtClean="0"/>
              <a:t>, </a:t>
            </a:r>
            <a:r>
              <a:rPr lang="en-US" dirty="0" err="1" smtClean="0"/>
              <a:t>libmesh</a:t>
            </a:r>
            <a:r>
              <a:rPr lang="en-US" dirty="0" smtClean="0"/>
              <a:t>, silo</a:t>
            </a:r>
          </a:p>
          <a:p>
            <a:r>
              <a:rPr lang="en-US" dirty="0" smtClean="0"/>
              <a:t>NEMO5/prototype</a:t>
            </a:r>
            <a:r>
              <a:rPr lang="en-US" dirty="0" smtClean="0"/>
              <a:t>/make</a:t>
            </a:r>
            <a:endParaRPr lang="en-US" dirty="0" smtClean="0"/>
          </a:p>
          <a:p>
            <a:r>
              <a:rPr lang="en-US" dirty="0" smtClean="0"/>
              <a:t>Binary: NEMO5/prototype/</a:t>
            </a:r>
            <a:r>
              <a:rPr lang="en-US" dirty="0" err="1" smtClean="0"/>
              <a:t>nemo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Examples: NEMO5/prototype/</a:t>
            </a:r>
            <a:r>
              <a:rPr lang="en-US" dirty="0" err="1"/>
              <a:t>public_examples</a:t>
            </a:r>
            <a:endParaRPr lang="en-US" dirty="0"/>
          </a:p>
          <a:p>
            <a:r>
              <a:rPr lang="en-US" dirty="0"/>
              <a:t>Materials database: NEMO5/prototype/materials/</a:t>
            </a:r>
            <a:r>
              <a:rPr lang="en-US" dirty="0" err="1"/>
              <a:t>all.mat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Doxygen</a:t>
            </a:r>
            <a:r>
              <a:rPr lang="en-US" dirty="0" smtClean="0"/>
              <a:t> documentation: NEMO5/prototype/</a:t>
            </a:r>
            <a:r>
              <a:rPr lang="en-US" dirty="0" smtClean="0"/>
              <a:t>doc</a:t>
            </a:r>
          </a:p>
          <a:p>
            <a:pPr lvl="1"/>
            <a:r>
              <a:rPr lang="en-US" dirty="0" smtClean="0"/>
              <a:t>make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3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Doxygen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75116"/>
            <a:ext cx="6986653" cy="4501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990600"/>
            <a:ext cx="6048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 online documentation browser (also PDF, etc.)</a:t>
            </a:r>
          </a:p>
          <a:p>
            <a:r>
              <a:rPr lang="en-US" dirty="0" smtClean="0"/>
              <a:t>Extracts information directly from source code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oxygen.org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6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9020</TotalTime>
  <Words>1253</Words>
  <Application>Microsoft Macintosh PowerPoint</Application>
  <PresentationFormat>On-screen Show (4:3)</PresentationFormat>
  <Paragraphs>245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1_nanoHUB-v2</vt:lpstr>
      <vt:lpstr>Tutorial1: NEMO5 Technical Overview</vt:lpstr>
      <vt:lpstr>Overview</vt:lpstr>
      <vt:lpstr>NEMO5 Licensing</vt:lpstr>
      <vt:lpstr>Getting NEMO5</vt:lpstr>
      <vt:lpstr>Getting Help</vt:lpstr>
      <vt:lpstr>For Developers</vt:lpstr>
      <vt:lpstr>Libraries</vt:lpstr>
      <vt:lpstr>For Developers</vt:lpstr>
      <vt:lpstr>Doxygen</vt:lpstr>
      <vt:lpstr>Workspace</vt:lpstr>
      <vt:lpstr>Workspace</vt:lpstr>
      <vt:lpstr>Interacting with Workspace</vt:lpstr>
      <vt:lpstr>nanoHUB Menu and Editors</vt:lpstr>
      <vt:lpstr>File Transfer to/from Workspace</vt:lpstr>
      <vt:lpstr>Parallel Computing</vt:lpstr>
      <vt:lpstr>Rosen Center for Advanced Computing (RCAC) Infrastructure</vt:lpstr>
      <vt:lpstr>nanoHUB/RCAC interaction via ‘submit’</vt:lpstr>
      <vt:lpstr>bulkGaAs_parallel.in</vt:lpstr>
      <vt:lpstr>Parallel  run (1 Node, 8 cores)</vt:lpstr>
      <vt:lpstr>MPI Parallelization</vt:lpstr>
      <vt:lpstr>Multi-Node Run</vt:lpstr>
      <vt:lpstr>PowerPoint Presentation</vt:lpstr>
      <vt:lpstr>Schedule for the NEMO5 tutorial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Mindy McCutchan</dc:creator>
  <cp:lastModifiedBy>Jim Fonseca</cp:lastModifiedBy>
  <cp:revision>435</cp:revision>
  <cp:lastPrinted>2012-07-09T13:46:48Z</cp:lastPrinted>
  <dcterms:created xsi:type="dcterms:W3CDTF">2009-05-22T23:54:03Z</dcterms:created>
  <dcterms:modified xsi:type="dcterms:W3CDTF">2012-07-19T21:02:46Z</dcterms:modified>
</cp:coreProperties>
</file>