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embeddings/Microsoft_Equation7.bin" ContentType="application/vnd.openxmlformats-officedocument.oleObject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embeddings/Microsoft_Equation5.bin" ContentType="application/vnd.openxmlformats-officedocument.oleObject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embeddings/Microsoft_Equation6.bin" ContentType="application/vnd.openxmlformats-officedocument.oleObject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80" r:id="rId3"/>
    <p:sldId id="257" r:id="rId4"/>
    <p:sldId id="294" r:id="rId5"/>
    <p:sldId id="275" r:id="rId6"/>
    <p:sldId id="283" r:id="rId7"/>
    <p:sldId id="284" r:id="rId8"/>
    <p:sldId id="281" r:id="rId9"/>
    <p:sldId id="285" r:id="rId10"/>
    <p:sldId id="295" r:id="rId11"/>
    <p:sldId id="293" r:id="rId12"/>
    <p:sldId id="286" r:id="rId13"/>
    <p:sldId id="259" r:id="rId14"/>
    <p:sldId id="260" r:id="rId15"/>
    <p:sldId id="261" r:id="rId16"/>
    <p:sldId id="272" r:id="rId17"/>
    <p:sldId id="296" r:id="rId18"/>
    <p:sldId id="263" r:id="rId19"/>
    <p:sldId id="265" r:id="rId20"/>
    <p:sldId id="264" r:id="rId21"/>
    <p:sldId id="268" r:id="rId22"/>
    <p:sldId id="297" r:id="rId23"/>
    <p:sldId id="266" r:id="rId24"/>
    <p:sldId id="267" r:id="rId25"/>
    <p:sldId id="298" r:id="rId26"/>
    <p:sldId id="288" r:id="rId27"/>
    <p:sldId id="289" r:id="rId28"/>
    <p:sldId id="290" r:id="rId29"/>
    <p:sldId id="291" r:id="rId30"/>
    <p:sldId id="299" r:id="rId31"/>
    <p:sldId id="287" r:id="rId32"/>
    <p:sldId id="278" r:id="rId33"/>
    <p:sldId id="273" r:id="rId34"/>
    <p:sldId id="269" r:id="rId35"/>
    <p:sldId id="270" r:id="rId36"/>
    <p:sldId id="276" r:id="rId37"/>
    <p:sldId id="27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Junzhe Geng" initials="EC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988" autoAdjust="0"/>
    <p:restoredTop sz="88006" autoAdjust="0"/>
  </p:normalViewPr>
  <p:slideViewPr>
    <p:cSldViewPr snapToObjects="1" showGuides="1">
      <p:cViewPr>
        <p:scale>
          <a:sx n="150" d="100"/>
          <a:sy n="150" d="100"/>
        </p:scale>
        <p:origin x="-1232" y="-432"/>
      </p:cViewPr>
      <p:guideLst>
        <p:guide orient="horz" pos="2160"/>
        <p:guide pos="23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4" Type="http://schemas.openxmlformats.org/officeDocument/2006/relationships/image" Target="../media/image36.wmf"/><Relationship Id="rId5" Type="http://schemas.openxmlformats.org/officeDocument/2006/relationships/image" Target="../media/image37.wmf"/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DFF33-FDB1-43B0-82A7-2A69D078188D}" type="datetimeFigureOut">
              <a:rPr lang="en-US" smtClean="0"/>
              <a:pPr/>
              <a:t>7/19/12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8508D-8CE6-47F1-8471-507826A32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191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914400"/>
            <a:ext cx="4191000" cy="5486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ackground-titl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1200"/>
            <a:ext cx="914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38125" y="685800"/>
            <a:ext cx="86661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>
                <a:solidFill>
                  <a:schemeClr val="folHlink"/>
                </a:solidFill>
                <a:latin typeface="Trebuchet MS" pitchFamily="-106" charset="0"/>
              </a:rPr>
              <a:t>Network for Computational Nanotechnology (NCN)</a:t>
            </a:r>
          </a:p>
          <a:p>
            <a:pPr algn="ctr"/>
            <a:endParaRPr lang="en-US" sz="2800" b="1" i="1">
              <a:solidFill>
                <a:schemeClr val="folHlink"/>
              </a:solidFill>
              <a:latin typeface="Trebuchet MS" pitchFamily="-106" charset="0"/>
            </a:endParaRPr>
          </a:p>
        </p:txBody>
      </p:sp>
      <p:pic>
        <p:nvPicPr>
          <p:cNvPr id="6" name="Picture 20" descr="nsf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0" y="12636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/>
              <a:t>Purdue, Norfolk State, Northwestern, MIT, Molecular Foundry, UC Berkeley, Univ. of Illinois, UTEP</a:t>
            </a:r>
            <a:endParaRPr lang="en-US" i="1"/>
          </a:p>
        </p:txBody>
      </p:sp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05400"/>
            <a:ext cx="3429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background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ncnnew_nanohub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ncnnew_nanohub_whit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19300" y="1958975"/>
            <a:ext cx="5105400" cy="1470025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733800"/>
            <a:ext cx="5410200" cy="25908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eg"/><Relationship Id="rId9" Type="http://schemas.openxmlformats.org/officeDocument/2006/relationships/image" Target="../media/image3.jpe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ckground-two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6200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740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30" name="Picture 13" descr="nsf4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77275" y="642461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9"/>
          <p:cNvSpPr>
            <a:spLocks noGrp="1" noChangeArrowheads="1"/>
          </p:cNvSpPr>
          <p:nvPr/>
        </p:nvSpPr>
        <p:spPr bwMode="auto">
          <a:xfrm>
            <a:off x="990600" y="6534150"/>
            <a:ext cx="7543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>
                <a:latin typeface="Trebuchet MS" pitchFamily="-106" charset="0"/>
              </a:rPr>
              <a:t>J.Z</a:t>
            </a:r>
            <a:r>
              <a:rPr lang="en-US" sz="1200" baseline="0" dirty="0" smtClean="0">
                <a:latin typeface="Trebuchet MS" pitchFamily="-106" charset="0"/>
              </a:rPr>
              <a:t> Geng</a:t>
            </a:r>
            <a:endParaRPr lang="en-US" sz="1200" dirty="0">
              <a:latin typeface="Trebuchet MS" pitchFamily="-106" charset="0"/>
            </a:endParaRPr>
          </a:p>
        </p:txBody>
      </p:sp>
      <p:pic>
        <p:nvPicPr>
          <p:cNvPr id="1032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518275"/>
            <a:ext cx="1020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ncnnew_nanohub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17145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ncnnew_nanohub_white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152400"/>
            <a:ext cx="1600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DCDCDC"/>
          </a:solidFill>
          <a:latin typeface="Trebuchet MS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4025" indent="-169863" algn="l" rtl="0" eaLnBrk="1" fontAlgn="base" hangingPunct="1">
        <a:spcBef>
          <a:spcPct val="20000"/>
        </a:spcBef>
        <a:spcAft>
          <a:spcPct val="0"/>
        </a:spcAft>
        <a:buFont typeface="Arial" pitchFamily="-106" charset="0"/>
        <a:buChar char="»"/>
        <a:defRPr>
          <a:solidFill>
            <a:schemeClr val="tx1"/>
          </a:solidFill>
          <a:latin typeface="+mn-lt"/>
          <a:ea typeface="ＭＳ Ｐゴシック" charset="-128"/>
        </a:defRPr>
      </a:lvl2pPr>
      <a:lvl3pPr marL="804863" indent="-236538" algn="l" rtl="0" eaLnBrk="1" fontAlgn="base" hangingPunct="1">
        <a:spcBef>
          <a:spcPct val="20000"/>
        </a:spcBef>
        <a:spcAft>
          <a:spcPct val="0"/>
        </a:spcAft>
        <a:buFont typeface="Wingdings" pitchFamily="-106" charset="2"/>
        <a:buChar char="ü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89025" indent="-1698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73188" indent="-169863" algn="l" rtl="0" eaLnBrk="1" fontAlgn="base" hangingPunct="1">
        <a:spcBef>
          <a:spcPct val="20000"/>
        </a:spcBef>
        <a:spcAft>
          <a:spcPct val="0"/>
        </a:spcAft>
        <a:buFont typeface="Wingdings 3" pitchFamily="-106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18303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2875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27447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201988" indent="-169863" algn="l" rtl="0" eaLnBrk="1" fontAlgn="base" hangingPunct="1">
        <a:spcBef>
          <a:spcPct val="20000"/>
        </a:spcBef>
        <a:spcAft>
          <a:spcPct val="0"/>
        </a:spcAft>
        <a:buFont typeface="Wingdings 3" charset="2"/>
        <a:buChar char="´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d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oleObject" Target="../embeddings/Microsoft_Equation7.bin"/><Relationship Id="rId5" Type="http://schemas.openxmlformats.org/officeDocument/2006/relationships/oleObject" Target="../embeddings/Microsoft_Equation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en.wikipedia.org/wiki/File:Graphen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df"/><Relationship Id="rId3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5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df"/><Relationship Id="rId3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Relationship Id="rId3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png"/><Relationship Id="rId5" Type="http://schemas.openxmlformats.org/officeDocument/2006/relationships/oleObject" Target="../embeddings/Microsoft_Equation9.bin"/><Relationship Id="rId6" Type="http://schemas.openxmlformats.org/officeDocument/2006/relationships/image" Target="../media/image7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df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oleObject" Target="../embeddings/Microsoft_Equation1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df"/><Relationship Id="rId3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69.png"/><Relationship Id="rId5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4" Type="http://schemas.openxmlformats.org/officeDocument/2006/relationships/image" Target="../media/image24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882775"/>
            <a:ext cx="7124700" cy="1470025"/>
          </a:xfrm>
        </p:spPr>
        <p:txBody>
          <a:bodyPr/>
          <a:lstStyle/>
          <a:p>
            <a:r>
              <a:rPr lang="en-US" dirty="0" smtClean="0"/>
              <a:t>NEMO5 Tutorial: </a:t>
            </a:r>
            <a:br>
              <a:rPr lang="en-US" dirty="0" smtClean="0"/>
            </a:br>
            <a:r>
              <a:rPr lang="en-US" dirty="0" err="1" smtClean="0"/>
              <a:t>Graphene</a:t>
            </a:r>
            <a:r>
              <a:rPr lang="en-US" dirty="0" smtClean="0"/>
              <a:t> Nanostructures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NCN Summer School 2012</a:t>
            </a:r>
          </a:p>
          <a:p>
            <a:r>
              <a:rPr lang="en-US" dirty="0" smtClean="0"/>
              <a:t>Junzhe Geng, NEMO5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81600" y="2209800"/>
            <a:ext cx="3429000" cy="762000"/>
          </a:xfrm>
        </p:spPr>
        <p:txBody>
          <a:bodyPr/>
          <a:lstStyle/>
          <a:p>
            <a:pPr>
              <a:buNone/>
            </a:pP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Graphene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graphene_pic_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143000"/>
            <a:ext cx="4191001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1999" y="4495800"/>
            <a:ext cx="3128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err="1" smtClean="0"/>
              <a:t>en.wikipedia.org/wiki/Graphene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Tight-binding Model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823566" y="4051833"/>
            <a:ext cx="4168034" cy="280616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1800" dirty="0" err="1" smtClean="0"/>
              <a:t>p</a:t>
            </a:r>
            <a:r>
              <a:rPr lang="en-US" sz="1800" baseline="-25000" dirty="0" err="1" smtClean="0"/>
              <a:t>z</a:t>
            </a:r>
            <a:r>
              <a:rPr lang="en-US" sz="1800" dirty="0" smtClean="0"/>
              <a:t> orbital is well separated in energy from the sp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</a:t>
            </a:r>
            <a:r>
              <a:rPr lang="en-US" sz="1800" dirty="0" err="1" smtClean="0"/>
              <a:t>orbitals</a:t>
            </a:r>
            <a:endParaRPr lang="en-US" sz="1800" dirty="0" smtClean="0"/>
          </a:p>
          <a:p>
            <a:pPr>
              <a:spcAft>
                <a:spcPts val="1200"/>
              </a:spcAft>
            </a:pPr>
            <a:r>
              <a:rPr lang="en-US" sz="1800" dirty="0" smtClean="0"/>
              <a:t>More importantly, only the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z</a:t>
            </a:r>
            <a:r>
              <a:rPr lang="en-US" sz="1800" dirty="0" smtClean="0"/>
              <a:t> electron is close to the Fermi level</a:t>
            </a:r>
          </a:p>
          <a:p>
            <a:pPr>
              <a:spcAft>
                <a:spcPts val="1200"/>
              </a:spcAft>
            </a:pPr>
            <a:r>
              <a:rPr lang="en-US" sz="1800" dirty="0" smtClean="0"/>
              <a:t>Therefore, the common tight-binding method for graphite/</a:t>
            </a:r>
            <a:r>
              <a:rPr lang="en-US" sz="1800" dirty="0" err="1" smtClean="0"/>
              <a:t>graphene</a:t>
            </a:r>
            <a:r>
              <a:rPr lang="en-US" sz="1800" dirty="0" smtClean="0"/>
              <a:t> considers only the 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z</a:t>
            </a:r>
            <a:r>
              <a:rPr lang="en-US" sz="1800" dirty="0" smtClean="0"/>
              <a:t> orbital (P.R. Wallace, PRB 1947) </a:t>
            </a:r>
          </a:p>
          <a:p>
            <a:endParaRPr lang="en-US" sz="18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75915" y="1527814"/>
            <a:ext cx="486085" cy="82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68160" y="1523704"/>
            <a:ext cx="461207" cy="41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02420" y="1527814"/>
            <a:ext cx="44643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472" y="3498646"/>
            <a:ext cx="521198" cy="65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2820" y="3135868"/>
            <a:ext cx="58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07061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2p</a:t>
            </a:r>
            <a:r>
              <a:rPr lang="en-US" baseline="-25000" dirty="0" smtClean="0"/>
              <a:t>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91960" y="1069953"/>
            <a:ext cx="53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2p</a:t>
            </a:r>
            <a:r>
              <a:rPr lang="en-US" baseline="-25000" dirty="0" smtClean="0"/>
              <a:t>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77760" y="106838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2p</a:t>
            </a:r>
            <a:r>
              <a:rPr lang="en-US" baseline="-25000" dirty="0" smtClean="0"/>
              <a:t>x</a:t>
            </a:r>
            <a:endParaRPr lang="en-US" dirty="0"/>
          </a:p>
        </p:txBody>
      </p:sp>
      <p:pic>
        <p:nvPicPr>
          <p:cNvPr id="13" name="Picture 12" descr="visit0001.png"/>
          <p:cNvPicPr>
            <a:picLocks noChangeAspect="1"/>
          </p:cNvPicPr>
          <p:nvPr/>
        </p:nvPicPr>
        <p:blipFill>
          <a:blip r:embed="rId2"/>
          <a:srcRect l="43917" t="28225" r="28851" b="44834"/>
          <a:stretch>
            <a:fillRect/>
          </a:stretch>
        </p:blipFill>
        <p:spPr>
          <a:xfrm rot="10800000">
            <a:off x="152400" y="4078380"/>
            <a:ext cx="2568250" cy="2322420"/>
          </a:xfrm>
          <a:prstGeom prst="rect">
            <a:avLst/>
          </a:prstGeom>
        </p:spPr>
      </p:pic>
      <p:grpSp>
        <p:nvGrpSpPr>
          <p:cNvPr id="12" name="Group 26"/>
          <p:cNvGrpSpPr/>
          <p:nvPr/>
        </p:nvGrpSpPr>
        <p:grpSpPr>
          <a:xfrm>
            <a:off x="1159422" y="1536033"/>
            <a:ext cx="1368379" cy="1965400"/>
            <a:chOff x="1159422" y="1536033"/>
            <a:chExt cx="1368379" cy="1965400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1393470" y="2626075"/>
              <a:ext cx="1134331" cy="8753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159422" y="1536033"/>
              <a:ext cx="1306731" cy="10530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6200000" flipH="1">
              <a:off x="1673358" y="1673000"/>
              <a:ext cx="991410" cy="7174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1"/>
          <p:cNvGrpSpPr/>
          <p:nvPr/>
        </p:nvGrpSpPr>
        <p:grpSpPr>
          <a:xfrm>
            <a:off x="2719325" y="994219"/>
            <a:ext cx="1738375" cy="2141649"/>
            <a:chOff x="2719325" y="994219"/>
            <a:chExt cx="1738375" cy="2141649"/>
          </a:xfrm>
        </p:grpSpPr>
        <p:grpSp>
          <p:nvGrpSpPr>
            <p:cNvPr id="15" name="Group 30"/>
            <p:cNvGrpSpPr/>
            <p:nvPr/>
          </p:nvGrpSpPr>
          <p:grpSpPr>
            <a:xfrm>
              <a:off x="2719325" y="1066800"/>
              <a:ext cx="1319275" cy="1522288"/>
              <a:chOff x="2719325" y="1066800"/>
              <a:chExt cx="1319275" cy="1522288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3180314" y="1526226"/>
                <a:ext cx="306895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3155654" y="10668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2p</a:t>
                </a:r>
                <a:r>
                  <a:rPr lang="en-US" baseline="-25000" dirty="0" smtClean="0"/>
                  <a:t>z</a:t>
                </a:r>
                <a:endParaRPr lang="en-US" dirty="0"/>
              </a:p>
            </p:txBody>
          </p:sp>
          <p:grpSp>
            <p:nvGrpSpPr>
              <p:cNvPr id="16" name="Group 29"/>
              <p:cNvGrpSpPr/>
              <p:nvPr/>
            </p:nvGrpSpPr>
            <p:grpSpPr>
              <a:xfrm>
                <a:off x="2719325" y="2045071"/>
                <a:ext cx="1319275" cy="544017"/>
                <a:chOff x="2719325" y="2045071"/>
                <a:chExt cx="1319275" cy="544017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2719325" y="2571793"/>
                  <a:ext cx="357560" cy="158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3215079" y="2576759"/>
                  <a:ext cx="354994" cy="171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/>
                <p:cNvSpPr txBox="1"/>
                <p:nvPr/>
              </p:nvSpPr>
              <p:spPr>
                <a:xfrm>
                  <a:off x="3155654" y="2045071"/>
                  <a:ext cx="609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sp</a:t>
                  </a:r>
                  <a:r>
                    <a:rPr lang="en-US" baseline="30000" dirty="0" smtClean="0"/>
                    <a:t>2</a:t>
                  </a:r>
                  <a:endParaRPr lang="en-US" dirty="0"/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3689054" y="2584246"/>
                  <a:ext cx="349546" cy="484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" name="Group 32"/>
            <p:cNvGrpSpPr/>
            <p:nvPr/>
          </p:nvGrpSpPr>
          <p:grpSpPr>
            <a:xfrm>
              <a:off x="2909399" y="994219"/>
              <a:ext cx="1548301" cy="2141649"/>
              <a:chOff x="2909399" y="994219"/>
              <a:chExt cx="1548301" cy="2141649"/>
            </a:xfrm>
          </p:grpSpPr>
          <p:pic>
            <p:nvPicPr>
              <p:cNvPr id="56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619500" y="994219"/>
                <a:ext cx="8382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7651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l="84029" t="9749" r="3386" b="82211"/>
              <a:stretch>
                <a:fillRect/>
              </a:stretch>
            </p:blipFill>
            <p:spPr bwMode="auto">
              <a:xfrm>
                <a:off x="2909399" y="2645713"/>
                <a:ext cx="1053001" cy="490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8" name="Group 33"/>
          <p:cNvGrpSpPr/>
          <p:nvPr/>
        </p:nvGrpSpPr>
        <p:grpSpPr>
          <a:xfrm>
            <a:off x="2286000" y="3289834"/>
            <a:ext cx="1905000" cy="2437866"/>
            <a:chOff x="2286000" y="3289834"/>
            <a:chExt cx="1905000" cy="2437866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0" y="4114800"/>
              <a:ext cx="1905000" cy="161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Right Arrow 27"/>
            <p:cNvSpPr/>
            <p:nvPr/>
          </p:nvSpPr>
          <p:spPr>
            <a:xfrm rot="5400000">
              <a:off x="3022681" y="3327481"/>
              <a:ext cx="596366" cy="521071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2743200" y="854148"/>
            <a:ext cx="1826215" cy="1050852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41"/>
          <p:cNvGrpSpPr/>
          <p:nvPr/>
        </p:nvGrpSpPr>
        <p:grpSpPr>
          <a:xfrm>
            <a:off x="4724400" y="685800"/>
            <a:ext cx="4522260" cy="3352800"/>
            <a:chOff x="4724400" y="685800"/>
            <a:chExt cx="4522260" cy="3352800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34400" y="16764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Group 35"/>
            <p:cNvGrpSpPr/>
            <p:nvPr/>
          </p:nvGrpSpPr>
          <p:grpSpPr>
            <a:xfrm>
              <a:off x="4724400" y="1003608"/>
              <a:ext cx="3886200" cy="3034992"/>
              <a:chOff x="5105400" y="907542"/>
              <a:chExt cx="3352800" cy="2594906"/>
            </a:xfrm>
          </p:grpSpPr>
          <p:pic>
            <p:nvPicPr>
              <p:cNvPr id="26626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 b="50382"/>
              <a:stretch>
                <a:fillRect/>
              </a:stretch>
            </p:blipFill>
            <p:spPr bwMode="auto">
              <a:xfrm>
                <a:off x="5105400" y="961571"/>
                <a:ext cx="3352800" cy="25408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 useBgFill="1">
            <p:nvSpPr>
              <p:cNvPr id="35" name="Rectangle 34"/>
              <p:cNvSpPr/>
              <p:nvPr/>
            </p:nvSpPr>
            <p:spPr>
              <a:xfrm>
                <a:off x="5120968" y="907542"/>
                <a:ext cx="289232" cy="314632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4800600" y="685800"/>
              <a:ext cx="444606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solidFill>
                    <a:srgbClr val="7F7F7F"/>
                  </a:solidFill>
                </a:rPr>
                <a:t>Y. Zhang and </a:t>
              </a:r>
              <a:r>
                <a:rPr lang="en-US" sz="1000" dirty="0" err="1" smtClean="0">
                  <a:solidFill>
                    <a:srgbClr val="7F7F7F"/>
                  </a:solidFill>
                </a:rPr>
                <a:t>R.Tsu</a:t>
              </a:r>
              <a:r>
                <a:rPr lang="en-US" sz="1000" dirty="0" smtClean="0">
                  <a:solidFill>
                    <a:srgbClr val="7F7F7F"/>
                  </a:solidFill>
                </a:rPr>
                <a:t>, </a:t>
              </a:r>
              <a:r>
                <a:rPr lang="en-US" sz="1000" dirty="0" err="1" smtClean="0">
                  <a:solidFill>
                    <a:srgbClr val="7F7F7F"/>
                  </a:solidFill>
                </a:rPr>
                <a:t>Nanoscale</a:t>
              </a:r>
              <a:r>
                <a:rPr lang="en-US" sz="1000" dirty="0" smtClean="0">
                  <a:solidFill>
                    <a:srgbClr val="7F7F7F"/>
                  </a:solidFill>
                </a:rPr>
                <a:t> Research Letters  Vol.  5  Issue  5</a:t>
              </a:r>
              <a:endParaRPr lang="en-US" sz="1000" dirty="0">
                <a:solidFill>
                  <a:srgbClr val="7F7F7F"/>
                </a:solidFill>
              </a:endParaRPr>
            </a:p>
          </p:txBody>
        </p:sp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4"/>
            <a:srcRect l="84029" t="9749" r="3386" b="82211"/>
            <a:stretch>
              <a:fillRect/>
            </a:stretch>
          </p:blipFill>
          <p:spPr bwMode="auto">
            <a:xfrm rot="17562617">
              <a:off x="8405560" y="2746852"/>
              <a:ext cx="729553" cy="339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733" y="4559300"/>
            <a:ext cx="1905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Passivation</a:t>
            </a:r>
            <a:r>
              <a:rPr lang="en-US" dirty="0" smtClean="0"/>
              <a:t> in PD and </a:t>
            </a:r>
            <a:r>
              <a:rPr lang="en-US" dirty="0" err="1" smtClean="0"/>
              <a:t>Pz</a:t>
            </a:r>
            <a:r>
              <a:rPr lang="en-US" dirty="0" smtClean="0"/>
              <a:t> tight binding model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635612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NEMO5: two models for </a:t>
            </a:r>
            <a:r>
              <a:rPr lang="en-US" b="1" dirty="0" err="1" smtClean="0"/>
              <a:t>Graphene</a:t>
            </a:r>
            <a:r>
              <a:rPr lang="en-US" b="1" dirty="0" smtClean="0"/>
              <a:t> </a:t>
            </a:r>
            <a:r>
              <a:rPr lang="en-US" b="1" dirty="0" err="1" smtClean="0"/>
              <a:t>bandstructure</a:t>
            </a:r>
            <a:endParaRPr lang="en-US" b="1" dirty="0" smtClean="0"/>
          </a:p>
          <a:p>
            <a:pPr marL="342900" indent="-342900">
              <a:buAutoNum type="arabicParenR"/>
            </a:pPr>
            <a:r>
              <a:rPr lang="en-US" dirty="0" smtClean="0"/>
              <a:t>Standard model of tight binding literature “</a:t>
            </a:r>
            <a:r>
              <a:rPr lang="en-US" dirty="0" err="1" smtClean="0"/>
              <a:t>Pz</a:t>
            </a:r>
            <a:r>
              <a:rPr lang="en-US" dirty="0" smtClean="0"/>
              <a:t>”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Includes </a:t>
            </a:r>
            <a:r>
              <a:rPr lang="en-US" dirty="0" smtClean="0"/>
              <a:t>just one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dirty="0" smtClean="0"/>
              <a:t> orbital per </a:t>
            </a:r>
            <a:r>
              <a:rPr lang="en-US" dirty="0" smtClean="0"/>
              <a:t>atom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Does </a:t>
            </a:r>
            <a:r>
              <a:rPr lang="en-US" dirty="0" smtClean="0">
                <a:solidFill>
                  <a:srgbClr val="FF0000"/>
                </a:solidFill>
              </a:rPr>
              <a:t>not allow for hydrogen </a:t>
            </a:r>
            <a:r>
              <a:rPr lang="en-US" dirty="0" err="1" smtClean="0">
                <a:solidFill>
                  <a:srgbClr val="FF0000"/>
                </a:solidFill>
              </a:rPr>
              <a:t>passivation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/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/>
              <a:t>Because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dirty="0" smtClean="0"/>
              <a:t> orbital of C has zero coupling to </a:t>
            </a:r>
            <a:r>
              <a:rPr lang="en-US" dirty="0" err="1" smtClean="0"/>
              <a:t>s</a:t>
            </a:r>
            <a:r>
              <a:rPr lang="en-US" dirty="0" smtClean="0"/>
              <a:t> orbital in 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13" name="Group 16"/>
          <p:cNvGrpSpPr/>
          <p:nvPr/>
        </p:nvGrpSpPr>
        <p:grpSpPr>
          <a:xfrm>
            <a:off x="6934200" y="990600"/>
            <a:ext cx="762000" cy="1173980"/>
            <a:chOff x="6934200" y="1447800"/>
            <a:chExt cx="762000" cy="117398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34200" y="1447800"/>
              <a:ext cx="6350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7061200" y="2221670"/>
              <a:ext cx="63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p</a:t>
              </a:r>
              <a:r>
                <a:rPr lang="en-US" sz="2000" baseline="-25000" dirty="0" err="1" smtClean="0"/>
                <a:t>Z</a:t>
              </a:r>
              <a:endParaRPr lang="en-US" sz="2000" baseline="30000" dirty="0"/>
            </a:p>
          </p:txBody>
        </p:sp>
      </p:grpSp>
      <p:grpSp>
        <p:nvGrpSpPr>
          <p:cNvPr id="17" name="Group 12"/>
          <p:cNvGrpSpPr/>
          <p:nvPr/>
        </p:nvGrpSpPr>
        <p:grpSpPr>
          <a:xfrm>
            <a:off x="5791200" y="4147320"/>
            <a:ext cx="3124200" cy="1186680"/>
            <a:chOff x="5791200" y="4604520"/>
            <a:chExt cx="3124200" cy="118668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34200" y="4617220"/>
              <a:ext cx="6350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53400" y="4604520"/>
              <a:ext cx="6350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4617220"/>
              <a:ext cx="6350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918200" y="5391090"/>
              <a:ext cx="63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p</a:t>
              </a:r>
              <a:r>
                <a:rPr lang="en-US" sz="2000" baseline="-25000" dirty="0" err="1" smtClean="0"/>
                <a:t>Z</a:t>
              </a:r>
              <a:endParaRPr lang="en-US" sz="2000" baseline="30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49330" y="5391090"/>
              <a:ext cx="63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d</a:t>
              </a:r>
              <a:r>
                <a:rPr lang="en-US" sz="2000" baseline="-25000" dirty="0" err="1" smtClean="0"/>
                <a:t>yz</a:t>
              </a:r>
              <a:endParaRPr lang="en-US" sz="2000" baseline="30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80400" y="5379220"/>
              <a:ext cx="63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d</a:t>
              </a:r>
              <a:r>
                <a:rPr lang="en-US" sz="2000" baseline="-25000" dirty="0" err="1" smtClean="0"/>
                <a:t>zx</a:t>
              </a:r>
              <a:endParaRPr lang="en-US" sz="2000" baseline="300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4800" y="2838271"/>
            <a:ext cx="7378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dirty="0" smtClean="0"/>
              <a:t>Recently developed model “PD” (J. Appl. Phys. </a:t>
            </a:r>
            <a:r>
              <a:rPr lang="en-US" b="1" dirty="0" smtClean="0"/>
              <a:t>109</a:t>
            </a:r>
            <a:r>
              <a:rPr lang="en-US" dirty="0" smtClean="0"/>
              <a:t>, 104304 (2011)</a:t>
            </a:r>
            <a:r>
              <a:rPr lang="en-US" dirty="0" smtClean="0"/>
              <a:t>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Includes {</a:t>
            </a:r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yz</a:t>
            </a:r>
            <a:r>
              <a:rPr lang="en-US" baseline="-25000" dirty="0" smtClean="0"/>
              <a:t>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zx</a:t>
            </a:r>
            <a:r>
              <a:rPr lang="en-US" dirty="0" smtClean="0"/>
              <a:t>}</a:t>
            </a:r>
            <a:r>
              <a:rPr lang="en-US" dirty="0" smtClean="0"/>
              <a:t> orbital set on each C atom and H atom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Hydrogen atoms included explicitly (realistic treatment)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57200" y="4265474"/>
            <a:ext cx="5301451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passivate_H</a:t>
            </a:r>
            <a:r>
              <a:rPr lang="en-US" dirty="0" smtClean="0"/>
              <a:t>” not required in </a:t>
            </a:r>
            <a:r>
              <a:rPr lang="en-US" dirty="0" err="1" smtClean="0"/>
              <a:t>job_list</a:t>
            </a:r>
            <a:endParaRPr lang="en-US" dirty="0" smtClean="0"/>
          </a:p>
          <a:p>
            <a:r>
              <a:rPr lang="en-US" dirty="0" smtClean="0"/>
              <a:t>BUT</a:t>
            </a:r>
          </a:p>
          <a:p>
            <a:r>
              <a:rPr lang="en-US" dirty="0" smtClean="0"/>
              <a:t>Make H atoms “active”, i.e. include them explicitly:</a:t>
            </a:r>
          </a:p>
          <a:p>
            <a:r>
              <a:rPr lang="en-US" dirty="0" smtClean="0"/>
              <a:t>Domain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activate_hydrogen_atoms</a:t>
            </a:r>
            <a:r>
              <a:rPr lang="en-US" dirty="0" smtClean="0"/>
              <a:t> = true (default = false)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6096000"/>
            <a:ext cx="633378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Always have </a:t>
            </a:r>
            <a:r>
              <a:rPr lang="en-US" dirty="0" err="1" smtClean="0"/>
              <a:t>passivate</a:t>
            </a:r>
            <a:r>
              <a:rPr lang="en-US" dirty="0" smtClean="0"/>
              <a:t> = true in the domain section (default)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1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/>
          <p:nvPr/>
        </p:nvGrpSpPr>
        <p:grpSpPr>
          <a:xfrm>
            <a:off x="5257800" y="954504"/>
            <a:ext cx="3773904" cy="3388896"/>
            <a:chOff x="5791200" y="1335504"/>
            <a:chExt cx="3773904" cy="3388896"/>
          </a:xfrm>
        </p:grpSpPr>
        <p:sp>
          <p:nvSpPr>
            <p:cNvPr id="45" name="Hexagon 44"/>
            <p:cNvSpPr>
              <a:spLocks noChangeAspect="1"/>
            </p:cNvSpPr>
            <p:nvPr/>
          </p:nvSpPr>
          <p:spPr>
            <a:xfrm rot="19764241">
              <a:off x="6562674" y="2063694"/>
              <a:ext cx="2260601" cy="1942564"/>
            </a:xfrm>
            <a:prstGeom prst="hexagon">
              <a:avLst>
                <a:gd name="adj" fmla="val 29112"/>
                <a:gd name="vf" fmla="val 115470"/>
              </a:avLst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7443812" y="1745249"/>
              <a:ext cx="1526120" cy="1066799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6200000" flipH="1">
              <a:off x="7414990" y="3300190"/>
              <a:ext cx="1557030" cy="1040066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8713536" y="1407772"/>
              <a:ext cx="71253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/>
                <a:t>A</a:t>
              </a:r>
              <a:r>
                <a:rPr lang="en-US" sz="3300" b="1" baseline="-25000" dirty="0" smtClean="0"/>
                <a:t>1</a:t>
              </a:r>
              <a:endParaRPr lang="en-US" sz="33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637336" y="3998572"/>
              <a:ext cx="71253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 smtClean="0"/>
                <a:t>A</a:t>
              </a:r>
              <a:r>
                <a:rPr lang="en-US" sz="3300" b="1" baseline="-25000" dirty="0"/>
                <a:t>2</a:t>
              </a:r>
              <a:endParaRPr lang="en-US" sz="3300" b="1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677440" y="1348872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9412704" y="2985168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8646696" y="4572000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6637416" y="1335504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606672" y="4558632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5791200" y="2998536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614648" y="2962440"/>
              <a:ext cx="152400" cy="1524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176704" y="2168553"/>
              <a:ext cx="152400" cy="1524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620000" y="1863753"/>
              <a:ext cx="152400" cy="1524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444872" y="2551516"/>
              <a:ext cx="7125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Γ</a:t>
              </a:r>
              <a:endParaRPr lang="en-US" sz="28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088852" y="2284529"/>
              <a:ext cx="7125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</a:t>
              </a:r>
              <a:endParaRPr lang="en-US" sz="28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49660" y="1941916"/>
              <a:ext cx="7125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K</a:t>
              </a:r>
              <a:endParaRPr lang="en-US" sz="28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3784" y="663498"/>
            <a:ext cx="4223416" cy="3756101"/>
            <a:chOff x="500984" y="663498"/>
            <a:chExt cx="4223416" cy="3756101"/>
          </a:xfrm>
        </p:grpSpPr>
        <p:pic>
          <p:nvPicPr>
            <p:cNvPr id="4" name="Picture 3" descr="visit0001.png"/>
            <p:cNvPicPr>
              <a:picLocks noChangeAspect="1"/>
            </p:cNvPicPr>
            <p:nvPr/>
          </p:nvPicPr>
          <p:blipFill>
            <a:blip r:embed="rId3"/>
            <a:srcRect l="30937" t="6923" r="14766" b="16154"/>
            <a:stretch>
              <a:fillRect/>
            </a:stretch>
          </p:blipFill>
          <p:spPr>
            <a:xfrm rot="5400000">
              <a:off x="981904" y="677104"/>
              <a:ext cx="3261575" cy="422341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967832" y="2521608"/>
              <a:ext cx="1322136" cy="443980"/>
            </a:xfrm>
            <a:prstGeom prst="rect">
              <a:avLst/>
            </a:prstGeom>
            <a:noFill/>
            <a:ln w="28575" cmpd="sng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2245895" y="2112529"/>
              <a:ext cx="1136316" cy="655053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243217" y="2751966"/>
              <a:ext cx="1138994" cy="65730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716464" y="1691424"/>
              <a:ext cx="712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r>
                <a:rPr lang="en-US" sz="2400" b="1" baseline="-25000" dirty="0" smtClean="0"/>
                <a:t>1</a:t>
              </a:r>
              <a:endParaRPr lang="en-US" sz="2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43200" y="3134759"/>
              <a:ext cx="712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r>
                <a:rPr lang="en-US" sz="2400" b="1" baseline="-25000" dirty="0"/>
                <a:t>2</a:t>
              </a:r>
              <a:endParaRPr lang="en-US" sz="2400" b="1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2106864" y="1080236"/>
              <a:ext cx="1120272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981200" y="66349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0</a:t>
              </a:r>
              <a:r>
                <a:rPr lang="en-US" dirty="0" smtClean="0"/>
                <a:t>= 0.142nm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Graphene</a:t>
            </a:r>
            <a:r>
              <a:rPr lang="en-US" dirty="0" smtClean="0"/>
              <a:t>: Primitive Basis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255336" y="4611469"/>
            <a:ext cx="187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Lattice basis:</a:t>
            </a:r>
          </a:p>
          <a:p>
            <a:endParaRPr lang="en-US" dirty="0"/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/>
        </p:nvGraphicFramePr>
        <p:xfrm>
          <a:off x="239713" y="5006975"/>
          <a:ext cx="2151062" cy="1492250"/>
        </p:xfrm>
        <a:graphic>
          <a:graphicData uri="http://schemas.openxmlformats.org/presentationml/2006/ole">
            <p:oleObj spid="_x0000_s10242" name="Formel" r:id="rId4" imgW="1244520" imgH="863280" progId="Equation.3">
              <p:embed/>
            </p:oleObj>
          </a:graphicData>
        </a:graphic>
      </p:graphicFrame>
      <p:sp>
        <p:nvSpPr>
          <p:cNvPr id="86" name="TextBox 85"/>
          <p:cNvSpPr txBox="1"/>
          <p:nvPr/>
        </p:nvSpPr>
        <p:spPr>
          <a:xfrm>
            <a:off x="3170232" y="4648200"/>
            <a:ext cx="27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Reciprocal lattice basis:</a:t>
            </a:r>
          </a:p>
          <a:p>
            <a:endParaRPr lang="en-US" dirty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322638" y="4956175"/>
          <a:ext cx="2195512" cy="1579563"/>
        </p:xfrm>
        <a:graphic>
          <a:graphicData uri="http://schemas.openxmlformats.org/presentationml/2006/ole">
            <p:oleObj spid="_x0000_s10243" name="Formel" r:id="rId5" imgW="1269720" imgH="914400" progId="Equation.3">
              <p:embed/>
            </p:oleObj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6575928" y="4624460"/>
            <a:ext cx="222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Symmetry points:</a:t>
            </a:r>
          </a:p>
          <a:p>
            <a:endParaRPr lang="en-US" dirty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6694488" y="5094288"/>
          <a:ext cx="1558925" cy="1404937"/>
        </p:xfrm>
        <a:graphic>
          <a:graphicData uri="http://schemas.openxmlformats.org/presentationml/2006/ole">
            <p:oleObj spid="_x0000_s10244" name="Formel" r:id="rId6" imgW="901440" imgH="812520" progId="Equation.3">
              <p:embed/>
            </p:oleObj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4267200" y="2438400"/>
            <a:ext cx="1506029" cy="1541175"/>
            <a:chOff x="4428046" y="2468563"/>
            <a:chExt cx="1506029" cy="1541175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4648200" y="2756568"/>
              <a:ext cx="0" cy="12531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428046" y="3810000"/>
              <a:ext cx="126422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4" name="Object 43"/>
            <p:cNvGraphicFramePr>
              <a:graphicFrameLocks noChangeAspect="1"/>
            </p:cNvGraphicFramePr>
            <p:nvPr/>
          </p:nvGraphicFramePr>
          <p:xfrm>
            <a:off x="5715000" y="3657600"/>
            <a:ext cx="219075" cy="307975"/>
          </p:xfrm>
          <a:graphic>
            <a:graphicData uri="http://schemas.openxmlformats.org/presentationml/2006/ole">
              <p:oleObj spid="_x0000_s10245" name="Equation" r:id="rId7" imgW="126720" imgH="177480" progId="Equation.3">
                <p:embed/>
              </p:oleObj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/>
          </p:nvGraphicFramePr>
          <p:xfrm>
            <a:off x="4495800" y="2468563"/>
            <a:ext cx="241300" cy="350837"/>
          </p:xfrm>
          <a:graphic>
            <a:graphicData uri="http://schemas.openxmlformats.org/presentationml/2006/ole">
              <p:oleObj spid="_x0000_s10247" name="Equation" r:id="rId8" imgW="139680" imgH="203040" progId="Equation.3">
                <p:embed/>
              </p:oleObj>
            </a:graphicData>
          </a:graphic>
        </p:graphicFrame>
      </p:grpSp>
      <p:sp>
        <p:nvSpPr>
          <p:cNvPr id="50" name="TextBox 49"/>
          <p:cNvSpPr txBox="1"/>
          <p:nvPr/>
        </p:nvSpPr>
        <p:spPr>
          <a:xfrm>
            <a:off x="2057400" y="6477000"/>
            <a:ext cx="191590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Given in NEMO5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477000" y="6488668"/>
            <a:ext cx="217239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User defined points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Structure</a:t>
            </a:r>
            <a:endParaRPr lang="en-US" dirty="0"/>
          </a:p>
        </p:txBody>
      </p:sp>
      <p:pic>
        <p:nvPicPr>
          <p:cNvPr id="3" name="Picture 2" descr="Picture 1.png"/>
          <p:cNvPicPr>
            <a:picLocks noChangeAspect="1"/>
          </p:cNvPicPr>
          <p:nvPr/>
        </p:nvPicPr>
        <p:blipFill>
          <a:blip r:embed="rId2"/>
          <a:srcRect l="15703"/>
          <a:stretch>
            <a:fillRect/>
          </a:stretch>
        </p:blipFill>
        <p:spPr>
          <a:xfrm>
            <a:off x="152400" y="990600"/>
            <a:ext cx="4364169" cy="1870854"/>
          </a:xfrm>
          <a:prstGeom prst="rect">
            <a:avLst/>
          </a:prstGeom>
        </p:spPr>
      </p:pic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3"/>
          <a:srcRect l="13093"/>
          <a:stretch>
            <a:fillRect/>
          </a:stretch>
        </p:blipFill>
        <p:spPr>
          <a:xfrm>
            <a:off x="4343400" y="765464"/>
            <a:ext cx="4367607" cy="4797136"/>
          </a:xfrm>
          <a:prstGeom prst="rect">
            <a:avLst/>
          </a:prstGeom>
        </p:spPr>
      </p:pic>
      <p:pic>
        <p:nvPicPr>
          <p:cNvPr id="5" name="Picture 4" descr="Picture 3.png"/>
          <p:cNvPicPr>
            <a:picLocks noChangeAspect="1"/>
          </p:cNvPicPr>
          <p:nvPr/>
        </p:nvPicPr>
        <p:blipFill>
          <a:blip r:embed="rId4"/>
          <a:srcRect l="12309" r="10258"/>
          <a:stretch>
            <a:fillRect/>
          </a:stretch>
        </p:blipFill>
        <p:spPr>
          <a:xfrm>
            <a:off x="13647" y="2971800"/>
            <a:ext cx="4422803" cy="25873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24400" y="2702503"/>
            <a:ext cx="2895600" cy="26929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671504" y="3083503"/>
            <a:ext cx="4472496" cy="955097"/>
            <a:chOff x="4671504" y="3083503"/>
            <a:chExt cx="4472496" cy="955097"/>
          </a:xfrm>
        </p:grpSpPr>
        <p:sp>
          <p:nvSpPr>
            <p:cNvPr id="10" name="Rectangle 9"/>
            <p:cNvSpPr/>
            <p:nvPr/>
          </p:nvSpPr>
          <p:spPr>
            <a:xfrm>
              <a:off x="4671504" y="3083503"/>
              <a:ext cx="2948496" cy="26929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1400" y="3330714"/>
              <a:ext cx="1752600" cy="7078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‘primitive’ or ‘Cartesian’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3963" y="895290"/>
            <a:ext cx="3482237" cy="1155265"/>
            <a:chOff x="403963" y="895290"/>
            <a:chExt cx="3482237" cy="1155265"/>
          </a:xfrm>
        </p:grpSpPr>
        <p:sp>
          <p:nvSpPr>
            <p:cNvPr id="8" name="Rectangle 7"/>
            <p:cNvSpPr/>
            <p:nvPr/>
          </p:nvSpPr>
          <p:spPr>
            <a:xfrm>
              <a:off x="403963" y="1374804"/>
              <a:ext cx="3045063" cy="675751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6988" y="895290"/>
              <a:ext cx="25892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Define the material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5031" y="4455050"/>
            <a:ext cx="3906969" cy="1488550"/>
            <a:chOff x="665031" y="4455050"/>
            <a:chExt cx="3906969" cy="1488550"/>
          </a:xfrm>
        </p:grpSpPr>
        <p:sp>
          <p:nvSpPr>
            <p:cNvPr id="13" name="TextBox 12"/>
            <p:cNvSpPr txBox="1"/>
            <p:nvPr/>
          </p:nvSpPr>
          <p:spPr>
            <a:xfrm>
              <a:off x="665031" y="4927937"/>
              <a:ext cx="3906969" cy="10156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With a large enough region, device is limited by dimension only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4937" y="4455050"/>
              <a:ext cx="3671513" cy="447151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23972" y="1066800"/>
            <a:ext cx="4443828" cy="1015663"/>
            <a:chOff x="4623972" y="1066800"/>
            <a:chExt cx="4443828" cy="1015663"/>
          </a:xfrm>
        </p:grpSpPr>
        <p:sp>
          <p:nvSpPr>
            <p:cNvPr id="7" name="Rectangle 6"/>
            <p:cNvSpPr/>
            <p:nvPr/>
          </p:nvSpPr>
          <p:spPr>
            <a:xfrm>
              <a:off x="4623972" y="1723004"/>
              <a:ext cx="2133600" cy="26929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0400" y="1066800"/>
              <a:ext cx="2057400" cy="10156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Dimension in number of unit cells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90800" y="2311063"/>
            <a:ext cx="5029200" cy="1346537"/>
            <a:chOff x="2590800" y="2311063"/>
            <a:chExt cx="5029200" cy="1346537"/>
          </a:xfrm>
        </p:grpSpPr>
        <p:sp>
          <p:nvSpPr>
            <p:cNvPr id="17" name="Rectangle 16"/>
            <p:cNvSpPr/>
            <p:nvPr/>
          </p:nvSpPr>
          <p:spPr>
            <a:xfrm>
              <a:off x="4724400" y="2311063"/>
              <a:ext cx="2895600" cy="26929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0800" y="2641937"/>
              <a:ext cx="1752600" cy="101566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Have “true” only for PD model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>
              <a:endCxn id="17" idx="1"/>
            </p:cNvCxnSpPr>
            <p:nvPr/>
          </p:nvCxnSpPr>
          <p:spPr>
            <a:xfrm flipV="1">
              <a:off x="4343400" y="2445712"/>
              <a:ext cx="381000" cy="1962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creen shot 2012-07-20 at 12.44.5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12" y="990600"/>
            <a:ext cx="7979417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Solver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5138038"/>
            <a:ext cx="7358003" cy="29127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3747327"/>
            <a:ext cx="5041913" cy="29127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3061527"/>
            <a:ext cx="4495800" cy="29127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2133" y="1639128"/>
            <a:ext cx="3505200" cy="29127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1600" y="5486400"/>
            <a:ext cx="2819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Expressed in units of </a:t>
            </a:r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2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990600" y="4171890"/>
            <a:ext cx="3657600" cy="400110"/>
            <a:chOff x="990600" y="4171890"/>
            <a:chExt cx="3657600" cy="400110"/>
          </a:xfrm>
        </p:grpSpPr>
        <p:sp>
          <p:nvSpPr>
            <p:cNvPr id="10" name="Rectangle 9"/>
            <p:cNvSpPr/>
            <p:nvPr/>
          </p:nvSpPr>
          <p:spPr>
            <a:xfrm>
              <a:off x="990600" y="4204527"/>
              <a:ext cx="1863756" cy="29127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4171890"/>
              <a:ext cx="1524000" cy="40011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‘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Pz</a:t>
              </a:r>
              <a:r>
                <a:rPr lang="en-US" sz="2000" dirty="0" smtClean="0">
                  <a:solidFill>
                    <a:srgbClr val="FF0000"/>
                  </a:solidFill>
                </a:rPr>
                <a:t>’ or ‘PD’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71"/>
          <p:cNvGrpSpPr/>
          <p:nvPr/>
        </p:nvGrpSpPr>
        <p:grpSpPr>
          <a:xfrm>
            <a:off x="5956313" y="838200"/>
            <a:ext cx="2730487" cy="2451927"/>
            <a:chOff x="5791200" y="1335504"/>
            <a:chExt cx="3773904" cy="3388896"/>
          </a:xfrm>
        </p:grpSpPr>
        <p:sp>
          <p:nvSpPr>
            <p:cNvPr id="13" name="Hexagon 12"/>
            <p:cNvSpPr>
              <a:spLocks noChangeAspect="1"/>
            </p:cNvSpPr>
            <p:nvPr/>
          </p:nvSpPr>
          <p:spPr>
            <a:xfrm rot="19764241">
              <a:off x="6562674" y="2063694"/>
              <a:ext cx="2260601" cy="1942564"/>
            </a:xfrm>
            <a:prstGeom prst="hexagon">
              <a:avLst>
                <a:gd name="adj" fmla="val 29112"/>
                <a:gd name="vf" fmla="val 115470"/>
              </a:avLst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7443812" y="1745249"/>
              <a:ext cx="1526120" cy="1066799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 flipH="1">
              <a:off x="7414990" y="3300190"/>
              <a:ext cx="1557030" cy="104006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713536" y="1407772"/>
              <a:ext cx="712537" cy="553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</a:t>
              </a:r>
              <a:r>
                <a:rPr lang="en-US" sz="2000" b="1" baseline="-25000" dirty="0" smtClean="0"/>
                <a:t>1</a:t>
              </a:r>
              <a:endParaRPr lang="en-US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37336" y="3998571"/>
              <a:ext cx="712537" cy="553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</a:t>
              </a:r>
              <a:r>
                <a:rPr lang="en-US" sz="2000" b="1" baseline="-25000" dirty="0"/>
                <a:t>2</a:t>
              </a:r>
              <a:endParaRPr lang="en-US" sz="2000" b="1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8677440" y="1348872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9412704" y="2985168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646696" y="4572000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637416" y="1335504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606672" y="4558632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91200" y="2998536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7614660" y="2962453"/>
              <a:ext cx="112775" cy="112775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8176717" y="2168566"/>
              <a:ext cx="112775" cy="112775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7620012" y="1863766"/>
              <a:ext cx="112775" cy="112775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44872" y="2551515"/>
              <a:ext cx="712537" cy="51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Γ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88852" y="2284530"/>
              <a:ext cx="712537" cy="51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M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49659" y="1941916"/>
              <a:ext cx="712537" cy="51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K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93024" y="3429000"/>
            <a:ext cx="2227176" cy="1272065"/>
            <a:chOff x="6993024" y="3429000"/>
            <a:chExt cx="2227176" cy="1272065"/>
          </a:xfrm>
        </p:grpSpPr>
        <p:sp>
          <p:nvSpPr>
            <p:cNvPr id="33" name="TextBox 32"/>
            <p:cNvSpPr txBox="1"/>
            <p:nvPr/>
          </p:nvSpPr>
          <p:spPr>
            <a:xfrm>
              <a:off x="6993024" y="3429000"/>
              <a:ext cx="222717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Symmetry points:</a:t>
              </a:r>
            </a:p>
            <a:p>
              <a:endParaRPr lang="en-US" sz="1600" dirty="0"/>
            </a:p>
          </p:txBody>
        </p:sp>
        <p:graphicFrame>
          <p:nvGraphicFramePr>
            <p:cNvPr id="34" name="Object 4"/>
            <p:cNvGraphicFramePr>
              <a:graphicFrameLocks noChangeAspect="1"/>
            </p:cNvGraphicFramePr>
            <p:nvPr/>
          </p:nvGraphicFramePr>
          <p:xfrm>
            <a:off x="7075966" y="3747327"/>
            <a:ext cx="1058272" cy="953738"/>
          </p:xfrm>
          <a:graphic>
            <a:graphicData uri="http://schemas.openxmlformats.org/presentationml/2006/ole">
              <p:oleObj spid="_x0000_s20482" name="Equation" r:id="rId4" imgW="901440" imgH="812520" progId="Equation.3">
                <p:embed/>
              </p:oleObj>
            </a:graphicData>
          </a:graphic>
        </p:graphicFrame>
      </p:grpSp>
      <p:sp>
        <p:nvSpPr>
          <p:cNvPr id="36" name="TextBox 35"/>
          <p:cNvSpPr txBox="1"/>
          <p:nvPr/>
        </p:nvSpPr>
        <p:spPr>
          <a:xfrm>
            <a:off x="4876800" y="4701065"/>
            <a:ext cx="216925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Γ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K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M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Γ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pd_vs_p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254160"/>
            <a:ext cx="6175214" cy="4521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Graphene</a:t>
            </a:r>
            <a:r>
              <a:rPr lang="en-US" dirty="0" smtClean="0"/>
              <a:t> </a:t>
            </a:r>
            <a:r>
              <a:rPr lang="en-US" dirty="0" err="1" smtClean="0"/>
              <a:t>Bandstructure</a:t>
            </a:r>
            <a:r>
              <a:rPr lang="en-US" dirty="0" smtClean="0"/>
              <a:t>: P</a:t>
            </a:r>
            <a:r>
              <a:rPr lang="en-US" baseline="-25000" dirty="0" smtClean="0"/>
              <a:t>Z</a:t>
            </a:r>
            <a:r>
              <a:rPr lang="en-US" dirty="0" smtClean="0"/>
              <a:t> vs. P/D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3756" y="5715000"/>
            <a:ext cx="441404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DFT results are much better reproduced with the PD model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347397" y="914400"/>
            <a:ext cx="100540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NEMO5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98464" y="1563469"/>
            <a:ext cx="1311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pz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p/d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651500" y="953720"/>
            <a:ext cx="3340100" cy="5797302"/>
            <a:chOff x="5651500" y="953720"/>
            <a:chExt cx="3340100" cy="5797302"/>
          </a:xfrm>
        </p:grpSpPr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8220"/>
            <a:stretch>
              <a:fillRect/>
            </a:stretch>
          </p:blipFill>
          <p:spPr bwMode="auto">
            <a:xfrm>
              <a:off x="5651500" y="3764518"/>
              <a:ext cx="3048000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Group 33"/>
            <p:cNvGrpSpPr/>
            <p:nvPr/>
          </p:nvGrpSpPr>
          <p:grpSpPr>
            <a:xfrm>
              <a:off x="5730130" y="953720"/>
              <a:ext cx="3261470" cy="5797302"/>
              <a:chOff x="5730130" y="953720"/>
              <a:chExt cx="3261470" cy="5797302"/>
            </a:xfrm>
          </p:grpSpPr>
          <p:pic>
            <p:nvPicPr>
              <p:cNvPr id="26" name="Picture 1"/>
              <p:cNvPicPr>
                <a:picLocks noChangeAspect="1" noChangeArrowheads="1"/>
              </p:cNvPicPr>
              <p:nvPr/>
            </p:nvPicPr>
            <p:blipFill>
              <a:blip r:embed="rId4"/>
              <a:srcRect l="51780"/>
              <a:stretch>
                <a:fillRect/>
              </a:stretch>
            </p:blipFill>
            <p:spPr bwMode="auto">
              <a:xfrm>
                <a:off x="6000750" y="1122997"/>
                <a:ext cx="2838450" cy="2800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5730130" y="6412468"/>
                <a:ext cx="32614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J. Appl. Phys. </a:t>
                </a:r>
                <a:r>
                  <a:rPr lang="en-US" sz="1600" b="1" dirty="0" smtClean="0"/>
                  <a:t>109</a:t>
                </a:r>
                <a:r>
                  <a:rPr lang="en-US" sz="1600" dirty="0" smtClean="0"/>
                  <a:t>, 104304 (2011)</a:t>
                </a:r>
                <a:endParaRPr lang="en-US" sz="16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739001" y="953720"/>
                <a:ext cx="1441420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Boykin et al.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GNR_transistor.jpeg"/>
          <p:cNvPicPr>
            <a:picLocks noChangeAspect="1"/>
          </p:cNvPicPr>
          <p:nvPr/>
        </p:nvPicPr>
        <p:blipFill>
          <a:blip r:embed="rId2"/>
          <a:srcRect l="16057" b="39563"/>
          <a:stretch>
            <a:fillRect/>
          </a:stretch>
        </p:blipFill>
        <p:spPr>
          <a:xfrm>
            <a:off x="609600" y="1600200"/>
            <a:ext cx="3581400" cy="3062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2286000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Graphene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Nanoribbons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724400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Z.Chen</a:t>
            </a:r>
            <a:r>
              <a:rPr lang="en-US" sz="1200" dirty="0" smtClean="0"/>
              <a:t>, </a:t>
            </a:r>
            <a:r>
              <a:rPr lang="en-US" sz="1200" i="1" dirty="0" smtClean="0"/>
              <a:t>et al.</a:t>
            </a:r>
            <a:r>
              <a:rPr lang="en-US" sz="1200" dirty="0" smtClean="0"/>
              <a:t> </a:t>
            </a:r>
            <a:r>
              <a:rPr lang="en-US" sz="1200" dirty="0" err="1" smtClean="0"/>
              <a:t>Physica</a:t>
            </a:r>
            <a:r>
              <a:rPr lang="en-US" sz="1200" dirty="0" smtClean="0"/>
              <a:t> </a:t>
            </a:r>
            <a:r>
              <a:rPr lang="en-US" sz="1200" b="1" dirty="0" smtClean="0"/>
              <a:t>40</a:t>
            </a:r>
            <a:r>
              <a:rPr lang="en-US" sz="1200" dirty="0" smtClean="0"/>
              <a:t>, 228-232 (2007)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8355264" y="1752600"/>
            <a:ext cx="7125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A</a:t>
            </a:r>
            <a:r>
              <a:rPr lang="en-US" sz="3300" b="1" baseline="-25000" dirty="0" smtClean="0"/>
              <a:t>1</a:t>
            </a:r>
            <a:endParaRPr lang="en-US" sz="33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8677440" y="6334780"/>
            <a:ext cx="712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Γ</a:t>
            </a:r>
            <a:endParaRPr lang="en-US" sz="2800" dirty="0"/>
          </a:p>
        </p:txBody>
      </p:sp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Graphene</a:t>
            </a:r>
            <a:r>
              <a:rPr lang="en-US" dirty="0" smtClean="0"/>
              <a:t>: Cartesian Basis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77753" y="971736"/>
            <a:ext cx="4265647" cy="3219263"/>
            <a:chOff x="153953" y="971736"/>
            <a:chExt cx="4265647" cy="3219263"/>
          </a:xfrm>
        </p:grpSpPr>
        <p:pic>
          <p:nvPicPr>
            <p:cNvPr id="4" name="Picture 3" descr="visit0001.png"/>
            <p:cNvPicPr>
              <a:picLocks noChangeAspect="1"/>
            </p:cNvPicPr>
            <p:nvPr/>
          </p:nvPicPr>
          <p:blipFill>
            <a:blip r:embed="rId3"/>
            <a:srcRect l="31641" t="6154" r="14766" b="16154"/>
            <a:stretch>
              <a:fillRect/>
            </a:stretch>
          </p:blipFill>
          <p:spPr>
            <a:xfrm rot="5400000">
              <a:off x="677145" y="448544"/>
              <a:ext cx="3219263" cy="4265647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/>
            <p:nvPr/>
          </p:nvCxnSpPr>
          <p:spPr>
            <a:xfrm rot="16200000" flipV="1">
              <a:off x="152745" y="2495681"/>
              <a:ext cx="1311594" cy="14465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793404" y="3140968"/>
              <a:ext cx="2227505" cy="27631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07544" y="1580269"/>
              <a:ext cx="712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r>
                <a:rPr lang="en-US" sz="2400" b="1" baseline="-25000" dirty="0" smtClean="0"/>
                <a:t>1</a:t>
              </a:r>
              <a:endParaRPr lang="en-US" sz="24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17344" y="3023604"/>
              <a:ext cx="712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r>
                <a:rPr lang="en-US" sz="2400" b="1" baseline="-25000" dirty="0"/>
                <a:t>2</a:t>
              </a:r>
              <a:endParaRPr lang="en-US" sz="2400" b="1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9944" y="2037469"/>
              <a:ext cx="2753734" cy="1460034"/>
            </a:xfrm>
            <a:custGeom>
              <a:avLst/>
              <a:gdLst>
                <a:gd name="connsiteX0" fmla="*/ 1529193 w 2753734"/>
                <a:gd name="connsiteY0" fmla="*/ 27698 h 1460034"/>
                <a:gd name="connsiteX1" fmla="*/ 1137498 w 2753734"/>
                <a:gd name="connsiteY1" fmla="*/ 371933 h 1460034"/>
                <a:gd name="connsiteX2" fmla="*/ 971325 w 2753734"/>
                <a:gd name="connsiteY2" fmla="*/ 573726 h 1460034"/>
                <a:gd name="connsiteX3" fmla="*/ 698325 w 2753734"/>
                <a:gd name="connsiteY3" fmla="*/ 609337 h 1460034"/>
                <a:gd name="connsiteX4" fmla="*/ 460934 w 2753734"/>
                <a:gd name="connsiteY4" fmla="*/ 680558 h 1460034"/>
                <a:gd name="connsiteX5" fmla="*/ 176065 w 2753734"/>
                <a:gd name="connsiteY5" fmla="*/ 763649 h 1460034"/>
                <a:gd name="connsiteX6" fmla="*/ 45500 w 2753734"/>
                <a:gd name="connsiteY6" fmla="*/ 882351 h 1460034"/>
                <a:gd name="connsiteX7" fmla="*/ 21761 w 2753734"/>
                <a:gd name="connsiteY7" fmla="*/ 1072274 h 1460034"/>
                <a:gd name="connsiteX8" fmla="*/ 176065 w 2753734"/>
                <a:gd name="connsiteY8" fmla="*/ 1274067 h 1460034"/>
                <a:gd name="connsiteX9" fmla="*/ 544021 w 2753734"/>
                <a:gd name="connsiteY9" fmla="*/ 1440250 h 1460034"/>
                <a:gd name="connsiteX10" fmla="*/ 947585 w 2753734"/>
                <a:gd name="connsiteY10" fmla="*/ 1392769 h 1460034"/>
                <a:gd name="connsiteX11" fmla="*/ 1291802 w 2753734"/>
                <a:gd name="connsiteY11" fmla="*/ 1345288 h 1460034"/>
                <a:gd name="connsiteX12" fmla="*/ 1552932 w 2753734"/>
                <a:gd name="connsiteY12" fmla="*/ 1238457 h 1460034"/>
                <a:gd name="connsiteX13" fmla="*/ 1849671 w 2753734"/>
                <a:gd name="connsiteY13" fmla="*/ 1048534 h 1460034"/>
                <a:gd name="connsiteX14" fmla="*/ 2217627 w 2753734"/>
                <a:gd name="connsiteY14" fmla="*/ 870481 h 1460034"/>
                <a:gd name="connsiteX15" fmla="*/ 2407539 w 2753734"/>
                <a:gd name="connsiteY15" fmla="*/ 775519 h 1460034"/>
                <a:gd name="connsiteX16" fmla="*/ 2704278 w 2753734"/>
                <a:gd name="connsiteY16" fmla="*/ 573726 h 1460034"/>
                <a:gd name="connsiteX17" fmla="*/ 2704278 w 2753734"/>
                <a:gd name="connsiteY17" fmla="*/ 241361 h 1460034"/>
                <a:gd name="connsiteX18" fmla="*/ 2407539 w 2753734"/>
                <a:gd name="connsiteY18" fmla="*/ 75178 h 1460034"/>
                <a:gd name="connsiteX19" fmla="*/ 2015844 w 2753734"/>
                <a:gd name="connsiteY19" fmla="*/ 15827 h 1460034"/>
                <a:gd name="connsiteX20" fmla="*/ 1683497 w 2753734"/>
                <a:gd name="connsiteY20" fmla="*/ 3957 h 1460034"/>
                <a:gd name="connsiteX21" fmla="*/ 1469845 w 2753734"/>
                <a:gd name="connsiteY21" fmla="*/ 39568 h 14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53734" h="1460034">
                  <a:moveTo>
                    <a:pt x="1529193" y="27698"/>
                  </a:moveTo>
                  <a:cubicBezTo>
                    <a:pt x="1379834" y="154313"/>
                    <a:pt x="1230476" y="280928"/>
                    <a:pt x="1137498" y="371933"/>
                  </a:cubicBezTo>
                  <a:cubicBezTo>
                    <a:pt x="1044520" y="462938"/>
                    <a:pt x="1044521" y="534159"/>
                    <a:pt x="971325" y="573726"/>
                  </a:cubicBezTo>
                  <a:cubicBezTo>
                    <a:pt x="898130" y="613293"/>
                    <a:pt x="783390" y="591532"/>
                    <a:pt x="698325" y="609337"/>
                  </a:cubicBezTo>
                  <a:cubicBezTo>
                    <a:pt x="613260" y="627142"/>
                    <a:pt x="460934" y="680558"/>
                    <a:pt x="460934" y="680558"/>
                  </a:cubicBezTo>
                  <a:cubicBezTo>
                    <a:pt x="373891" y="706277"/>
                    <a:pt x="245304" y="730017"/>
                    <a:pt x="176065" y="763649"/>
                  </a:cubicBezTo>
                  <a:cubicBezTo>
                    <a:pt x="106826" y="797281"/>
                    <a:pt x="71217" y="830914"/>
                    <a:pt x="45500" y="882351"/>
                  </a:cubicBezTo>
                  <a:cubicBezTo>
                    <a:pt x="19783" y="933788"/>
                    <a:pt x="0" y="1006988"/>
                    <a:pt x="21761" y="1072274"/>
                  </a:cubicBezTo>
                  <a:cubicBezTo>
                    <a:pt x="43522" y="1137560"/>
                    <a:pt x="89022" y="1212738"/>
                    <a:pt x="176065" y="1274067"/>
                  </a:cubicBezTo>
                  <a:cubicBezTo>
                    <a:pt x="263108" y="1335396"/>
                    <a:pt x="415434" y="1420466"/>
                    <a:pt x="544021" y="1440250"/>
                  </a:cubicBezTo>
                  <a:cubicBezTo>
                    <a:pt x="672608" y="1460034"/>
                    <a:pt x="822955" y="1408596"/>
                    <a:pt x="947585" y="1392769"/>
                  </a:cubicBezTo>
                  <a:cubicBezTo>
                    <a:pt x="1072215" y="1376942"/>
                    <a:pt x="1190911" y="1371007"/>
                    <a:pt x="1291802" y="1345288"/>
                  </a:cubicBezTo>
                  <a:cubicBezTo>
                    <a:pt x="1392693" y="1319569"/>
                    <a:pt x="1459954" y="1287916"/>
                    <a:pt x="1552932" y="1238457"/>
                  </a:cubicBezTo>
                  <a:cubicBezTo>
                    <a:pt x="1645910" y="1188998"/>
                    <a:pt x="1738888" y="1109863"/>
                    <a:pt x="1849671" y="1048534"/>
                  </a:cubicBezTo>
                  <a:cubicBezTo>
                    <a:pt x="1960454" y="987205"/>
                    <a:pt x="2124649" y="915983"/>
                    <a:pt x="2217627" y="870481"/>
                  </a:cubicBezTo>
                  <a:cubicBezTo>
                    <a:pt x="2310605" y="824979"/>
                    <a:pt x="2326431" y="824978"/>
                    <a:pt x="2407539" y="775519"/>
                  </a:cubicBezTo>
                  <a:cubicBezTo>
                    <a:pt x="2488647" y="726060"/>
                    <a:pt x="2654822" y="662752"/>
                    <a:pt x="2704278" y="573726"/>
                  </a:cubicBezTo>
                  <a:cubicBezTo>
                    <a:pt x="2753734" y="484700"/>
                    <a:pt x="2753734" y="324452"/>
                    <a:pt x="2704278" y="241361"/>
                  </a:cubicBezTo>
                  <a:cubicBezTo>
                    <a:pt x="2654822" y="158270"/>
                    <a:pt x="2522278" y="112767"/>
                    <a:pt x="2407539" y="75178"/>
                  </a:cubicBezTo>
                  <a:cubicBezTo>
                    <a:pt x="2292800" y="37589"/>
                    <a:pt x="2136518" y="27697"/>
                    <a:pt x="2015844" y="15827"/>
                  </a:cubicBezTo>
                  <a:cubicBezTo>
                    <a:pt x="1895170" y="3957"/>
                    <a:pt x="1774497" y="0"/>
                    <a:pt x="1683497" y="3957"/>
                  </a:cubicBezTo>
                  <a:cubicBezTo>
                    <a:pt x="1592497" y="7914"/>
                    <a:pt x="1454019" y="37590"/>
                    <a:pt x="1469845" y="39568"/>
                  </a:cubicBezTo>
                </a:path>
              </a:pathLst>
            </a:custGeom>
            <a:ln w="38100" cmpd="sng"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 rot="5400000">
            <a:off x="5521901" y="328649"/>
            <a:ext cx="2531450" cy="4431252"/>
            <a:chOff x="5662540" y="914400"/>
            <a:chExt cx="2531450" cy="4431252"/>
          </a:xfrm>
        </p:grpSpPr>
        <p:sp>
          <p:nvSpPr>
            <p:cNvPr id="44" name="Rectangle 43"/>
            <p:cNvSpPr/>
            <p:nvPr/>
          </p:nvSpPr>
          <p:spPr>
            <a:xfrm>
              <a:off x="6375594" y="2004502"/>
              <a:ext cx="1116718" cy="2059340"/>
            </a:xfrm>
            <a:prstGeom prst="rect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>
              <a:endCxn id="49" idx="4"/>
            </p:cNvCxnSpPr>
            <p:nvPr/>
          </p:nvCxnSpPr>
          <p:spPr>
            <a:xfrm rot="5400000" flipH="1" flipV="1">
              <a:off x="5916647" y="2075610"/>
              <a:ext cx="2026363" cy="8744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endCxn id="47" idx="6"/>
            </p:cNvCxnSpPr>
            <p:nvPr/>
          </p:nvCxnSpPr>
          <p:spPr>
            <a:xfrm rot="10800000" flipV="1">
              <a:off x="5814940" y="3031772"/>
              <a:ext cx="1138390" cy="435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8041590" y="2954950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6866016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662540" y="2959930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858000" y="914400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869653" y="5193252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145464" y="914400"/>
            <a:ext cx="7125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/>
              <a:t>A</a:t>
            </a:r>
            <a:r>
              <a:rPr lang="en-US" sz="3300" b="1" baseline="-25000" dirty="0" smtClean="0"/>
              <a:t>2</a:t>
            </a:r>
            <a:endParaRPr lang="en-US" sz="33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22136" y="4687669"/>
            <a:ext cx="187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Lattice basis:</a:t>
            </a:r>
          </a:p>
          <a:p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281113" y="5153025"/>
          <a:ext cx="1628775" cy="1103313"/>
        </p:xfrm>
        <a:graphic>
          <a:graphicData uri="http://schemas.openxmlformats.org/presentationml/2006/ole">
            <p:oleObj spid="_x0000_s14338" name="Formel" r:id="rId4" imgW="711000" imgH="482400" progId="Equation.3">
              <p:embed/>
            </p:oleObj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04328" y="4648200"/>
            <a:ext cx="27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Reciprocal lattice basis:</a:t>
            </a:r>
          </a:p>
          <a:p>
            <a:endParaRPr lang="en-US" dirty="0"/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5868988" y="5051425"/>
          <a:ext cx="1228725" cy="1447800"/>
        </p:xfrm>
        <a:graphic>
          <a:graphicData uri="http://schemas.openxmlformats.org/presentationml/2006/ole">
            <p:oleObj spid="_x0000_s14339" name="Formel" r:id="rId5" imgW="711000" imgH="838080" progId="Equation.3">
              <p:embed/>
            </p:oleObj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2868864" y="1635938"/>
            <a:ext cx="848003" cy="65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67000" y="1219200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 0.142nm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/>
          <a:srcRect l="13093"/>
          <a:stretch>
            <a:fillRect/>
          </a:stretch>
        </p:blipFill>
        <p:spPr>
          <a:xfrm>
            <a:off x="4776393" y="762000"/>
            <a:ext cx="4367607" cy="47971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52051" y="3071302"/>
            <a:ext cx="1524000" cy="26929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cartesian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1600" y="3083503"/>
            <a:ext cx="1753503" cy="26929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88591" y="990600"/>
            <a:ext cx="2892809" cy="2192992"/>
            <a:chOff x="153953" y="971736"/>
            <a:chExt cx="4265647" cy="3219263"/>
          </a:xfrm>
        </p:grpSpPr>
        <p:pic>
          <p:nvPicPr>
            <p:cNvPr id="9" name="Picture 8" descr="visit0001.png"/>
            <p:cNvPicPr>
              <a:picLocks noChangeAspect="1"/>
            </p:cNvPicPr>
            <p:nvPr/>
          </p:nvPicPr>
          <p:blipFill>
            <a:blip r:embed="rId3"/>
            <a:srcRect l="31641" t="6154" r="14766" b="16154"/>
            <a:stretch>
              <a:fillRect/>
            </a:stretch>
          </p:blipFill>
          <p:spPr>
            <a:xfrm rot="5400000">
              <a:off x="677145" y="448544"/>
              <a:ext cx="3219263" cy="4265647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rot="16200000" flipV="1">
              <a:off x="152745" y="2495681"/>
              <a:ext cx="1311594" cy="1446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93404" y="3140968"/>
              <a:ext cx="2227505" cy="2763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7543" y="1580268"/>
              <a:ext cx="712535" cy="542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r>
                <a:rPr lang="en-US" b="1" baseline="-25000" dirty="0" smtClean="0"/>
                <a:t>1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97081" y="3114202"/>
              <a:ext cx="712535" cy="542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r>
                <a:rPr lang="en-US" b="1" baseline="-25000" dirty="0"/>
                <a:t>2</a:t>
              </a:r>
              <a:endParaRPr lang="en-US" b="1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59944" y="2037469"/>
              <a:ext cx="2753734" cy="1460034"/>
            </a:xfrm>
            <a:custGeom>
              <a:avLst/>
              <a:gdLst>
                <a:gd name="connsiteX0" fmla="*/ 1529193 w 2753734"/>
                <a:gd name="connsiteY0" fmla="*/ 27698 h 1460034"/>
                <a:gd name="connsiteX1" fmla="*/ 1137498 w 2753734"/>
                <a:gd name="connsiteY1" fmla="*/ 371933 h 1460034"/>
                <a:gd name="connsiteX2" fmla="*/ 971325 w 2753734"/>
                <a:gd name="connsiteY2" fmla="*/ 573726 h 1460034"/>
                <a:gd name="connsiteX3" fmla="*/ 698325 w 2753734"/>
                <a:gd name="connsiteY3" fmla="*/ 609337 h 1460034"/>
                <a:gd name="connsiteX4" fmla="*/ 460934 w 2753734"/>
                <a:gd name="connsiteY4" fmla="*/ 680558 h 1460034"/>
                <a:gd name="connsiteX5" fmla="*/ 176065 w 2753734"/>
                <a:gd name="connsiteY5" fmla="*/ 763649 h 1460034"/>
                <a:gd name="connsiteX6" fmla="*/ 45500 w 2753734"/>
                <a:gd name="connsiteY6" fmla="*/ 882351 h 1460034"/>
                <a:gd name="connsiteX7" fmla="*/ 21761 w 2753734"/>
                <a:gd name="connsiteY7" fmla="*/ 1072274 h 1460034"/>
                <a:gd name="connsiteX8" fmla="*/ 176065 w 2753734"/>
                <a:gd name="connsiteY8" fmla="*/ 1274067 h 1460034"/>
                <a:gd name="connsiteX9" fmla="*/ 544021 w 2753734"/>
                <a:gd name="connsiteY9" fmla="*/ 1440250 h 1460034"/>
                <a:gd name="connsiteX10" fmla="*/ 947585 w 2753734"/>
                <a:gd name="connsiteY10" fmla="*/ 1392769 h 1460034"/>
                <a:gd name="connsiteX11" fmla="*/ 1291802 w 2753734"/>
                <a:gd name="connsiteY11" fmla="*/ 1345288 h 1460034"/>
                <a:gd name="connsiteX12" fmla="*/ 1552932 w 2753734"/>
                <a:gd name="connsiteY12" fmla="*/ 1238457 h 1460034"/>
                <a:gd name="connsiteX13" fmla="*/ 1849671 w 2753734"/>
                <a:gd name="connsiteY13" fmla="*/ 1048534 h 1460034"/>
                <a:gd name="connsiteX14" fmla="*/ 2217627 w 2753734"/>
                <a:gd name="connsiteY14" fmla="*/ 870481 h 1460034"/>
                <a:gd name="connsiteX15" fmla="*/ 2407539 w 2753734"/>
                <a:gd name="connsiteY15" fmla="*/ 775519 h 1460034"/>
                <a:gd name="connsiteX16" fmla="*/ 2704278 w 2753734"/>
                <a:gd name="connsiteY16" fmla="*/ 573726 h 1460034"/>
                <a:gd name="connsiteX17" fmla="*/ 2704278 w 2753734"/>
                <a:gd name="connsiteY17" fmla="*/ 241361 h 1460034"/>
                <a:gd name="connsiteX18" fmla="*/ 2407539 w 2753734"/>
                <a:gd name="connsiteY18" fmla="*/ 75178 h 1460034"/>
                <a:gd name="connsiteX19" fmla="*/ 2015844 w 2753734"/>
                <a:gd name="connsiteY19" fmla="*/ 15827 h 1460034"/>
                <a:gd name="connsiteX20" fmla="*/ 1683497 w 2753734"/>
                <a:gd name="connsiteY20" fmla="*/ 3957 h 1460034"/>
                <a:gd name="connsiteX21" fmla="*/ 1469845 w 2753734"/>
                <a:gd name="connsiteY21" fmla="*/ 39568 h 14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53734" h="1460034">
                  <a:moveTo>
                    <a:pt x="1529193" y="27698"/>
                  </a:moveTo>
                  <a:cubicBezTo>
                    <a:pt x="1379834" y="154313"/>
                    <a:pt x="1230476" y="280928"/>
                    <a:pt x="1137498" y="371933"/>
                  </a:cubicBezTo>
                  <a:cubicBezTo>
                    <a:pt x="1044520" y="462938"/>
                    <a:pt x="1044521" y="534159"/>
                    <a:pt x="971325" y="573726"/>
                  </a:cubicBezTo>
                  <a:cubicBezTo>
                    <a:pt x="898130" y="613293"/>
                    <a:pt x="783390" y="591532"/>
                    <a:pt x="698325" y="609337"/>
                  </a:cubicBezTo>
                  <a:cubicBezTo>
                    <a:pt x="613260" y="627142"/>
                    <a:pt x="460934" y="680558"/>
                    <a:pt x="460934" y="680558"/>
                  </a:cubicBezTo>
                  <a:cubicBezTo>
                    <a:pt x="373891" y="706277"/>
                    <a:pt x="245304" y="730017"/>
                    <a:pt x="176065" y="763649"/>
                  </a:cubicBezTo>
                  <a:cubicBezTo>
                    <a:pt x="106826" y="797281"/>
                    <a:pt x="71217" y="830914"/>
                    <a:pt x="45500" y="882351"/>
                  </a:cubicBezTo>
                  <a:cubicBezTo>
                    <a:pt x="19783" y="933788"/>
                    <a:pt x="0" y="1006988"/>
                    <a:pt x="21761" y="1072274"/>
                  </a:cubicBezTo>
                  <a:cubicBezTo>
                    <a:pt x="43522" y="1137560"/>
                    <a:pt x="89022" y="1212738"/>
                    <a:pt x="176065" y="1274067"/>
                  </a:cubicBezTo>
                  <a:cubicBezTo>
                    <a:pt x="263108" y="1335396"/>
                    <a:pt x="415434" y="1420466"/>
                    <a:pt x="544021" y="1440250"/>
                  </a:cubicBezTo>
                  <a:cubicBezTo>
                    <a:pt x="672608" y="1460034"/>
                    <a:pt x="822955" y="1408596"/>
                    <a:pt x="947585" y="1392769"/>
                  </a:cubicBezTo>
                  <a:cubicBezTo>
                    <a:pt x="1072215" y="1376942"/>
                    <a:pt x="1190911" y="1371007"/>
                    <a:pt x="1291802" y="1345288"/>
                  </a:cubicBezTo>
                  <a:cubicBezTo>
                    <a:pt x="1392693" y="1319569"/>
                    <a:pt x="1459954" y="1287916"/>
                    <a:pt x="1552932" y="1238457"/>
                  </a:cubicBezTo>
                  <a:cubicBezTo>
                    <a:pt x="1645910" y="1188998"/>
                    <a:pt x="1738888" y="1109863"/>
                    <a:pt x="1849671" y="1048534"/>
                  </a:cubicBezTo>
                  <a:cubicBezTo>
                    <a:pt x="1960454" y="987205"/>
                    <a:pt x="2124649" y="915983"/>
                    <a:pt x="2217627" y="870481"/>
                  </a:cubicBezTo>
                  <a:cubicBezTo>
                    <a:pt x="2310605" y="824979"/>
                    <a:pt x="2326431" y="824978"/>
                    <a:pt x="2407539" y="775519"/>
                  </a:cubicBezTo>
                  <a:cubicBezTo>
                    <a:pt x="2488647" y="726060"/>
                    <a:pt x="2654822" y="662752"/>
                    <a:pt x="2704278" y="573726"/>
                  </a:cubicBezTo>
                  <a:cubicBezTo>
                    <a:pt x="2753734" y="484700"/>
                    <a:pt x="2753734" y="324452"/>
                    <a:pt x="2704278" y="241361"/>
                  </a:cubicBezTo>
                  <a:cubicBezTo>
                    <a:pt x="2654822" y="158270"/>
                    <a:pt x="2522278" y="112767"/>
                    <a:pt x="2407539" y="75178"/>
                  </a:cubicBezTo>
                  <a:cubicBezTo>
                    <a:pt x="2292800" y="37589"/>
                    <a:pt x="2136518" y="27697"/>
                    <a:pt x="2015844" y="15827"/>
                  </a:cubicBezTo>
                  <a:cubicBezTo>
                    <a:pt x="1895170" y="3957"/>
                    <a:pt x="1774497" y="0"/>
                    <a:pt x="1683497" y="3957"/>
                  </a:cubicBezTo>
                  <a:cubicBezTo>
                    <a:pt x="1592497" y="7914"/>
                    <a:pt x="1454019" y="37590"/>
                    <a:pt x="1469845" y="39568"/>
                  </a:cubicBezTo>
                </a:path>
              </a:pathLst>
            </a:custGeom>
            <a:ln w="38100" cmpd="sng"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400000">
            <a:off x="1080669" y="3268398"/>
            <a:ext cx="1818396" cy="3183065"/>
            <a:chOff x="5662540" y="914400"/>
            <a:chExt cx="2531450" cy="4431252"/>
          </a:xfrm>
        </p:grpSpPr>
        <p:sp>
          <p:nvSpPr>
            <p:cNvPr id="18" name="Rectangle 17"/>
            <p:cNvSpPr/>
            <p:nvPr/>
          </p:nvSpPr>
          <p:spPr>
            <a:xfrm>
              <a:off x="6375594" y="2004502"/>
              <a:ext cx="1116718" cy="2059340"/>
            </a:xfrm>
            <a:prstGeom prst="rect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endCxn id="24" idx="4"/>
            </p:cNvCxnSpPr>
            <p:nvPr/>
          </p:nvCxnSpPr>
          <p:spPr>
            <a:xfrm rot="5400000" flipH="1" flipV="1">
              <a:off x="5916647" y="2075610"/>
              <a:ext cx="2026363" cy="874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23" idx="6"/>
            </p:cNvCxnSpPr>
            <p:nvPr/>
          </p:nvCxnSpPr>
          <p:spPr>
            <a:xfrm rot="10800000" flipV="1">
              <a:off x="5814940" y="3031772"/>
              <a:ext cx="1138390" cy="435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8041590" y="2954950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866016" y="2971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662540" y="2959930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858000" y="914400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69653" y="5193252"/>
              <a:ext cx="152400" cy="1524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200400" y="4419600"/>
            <a:ext cx="71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r>
              <a:rPr lang="en-US" b="1" baseline="-25000" dirty="0" smtClean="0"/>
              <a:t>1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837468" y="3581400"/>
            <a:ext cx="71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r>
              <a:rPr lang="en-US" b="1" baseline="-25000" dirty="0" smtClean="0"/>
              <a:t>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Graphene</a:t>
            </a:r>
            <a:r>
              <a:rPr lang="en-US" dirty="0" smtClean="0"/>
              <a:t> and transistor</a:t>
            </a:r>
            <a:endParaRPr lang="en-US" dirty="0"/>
          </a:p>
        </p:txBody>
      </p:sp>
      <p:pic>
        <p:nvPicPr>
          <p:cNvPr id="4" name="Picture 2" descr="http://upload.wikimedia.org/wikipedia/commons/thumb/9/9e/Graphen.jpg/300px-Graphe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050" y="699935"/>
            <a:ext cx="219075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22"/>
          <p:cNvSpPr txBox="1">
            <a:spLocks/>
          </p:cNvSpPr>
          <p:nvPr/>
        </p:nvSpPr>
        <p:spPr bwMode="auto">
          <a:xfrm>
            <a:off x="0" y="2729065"/>
            <a:ext cx="5486400" cy="207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Advantages:</a:t>
            </a:r>
          </a:p>
          <a:p>
            <a:pPr marL="169863" lvl="0" indent="-169863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High intrinsic mobility (</a:t>
            </a:r>
            <a:r>
              <a:rPr lang="en-US" sz="2000" dirty="0" smtClean="0"/>
              <a:t>Over 15,000 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/V-s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)</a:t>
            </a: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High electron </a:t>
            </a:r>
            <a:r>
              <a:rPr lang="en-US" sz="2000" kern="0" dirty="0" smtClean="0">
                <a:ea typeface="ＭＳ Ｐゴシック" pitchFamily="-106" charset="-128"/>
                <a:cs typeface="ＭＳ Ｐゴシック" pitchFamily="-106" charset="-128"/>
              </a:rPr>
              <a:t>velocity </a:t>
            </a:r>
            <a:r>
              <a:rPr lang="en-US" sz="2000" kern="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kern="0" dirty="0" smtClean="0">
                <a:ea typeface="ＭＳ Ｐゴシック" pitchFamily="-106" charset="-128"/>
                <a:cs typeface="ＭＳ Ｐゴシック" pitchFamily="-106" charset="-128"/>
              </a:rPr>
              <a:t> Good transport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noProof="0" dirty="0" smtClean="0">
                <a:ea typeface="ＭＳ Ｐゴシック" pitchFamily="-106" charset="-128"/>
                <a:cs typeface="ＭＳ Ｐゴシック" pitchFamily="-106" charset="-128"/>
              </a:rPr>
              <a:t>2D </a:t>
            </a:r>
            <a:r>
              <a:rPr lang="en-US" sz="2000" kern="0" noProof="0" dirty="0" smtClean="0">
                <a:ea typeface="ＭＳ Ｐゴシック" pitchFamily="-106" charset="-128"/>
                <a:cs typeface="ＭＳ Ｐゴシック" pitchFamily="-106" charset="-128"/>
              </a:rPr>
              <a:t>material </a:t>
            </a:r>
            <a:r>
              <a:rPr lang="en-US" sz="2000" kern="0" noProof="0" dirty="0" err="1" smtClean="0">
                <a:ea typeface="ＭＳ Ｐゴシック" pitchFamily="-106" charset="-128"/>
                <a:cs typeface="ＭＳ Ｐゴシック" pitchFamily="-106" charset="-128"/>
                <a:sym typeface="Wingdings"/>
              </a:rPr>
              <a:t></a:t>
            </a:r>
            <a:r>
              <a:rPr lang="en-US" sz="2000" kern="0" noProof="0" dirty="0" smtClean="0">
                <a:ea typeface="ＭＳ Ｐゴシック" pitchFamily="-106" charset="-128"/>
                <a:cs typeface="ＭＳ Ｐゴシック" pitchFamily="-106" charset="-128"/>
                <a:sym typeface="Wingdings"/>
              </a:rPr>
              <a:t> Good scalability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marL="169863" marR="0" lvl="0" indent="-1698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5257800" y="6019800"/>
            <a:ext cx="3873848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111" charset="-128"/>
                <a:cs typeface="+mn-cs"/>
              </a:rPr>
              <a:t>Frank </a:t>
            </a:r>
            <a:r>
              <a:rPr lang="en-US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111" charset="-128"/>
                <a:cs typeface="+mn-cs"/>
              </a:rPr>
              <a:t>Schwierz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111" charset="-128"/>
                <a:cs typeface="+mn-cs"/>
              </a:rPr>
              <a:t>, Nature </a:t>
            </a:r>
            <a:r>
              <a:rPr lang="en-US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111" charset="-128"/>
                <a:cs typeface="+mn-cs"/>
              </a:rPr>
              <a:t>Nano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111" charset="-128"/>
                <a:cs typeface="+mn-cs"/>
              </a:rPr>
              <a:t>. </a:t>
            </a:r>
            <a:r>
              <a:rPr lang="en-US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111" charset="-128"/>
                <a:cs typeface="+mn-cs"/>
              </a:rPr>
              <a:t>5</a:t>
            </a:r>
            <a:r>
              <a:rPr lang="en-US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ＭＳ Ｐゴシック" pitchFamily="-111" charset="-128"/>
                <a:cs typeface="+mn-cs"/>
              </a:rPr>
              <a:t>, 487 (2010)</a:t>
            </a:r>
            <a:endParaRPr lang="en-US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200525" y="1309535"/>
            <a:ext cx="1057275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838199"/>
            <a:ext cx="2065867" cy="161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Rectangle 52"/>
          <p:cNvSpPr/>
          <p:nvPr/>
        </p:nvSpPr>
        <p:spPr>
          <a:xfrm>
            <a:off x="7848600" y="1219200"/>
            <a:ext cx="1295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100GHz </a:t>
            </a:r>
            <a:r>
              <a:rPr lang="en-US" sz="1100" i="1" dirty="0" err="1" smtClean="0">
                <a:solidFill>
                  <a:schemeClr val="bg1">
                    <a:lumMod val="50000"/>
                  </a:schemeClr>
                </a:solidFill>
              </a:rPr>
              <a:t>Graphene</a:t>
            </a:r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 FET</a:t>
            </a:r>
          </a:p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Image credit: IBM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/>
          <a:srcRect t="14110" r="1694" b="11343"/>
          <a:stretch>
            <a:fillRect/>
          </a:stretch>
        </p:blipFill>
        <p:spPr bwMode="auto">
          <a:xfrm>
            <a:off x="609600" y="4724400"/>
            <a:ext cx="3124200" cy="148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1066800" y="6172200"/>
            <a:ext cx="222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Image from: University of Maryland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275985" y="2767278"/>
            <a:ext cx="4020415" cy="3252018"/>
            <a:chOff x="685800" y="710382"/>
            <a:chExt cx="4020415" cy="3252018"/>
          </a:xfrm>
        </p:grpSpPr>
        <p:grpSp>
          <p:nvGrpSpPr>
            <p:cNvPr id="39" name="Group 3"/>
            <p:cNvGrpSpPr/>
            <p:nvPr/>
          </p:nvGrpSpPr>
          <p:grpSpPr>
            <a:xfrm>
              <a:off x="685800" y="826044"/>
              <a:ext cx="4020415" cy="3136356"/>
              <a:chOff x="5029200" y="914400"/>
              <a:chExt cx="4020415" cy="3136356"/>
            </a:xfrm>
          </p:grpSpPr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029200" y="914400"/>
                <a:ext cx="3657600" cy="3136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" name="TextBox 28"/>
              <p:cNvSpPr txBox="1">
                <a:spLocks noChangeArrowheads="1"/>
              </p:cNvSpPr>
              <p:nvPr/>
            </p:nvSpPr>
            <p:spPr bwMode="auto">
              <a:xfrm>
                <a:off x="7635682" y="1905000"/>
                <a:ext cx="1413933" cy="43088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100" i="1" dirty="0" err="1"/>
                  <a:t>Akturk</a:t>
                </a:r>
                <a:r>
                  <a:rPr lang="en-US" sz="1100" i="1" dirty="0"/>
                  <a:t>, </a:t>
                </a:r>
                <a:r>
                  <a:rPr lang="en-US" sz="1100" i="1" dirty="0" smtClean="0"/>
                  <a:t>JAP 2008</a:t>
                </a:r>
                <a:endParaRPr lang="en-US" sz="1100" i="1" dirty="0"/>
              </a:p>
              <a:p>
                <a:r>
                  <a:rPr lang="en-US" sz="1100" i="1" dirty="0" err="1"/>
                  <a:t>Shishir</a:t>
                </a:r>
                <a:r>
                  <a:rPr lang="en-US" sz="1100" i="1" dirty="0"/>
                  <a:t>, </a:t>
                </a:r>
                <a:r>
                  <a:rPr lang="en-US" sz="1100" i="1" dirty="0" smtClean="0"/>
                  <a:t>JPCM 2009</a:t>
                </a:r>
                <a:endParaRPr lang="en-US" sz="1100" i="1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667000" y="710382"/>
              <a:ext cx="130113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CNT (</a:t>
              </a:r>
              <a:r>
                <a:rPr lang="en-US" sz="1100" dirty="0" err="1" smtClean="0"/>
                <a:t>Perebeinos</a:t>
              </a:r>
              <a:r>
                <a:rPr lang="en-US" sz="1100" dirty="0" smtClean="0"/>
                <a:t>, PRL 2005)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: 10-AGNR</a:t>
            </a:r>
            <a:endParaRPr lang="en-US" dirty="0"/>
          </a:p>
        </p:txBody>
      </p:sp>
      <p:pic>
        <p:nvPicPr>
          <p:cNvPr id="6" name="Picture 5" descr="10_AGNR_large.png"/>
          <p:cNvPicPr>
            <a:picLocks noChangeAspect="1"/>
          </p:cNvPicPr>
          <p:nvPr/>
        </p:nvPicPr>
        <p:blipFill>
          <a:blip r:embed="rId2"/>
          <a:srcRect l="23906" t="5385" r="20391" b="15385"/>
          <a:stretch>
            <a:fillRect/>
          </a:stretch>
        </p:blipFill>
        <p:spPr>
          <a:xfrm rot="5400000">
            <a:off x="4437029" y="451422"/>
            <a:ext cx="2655349" cy="3452207"/>
          </a:xfrm>
          <a:prstGeom prst="rect">
            <a:avLst/>
          </a:prstGeom>
        </p:spPr>
      </p:pic>
      <p:pic>
        <p:nvPicPr>
          <p:cNvPr id="10" name="Picture 9" descr="Picture 7.png"/>
          <p:cNvPicPr>
            <a:picLocks noChangeAspect="1"/>
          </p:cNvPicPr>
          <p:nvPr/>
        </p:nvPicPr>
        <p:blipFill>
          <a:blip r:embed="rId3"/>
          <a:srcRect l="12745" r="4248"/>
          <a:stretch>
            <a:fillRect/>
          </a:stretch>
        </p:blipFill>
        <p:spPr>
          <a:xfrm>
            <a:off x="4648200" y="3842697"/>
            <a:ext cx="4038600" cy="2253303"/>
          </a:xfrm>
          <a:prstGeom prst="rect">
            <a:avLst/>
          </a:prstGeom>
        </p:spPr>
      </p:pic>
      <p:pic>
        <p:nvPicPr>
          <p:cNvPr id="13" name="Picture 12" descr="Picture 6.png"/>
          <p:cNvPicPr>
            <a:picLocks noChangeAspect="1"/>
          </p:cNvPicPr>
          <p:nvPr/>
        </p:nvPicPr>
        <p:blipFill>
          <a:blip r:embed="rId4"/>
          <a:srcRect l="8245" r="50159"/>
          <a:stretch>
            <a:fillRect/>
          </a:stretch>
        </p:blipFill>
        <p:spPr>
          <a:xfrm>
            <a:off x="533399" y="3505200"/>
            <a:ext cx="3323451" cy="33392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38200" y="5445703"/>
            <a:ext cx="3018650" cy="34549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05400" y="5130800"/>
            <a:ext cx="3581400" cy="4318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889993" y="5879051"/>
            <a:ext cx="966857" cy="26670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573294" y="2895600"/>
            <a:ext cx="998706" cy="1055132"/>
            <a:chOff x="2286000" y="2145268"/>
            <a:chExt cx="998706" cy="1055132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2324100" y="2628900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602452" y="2882361"/>
              <a:ext cx="53419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286000" y="21452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71800" y="28310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y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56850" y="838200"/>
            <a:ext cx="5439550" cy="533400"/>
            <a:chOff x="3856850" y="838200"/>
            <a:chExt cx="5439550" cy="533400"/>
          </a:xfrm>
        </p:grpSpPr>
        <p:sp>
          <p:nvSpPr>
            <p:cNvPr id="18" name="Oval 17"/>
            <p:cNvSpPr/>
            <p:nvPr/>
          </p:nvSpPr>
          <p:spPr>
            <a:xfrm>
              <a:off x="3856850" y="838200"/>
              <a:ext cx="3915550" cy="5334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90711" y="849868"/>
              <a:ext cx="15056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“Armchair”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6200" y="838200"/>
            <a:ext cx="2496289" cy="2547858"/>
            <a:chOff x="18311" y="838200"/>
            <a:chExt cx="2496289" cy="2547858"/>
          </a:xfrm>
        </p:grpSpPr>
        <p:pic>
          <p:nvPicPr>
            <p:cNvPr id="4" name="Picture 3" descr="10_AGNR.png"/>
            <p:cNvPicPr>
              <a:picLocks noChangeAspect="1"/>
            </p:cNvPicPr>
            <p:nvPr/>
          </p:nvPicPr>
          <p:blipFill>
            <a:blip r:embed="rId5"/>
            <a:srcRect l="20391" t="56923" r="5273" b="15385"/>
            <a:stretch>
              <a:fillRect/>
            </a:stretch>
          </p:blipFill>
          <p:spPr>
            <a:xfrm rot="5400000">
              <a:off x="807427" y="1678091"/>
              <a:ext cx="2547063" cy="867282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 rot="5400000">
              <a:off x="45219" y="2117566"/>
              <a:ext cx="2535396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8311" y="1411069"/>
              <a:ext cx="1505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 atomic layers wide</a:t>
              </a:r>
              <a:endParaRPr lang="en-US" dirty="0"/>
            </a:p>
          </p:txBody>
        </p:sp>
      </p:grpSp>
      <p:sp>
        <p:nvSpPr>
          <p:cNvPr id="28" name="Right Arrow 27"/>
          <p:cNvSpPr/>
          <p:nvPr/>
        </p:nvSpPr>
        <p:spPr>
          <a:xfrm>
            <a:off x="7772400" y="1981200"/>
            <a:ext cx="9144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96200" y="2450068"/>
            <a:ext cx="150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Periodic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490133" y="753533"/>
            <a:ext cx="1253067" cy="2751667"/>
          </a:xfrm>
          <a:prstGeom prst="rect">
            <a:avLst/>
          </a:prstGeom>
          <a:noFill/>
          <a:ln w="28575" cmpd="sng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62000" y="4492823"/>
            <a:ext cx="3889746" cy="307777"/>
            <a:chOff x="762000" y="4492823"/>
            <a:chExt cx="3889746" cy="307777"/>
          </a:xfrm>
        </p:grpSpPr>
        <p:sp>
          <p:nvSpPr>
            <p:cNvPr id="14" name="Rectangle 13"/>
            <p:cNvSpPr/>
            <p:nvPr/>
          </p:nvSpPr>
          <p:spPr>
            <a:xfrm>
              <a:off x="762000" y="4495800"/>
              <a:ext cx="2286000" cy="26929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27746" y="4492823"/>
              <a:ext cx="1524000" cy="30777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A </a:t>
              </a:r>
              <a:r>
                <a:rPr lang="en-US" sz="1400" dirty="0" smtClean="0">
                  <a:solidFill>
                    <a:srgbClr val="FF0000"/>
                  </a:solidFill>
                </a:rPr>
                <a:t>big domain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10-AGNR </a:t>
            </a:r>
            <a:r>
              <a:rPr lang="en-US" dirty="0" err="1" smtClean="0"/>
              <a:t>Bandstructure</a:t>
            </a:r>
            <a:endParaRPr lang="en-US" dirty="0"/>
          </a:p>
        </p:txBody>
      </p:sp>
      <p:pic>
        <p:nvPicPr>
          <p:cNvPr id="3" name="Picture 2" descr="BS_10_AGN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19200" y="776906"/>
            <a:ext cx="6781800" cy="509049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5400000">
            <a:off x="4762500" y="32385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257800" y="2971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bandgap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6019800"/>
            <a:ext cx="475001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Armchair edges allow opening up a </a:t>
            </a:r>
            <a:r>
              <a:rPr lang="en-US" dirty="0" err="1" smtClean="0"/>
              <a:t>bandgap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733800" y="990600"/>
            <a:ext cx="5715000" cy="4724400"/>
          </a:xfrm>
        </p:spPr>
        <p:txBody>
          <a:bodyPr/>
          <a:lstStyle/>
          <a:p>
            <a:r>
              <a:rPr lang="en-US" dirty="0" smtClean="0"/>
              <a:t>Exercise: Define a “10-ZGNR” in NEMO5 and calculate its </a:t>
            </a:r>
            <a:r>
              <a:rPr lang="en-US" dirty="0" err="1" smtClean="0"/>
              <a:t>bandstructure</a:t>
            </a:r>
            <a:r>
              <a:rPr lang="en-US" dirty="0" smtClean="0"/>
              <a:t> along </a:t>
            </a:r>
            <a:r>
              <a:rPr lang="en-US" dirty="0" err="1" smtClean="0"/>
              <a:t>x</a:t>
            </a:r>
            <a:r>
              <a:rPr lang="en-US" dirty="0" smtClean="0"/>
              <a:t> direction ([100])</a:t>
            </a:r>
          </a:p>
        </p:txBody>
      </p:sp>
      <p:pic>
        <p:nvPicPr>
          <p:cNvPr id="3" name="Picture 2" descr="AA0200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64" y="862283"/>
            <a:ext cx="2767536" cy="2328333"/>
          </a:xfrm>
          <a:prstGeom prst="rect">
            <a:avLst/>
          </a:prstGeom>
        </p:spPr>
      </p:pic>
      <p:pic>
        <p:nvPicPr>
          <p:cNvPr id="6" name="Picture 5" descr="10_ZGNR_large.png"/>
          <p:cNvPicPr>
            <a:picLocks noChangeAspect="1"/>
          </p:cNvPicPr>
          <p:nvPr/>
        </p:nvPicPr>
        <p:blipFill>
          <a:blip r:embed="rId3"/>
          <a:srcRect l="20391" t="5385" r="42188" b="15385"/>
          <a:stretch>
            <a:fillRect/>
          </a:stretch>
        </p:blipFill>
        <p:spPr>
          <a:xfrm>
            <a:off x="5858933" y="2819400"/>
            <a:ext cx="1890058" cy="36576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477933" y="3046683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77933" y="3290629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77933" y="3732483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86403" y="4035695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15465" y="2882839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23932" y="3119906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240866" y="3551708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57803" y="3881906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520262" y="5993082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28732" y="6296294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83195" y="5812307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223932" y="6142505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4972215" y="5000995"/>
            <a:ext cx="1622624" cy="1588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804183" y="2284683"/>
            <a:ext cx="2196817" cy="812800"/>
            <a:chOff x="3856850" y="558799"/>
            <a:chExt cx="2196817" cy="812800"/>
          </a:xfrm>
        </p:grpSpPr>
        <p:sp>
          <p:nvSpPr>
            <p:cNvPr id="26" name="Oval 25"/>
            <p:cNvSpPr/>
            <p:nvPr/>
          </p:nvSpPr>
          <p:spPr>
            <a:xfrm>
              <a:off x="3856850" y="880532"/>
              <a:ext cx="2196817" cy="491067"/>
            </a:xfrm>
            <a:prstGeom prst="ellipse">
              <a:avLst/>
            </a:prstGeom>
            <a:noFill/>
            <a:ln w="190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10911" y="558799"/>
              <a:ext cx="15056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“zigzag”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04656" y="4050268"/>
            <a:ext cx="985882" cy="1055132"/>
            <a:chOff x="2286000" y="2145268"/>
            <a:chExt cx="985882" cy="1055132"/>
          </a:xfrm>
        </p:grpSpPr>
        <p:cxnSp>
          <p:nvCxnSpPr>
            <p:cNvPr id="30" name="Straight Arrow Connector 29"/>
            <p:cNvCxnSpPr/>
            <p:nvPr/>
          </p:nvCxnSpPr>
          <p:spPr>
            <a:xfrm rot="5400000" flipH="1" flipV="1">
              <a:off x="2324100" y="2628900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602452" y="2882361"/>
              <a:ext cx="53419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286000" y="214526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y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71800" y="2831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4496" y="3692453"/>
            <a:ext cx="2892809" cy="2192992"/>
            <a:chOff x="153952" y="971736"/>
            <a:chExt cx="4265647" cy="3219263"/>
          </a:xfrm>
        </p:grpSpPr>
        <p:pic>
          <p:nvPicPr>
            <p:cNvPr id="35" name="Picture 34" descr="visit0001.png"/>
            <p:cNvPicPr>
              <a:picLocks noChangeAspect="1"/>
            </p:cNvPicPr>
            <p:nvPr/>
          </p:nvPicPr>
          <p:blipFill>
            <a:blip r:embed="rId4"/>
            <a:srcRect l="31641" t="6154" r="14766" b="16154"/>
            <a:stretch>
              <a:fillRect/>
            </a:stretch>
          </p:blipFill>
          <p:spPr>
            <a:xfrm rot="5400000">
              <a:off x="677144" y="448544"/>
              <a:ext cx="3219263" cy="4265647"/>
            </a:xfrm>
            <a:prstGeom prst="rect">
              <a:avLst/>
            </a:prstGeom>
          </p:spPr>
        </p:pic>
        <p:cxnSp>
          <p:nvCxnSpPr>
            <p:cNvPr id="36" name="Straight Arrow Connector 35"/>
            <p:cNvCxnSpPr/>
            <p:nvPr/>
          </p:nvCxnSpPr>
          <p:spPr>
            <a:xfrm rot="16200000" flipV="1">
              <a:off x="152745" y="2495681"/>
              <a:ext cx="1311594" cy="1446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793404" y="3140968"/>
              <a:ext cx="2227505" cy="2763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07543" y="1580268"/>
              <a:ext cx="712535" cy="542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r>
                <a:rPr lang="en-US" b="1" baseline="-25000" dirty="0" smtClean="0"/>
                <a:t>1</a:t>
              </a:r>
              <a:endParaRPr lang="en-US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97081" y="3114202"/>
              <a:ext cx="712535" cy="542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r>
                <a:rPr lang="en-US" b="1" baseline="-25000" dirty="0"/>
                <a:t>2</a:t>
              </a:r>
              <a:endParaRPr lang="en-US" b="1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59944" y="2037469"/>
              <a:ext cx="2753734" cy="1460034"/>
            </a:xfrm>
            <a:custGeom>
              <a:avLst/>
              <a:gdLst>
                <a:gd name="connsiteX0" fmla="*/ 1529193 w 2753734"/>
                <a:gd name="connsiteY0" fmla="*/ 27698 h 1460034"/>
                <a:gd name="connsiteX1" fmla="*/ 1137498 w 2753734"/>
                <a:gd name="connsiteY1" fmla="*/ 371933 h 1460034"/>
                <a:gd name="connsiteX2" fmla="*/ 971325 w 2753734"/>
                <a:gd name="connsiteY2" fmla="*/ 573726 h 1460034"/>
                <a:gd name="connsiteX3" fmla="*/ 698325 w 2753734"/>
                <a:gd name="connsiteY3" fmla="*/ 609337 h 1460034"/>
                <a:gd name="connsiteX4" fmla="*/ 460934 w 2753734"/>
                <a:gd name="connsiteY4" fmla="*/ 680558 h 1460034"/>
                <a:gd name="connsiteX5" fmla="*/ 176065 w 2753734"/>
                <a:gd name="connsiteY5" fmla="*/ 763649 h 1460034"/>
                <a:gd name="connsiteX6" fmla="*/ 45500 w 2753734"/>
                <a:gd name="connsiteY6" fmla="*/ 882351 h 1460034"/>
                <a:gd name="connsiteX7" fmla="*/ 21761 w 2753734"/>
                <a:gd name="connsiteY7" fmla="*/ 1072274 h 1460034"/>
                <a:gd name="connsiteX8" fmla="*/ 176065 w 2753734"/>
                <a:gd name="connsiteY8" fmla="*/ 1274067 h 1460034"/>
                <a:gd name="connsiteX9" fmla="*/ 544021 w 2753734"/>
                <a:gd name="connsiteY9" fmla="*/ 1440250 h 1460034"/>
                <a:gd name="connsiteX10" fmla="*/ 947585 w 2753734"/>
                <a:gd name="connsiteY10" fmla="*/ 1392769 h 1460034"/>
                <a:gd name="connsiteX11" fmla="*/ 1291802 w 2753734"/>
                <a:gd name="connsiteY11" fmla="*/ 1345288 h 1460034"/>
                <a:gd name="connsiteX12" fmla="*/ 1552932 w 2753734"/>
                <a:gd name="connsiteY12" fmla="*/ 1238457 h 1460034"/>
                <a:gd name="connsiteX13" fmla="*/ 1849671 w 2753734"/>
                <a:gd name="connsiteY13" fmla="*/ 1048534 h 1460034"/>
                <a:gd name="connsiteX14" fmla="*/ 2217627 w 2753734"/>
                <a:gd name="connsiteY14" fmla="*/ 870481 h 1460034"/>
                <a:gd name="connsiteX15" fmla="*/ 2407539 w 2753734"/>
                <a:gd name="connsiteY15" fmla="*/ 775519 h 1460034"/>
                <a:gd name="connsiteX16" fmla="*/ 2704278 w 2753734"/>
                <a:gd name="connsiteY16" fmla="*/ 573726 h 1460034"/>
                <a:gd name="connsiteX17" fmla="*/ 2704278 w 2753734"/>
                <a:gd name="connsiteY17" fmla="*/ 241361 h 1460034"/>
                <a:gd name="connsiteX18" fmla="*/ 2407539 w 2753734"/>
                <a:gd name="connsiteY18" fmla="*/ 75178 h 1460034"/>
                <a:gd name="connsiteX19" fmla="*/ 2015844 w 2753734"/>
                <a:gd name="connsiteY19" fmla="*/ 15827 h 1460034"/>
                <a:gd name="connsiteX20" fmla="*/ 1683497 w 2753734"/>
                <a:gd name="connsiteY20" fmla="*/ 3957 h 1460034"/>
                <a:gd name="connsiteX21" fmla="*/ 1469845 w 2753734"/>
                <a:gd name="connsiteY21" fmla="*/ 39568 h 14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53734" h="1460034">
                  <a:moveTo>
                    <a:pt x="1529193" y="27698"/>
                  </a:moveTo>
                  <a:cubicBezTo>
                    <a:pt x="1379834" y="154313"/>
                    <a:pt x="1230476" y="280928"/>
                    <a:pt x="1137498" y="371933"/>
                  </a:cubicBezTo>
                  <a:cubicBezTo>
                    <a:pt x="1044520" y="462938"/>
                    <a:pt x="1044521" y="534159"/>
                    <a:pt x="971325" y="573726"/>
                  </a:cubicBezTo>
                  <a:cubicBezTo>
                    <a:pt x="898130" y="613293"/>
                    <a:pt x="783390" y="591532"/>
                    <a:pt x="698325" y="609337"/>
                  </a:cubicBezTo>
                  <a:cubicBezTo>
                    <a:pt x="613260" y="627142"/>
                    <a:pt x="460934" y="680558"/>
                    <a:pt x="460934" y="680558"/>
                  </a:cubicBezTo>
                  <a:cubicBezTo>
                    <a:pt x="373891" y="706277"/>
                    <a:pt x="245304" y="730017"/>
                    <a:pt x="176065" y="763649"/>
                  </a:cubicBezTo>
                  <a:cubicBezTo>
                    <a:pt x="106826" y="797281"/>
                    <a:pt x="71217" y="830914"/>
                    <a:pt x="45500" y="882351"/>
                  </a:cubicBezTo>
                  <a:cubicBezTo>
                    <a:pt x="19783" y="933788"/>
                    <a:pt x="0" y="1006988"/>
                    <a:pt x="21761" y="1072274"/>
                  </a:cubicBezTo>
                  <a:cubicBezTo>
                    <a:pt x="43522" y="1137560"/>
                    <a:pt x="89022" y="1212738"/>
                    <a:pt x="176065" y="1274067"/>
                  </a:cubicBezTo>
                  <a:cubicBezTo>
                    <a:pt x="263108" y="1335396"/>
                    <a:pt x="415434" y="1420466"/>
                    <a:pt x="544021" y="1440250"/>
                  </a:cubicBezTo>
                  <a:cubicBezTo>
                    <a:pt x="672608" y="1460034"/>
                    <a:pt x="822955" y="1408596"/>
                    <a:pt x="947585" y="1392769"/>
                  </a:cubicBezTo>
                  <a:cubicBezTo>
                    <a:pt x="1072215" y="1376942"/>
                    <a:pt x="1190911" y="1371007"/>
                    <a:pt x="1291802" y="1345288"/>
                  </a:cubicBezTo>
                  <a:cubicBezTo>
                    <a:pt x="1392693" y="1319569"/>
                    <a:pt x="1459954" y="1287916"/>
                    <a:pt x="1552932" y="1238457"/>
                  </a:cubicBezTo>
                  <a:cubicBezTo>
                    <a:pt x="1645910" y="1188998"/>
                    <a:pt x="1738888" y="1109863"/>
                    <a:pt x="1849671" y="1048534"/>
                  </a:cubicBezTo>
                  <a:cubicBezTo>
                    <a:pt x="1960454" y="987205"/>
                    <a:pt x="2124649" y="915983"/>
                    <a:pt x="2217627" y="870481"/>
                  </a:cubicBezTo>
                  <a:cubicBezTo>
                    <a:pt x="2310605" y="824979"/>
                    <a:pt x="2326431" y="824978"/>
                    <a:pt x="2407539" y="775519"/>
                  </a:cubicBezTo>
                  <a:cubicBezTo>
                    <a:pt x="2488647" y="726060"/>
                    <a:pt x="2654822" y="662752"/>
                    <a:pt x="2704278" y="573726"/>
                  </a:cubicBezTo>
                  <a:cubicBezTo>
                    <a:pt x="2753734" y="484700"/>
                    <a:pt x="2753734" y="324452"/>
                    <a:pt x="2704278" y="241361"/>
                  </a:cubicBezTo>
                  <a:cubicBezTo>
                    <a:pt x="2654822" y="158270"/>
                    <a:pt x="2522278" y="112767"/>
                    <a:pt x="2407539" y="75178"/>
                  </a:cubicBezTo>
                  <a:cubicBezTo>
                    <a:pt x="2292800" y="37589"/>
                    <a:pt x="2136518" y="27697"/>
                    <a:pt x="2015844" y="15827"/>
                  </a:cubicBezTo>
                  <a:cubicBezTo>
                    <a:pt x="1895170" y="3957"/>
                    <a:pt x="1774497" y="0"/>
                    <a:pt x="1683497" y="3957"/>
                  </a:cubicBezTo>
                  <a:cubicBezTo>
                    <a:pt x="1592497" y="7914"/>
                    <a:pt x="1454019" y="37590"/>
                    <a:pt x="1469845" y="39568"/>
                  </a:cubicBezTo>
                </a:path>
              </a:pathLst>
            </a:custGeom>
            <a:ln w="38100" cmpd="sng"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V="1">
            <a:off x="2326997" y="4148666"/>
            <a:ext cx="577070" cy="18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09800" y="3810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= 0.142nm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Exercise1 : 10-ZGNR</a:t>
            </a:r>
            <a:endParaRPr lang="en-US" dirty="0"/>
          </a:p>
        </p:txBody>
      </p:sp>
      <p:pic>
        <p:nvPicPr>
          <p:cNvPr id="11" name="Picture 10" descr="Picture 8.png"/>
          <p:cNvPicPr>
            <a:picLocks noChangeAspect="1"/>
          </p:cNvPicPr>
          <p:nvPr/>
        </p:nvPicPr>
        <p:blipFill>
          <a:blip r:embed="rId2"/>
          <a:srcRect l="9547" r="43642" b="32004"/>
          <a:stretch>
            <a:fillRect/>
          </a:stretch>
        </p:blipFill>
        <p:spPr>
          <a:xfrm>
            <a:off x="4724400" y="757305"/>
            <a:ext cx="3446550" cy="2986675"/>
          </a:xfrm>
          <a:prstGeom prst="rect">
            <a:avLst/>
          </a:prstGeom>
        </p:spPr>
      </p:pic>
      <p:pic>
        <p:nvPicPr>
          <p:cNvPr id="12" name="Picture 11" descr="Picture 10.png"/>
          <p:cNvPicPr>
            <a:picLocks noChangeAspect="1"/>
          </p:cNvPicPr>
          <p:nvPr/>
        </p:nvPicPr>
        <p:blipFill>
          <a:blip r:embed="rId3"/>
          <a:srcRect l="12821" r="19231"/>
          <a:stretch>
            <a:fillRect/>
          </a:stretch>
        </p:blipFill>
        <p:spPr>
          <a:xfrm>
            <a:off x="4800600" y="4169578"/>
            <a:ext cx="3810000" cy="26122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52098" y="1651002"/>
            <a:ext cx="2075236" cy="22013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53000" y="2531533"/>
            <a:ext cx="3276600" cy="28094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10199" y="5662652"/>
            <a:ext cx="3317237" cy="47736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0_ZGNR.png"/>
          <p:cNvPicPr>
            <a:picLocks noChangeAspect="1"/>
          </p:cNvPicPr>
          <p:nvPr/>
        </p:nvPicPr>
        <p:blipFill>
          <a:blip r:embed="rId4"/>
          <a:srcRect l="20180" t="5385" r="75727" b="15385"/>
          <a:stretch>
            <a:fillRect/>
          </a:stretch>
        </p:blipFill>
        <p:spPr>
          <a:xfrm>
            <a:off x="569421" y="999503"/>
            <a:ext cx="192579" cy="301528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38200" y="2166181"/>
            <a:ext cx="801340" cy="1203759"/>
            <a:chOff x="2286000" y="2145268"/>
            <a:chExt cx="985882" cy="1480975"/>
          </a:xfrm>
        </p:grpSpPr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2324100" y="2628900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602453" y="2882361"/>
              <a:ext cx="53419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286000" y="2145268"/>
              <a:ext cx="312906" cy="79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y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1800" y="2831067"/>
              <a:ext cx="300082" cy="79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dirty="0"/>
            </a:p>
          </p:txBody>
        </p:sp>
      </p:grpSp>
      <p:pic>
        <p:nvPicPr>
          <p:cNvPr id="16" name="Picture 15" descr="10_ZGNR_large.png"/>
          <p:cNvPicPr>
            <a:picLocks noChangeAspect="1"/>
          </p:cNvPicPr>
          <p:nvPr/>
        </p:nvPicPr>
        <p:blipFill>
          <a:blip r:embed="rId5"/>
          <a:srcRect l="20391" t="5385" r="42188" b="15385"/>
          <a:stretch>
            <a:fillRect/>
          </a:stretch>
        </p:blipFill>
        <p:spPr>
          <a:xfrm>
            <a:off x="1916496" y="1042911"/>
            <a:ext cx="1536267" cy="297295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1606814" y="1227650"/>
            <a:ext cx="309682" cy="1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06814" y="1425933"/>
            <a:ext cx="309682" cy="1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06814" y="1785079"/>
            <a:ext cx="309682" cy="1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13698" y="2031534"/>
            <a:ext cx="309682" cy="1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71600" y="1094475"/>
            <a:ext cx="430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1378482" y="1287167"/>
            <a:ext cx="430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392246" y="1638142"/>
            <a:ext cx="430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1406013" y="1906532"/>
            <a:ext cx="430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4</a:t>
            </a:r>
            <a:endParaRPr lang="en-US" sz="11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41219" y="3622527"/>
            <a:ext cx="309682" cy="1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48104" y="3868982"/>
            <a:ext cx="309682" cy="1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26652" y="3475591"/>
            <a:ext cx="430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9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1378482" y="3743980"/>
            <a:ext cx="430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10</a:t>
            </a:r>
            <a:endParaRPr lang="en-US" sz="1100" dirty="0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1195759" y="2816144"/>
            <a:ext cx="1318893" cy="1291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871995" y="608285"/>
            <a:ext cx="1785605" cy="660656"/>
            <a:chOff x="3856850" y="558799"/>
            <a:chExt cx="2196817" cy="812800"/>
          </a:xfrm>
        </p:grpSpPr>
        <p:sp>
          <p:nvSpPr>
            <p:cNvPr id="31" name="Oval 30"/>
            <p:cNvSpPr/>
            <p:nvPr/>
          </p:nvSpPr>
          <p:spPr>
            <a:xfrm>
              <a:off x="3856850" y="880532"/>
              <a:ext cx="2196817" cy="491067"/>
            </a:xfrm>
            <a:prstGeom prst="ellipse">
              <a:avLst/>
            </a:prstGeom>
            <a:noFill/>
            <a:ln w="190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10910" y="558799"/>
              <a:ext cx="1505689" cy="454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“zigzag”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6912" y="5029200"/>
            <a:ext cx="4613688" cy="1066800"/>
            <a:chOff x="381000" y="4648200"/>
            <a:chExt cx="4224868" cy="976895"/>
          </a:xfrm>
        </p:grpSpPr>
        <p:pic>
          <p:nvPicPr>
            <p:cNvPr id="33" name="Picture 32" descr="Screen shot 2012-07-20 at 1.30.33 AM.png"/>
            <p:cNvPicPr>
              <a:picLocks noChangeAspect="1"/>
            </p:cNvPicPr>
            <p:nvPr/>
          </p:nvPicPr>
          <p:blipFill>
            <a:blip r:embed="rId6"/>
            <a:srcRect t="81191"/>
            <a:stretch>
              <a:fillRect/>
            </a:stretch>
          </p:blipFill>
          <p:spPr>
            <a:xfrm>
              <a:off x="414868" y="5032562"/>
              <a:ext cx="4191000" cy="592533"/>
            </a:xfrm>
            <a:prstGeom prst="rect">
              <a:avLst/>
            </a:prstGeom>
          </p:spPr>
        </p:pic>
        <p:pic>
          <p:nvPicPr>
            <p:cNvPr id="35" name="Picture 34" descr="Screen shot 2012-07-20 at 1.30.33 AM.png"/>
            <p:cNvPicPr>
              <a:picLocks noChangeAspect="1"/>
            </p:cNvPicPr>
            <p:nvPr/>
          </p:nvPicPr>
          <p:blipFill>
            <a:blip r:embed="rId6"/>
            <a:srcRect b="87148"/>
            <a:stretch>
              <a:fillRect/>
            </a:stretch>
          </p:blipFill>
          <p:spPr>
            <a:xfrm>
              <a:off x="381000" y="4648200"/>
              <a:ext cx="4191000" cy="404868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753532" y="4953000"/>
              <a:ext cx="3317237" cy="291095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Bandstructure</a:t>
            </a:r>
            <a:r>
              <a:rPr lang="en-US" dirty="0" smtClean="0"/>
              <a:t>: 10-ZGNR</a:t>
            </a:r>
            <a:endParaRPr lang="en-US" dirty="0"/>
          </a:p>
        </p:txBody>
      </p:sp>
      <p:pic>
        <p:nvPicPr>
          <p:cNvPr id="5" name="Picture 4" descr="10_ZGNR_p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21687" y="914400"/>
            <a:ext cx="6450713" cy="4857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6019800"/>
            <a:ext cx="398057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Zigzag edges give metallic behavior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029200" y="2438400"/>
            <a:ext cx="3962400" cy="3886200"/>
          </a:xfrm>
        </p:spPr>
        <p:txBody>
          <a:bodyPr/>
          <a:lstStyle/>
          <a:p>
            <a:pPr>
              <a:buNone/>
            </a:pP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Graphene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Nanomeshes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19200"/>
            <a:ext cx="4411133" cy="277392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16000" y="4267200"/>
            <a:ext cx="1955800" cy="2319449"/>
            <a:chOff x="1016000" y="4402667"/>
            <a:chExt cx="1955800" cy="231944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/>
            <a:srcRect l="20162" r="54893" b="53684"/>
            <a:stretch>
              <a:fillRect/>
            </a:stretch>
          </p:blipFill>
          <p:spPr bwMode="auto">
            <a:xfrm>
              <a:off x="1016000" y="4419599"/>
              <a:ext cx="1955800" cy="2302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1083733" y="4402667"/>
              <a:ext cx="270934" cy="22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08857" y="6581001"/>
            <a:ext cx="347254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/>
              <a:t>J. </a:t>
            </a:r>
            <a:r>
              <a:rPr lang="en-US" sz="1200" dirty="0" err="1" smtClean="0"/>
              <a:t>Bai</a:t>
            </a:r>
            <a:r>
              <a:rPr lang="en-US" sz="1200" dirty="0" smtClean="0"/>
              <a:t> </a:t>
            </a:r>
            <a:r>
              <a:rPr lang="en-US" sz="1200" i="1" dirty="0" smtClean="0"/>
              <a:t>et al.</a:t>
            </a:r>
            <a:r>
              <a:rPr lang="en-US" sz="1200" dirty="0" smtClean="0"/>
              <a:t> Nature Materials 5, 190-194 (2010)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304800" y="3990201"/>
            <a:ext cx="1601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</a:t>
            </a:r>
            <a:r>
              <a:rPr lang="en-US" sz="1200" dirty="0" smtClean="0"/>
              <a:t>://</a:t>
            </a:r>
            <a:r>
              <a:rPr lang="en-US" sz="1200" dirty="0" err="1" smtClean="0"/>
              <a:t>today.ucla.edu</a:t>
            </a:r>
            <a:r>
              <a:rPr lang="en-US" sz="1200" dirty="0" smtClean="0"/>
              <a:t>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</a:t>
            </a:r>
            <a:r>
              <a:rPr lang="en-US" dirty="0" err="1" smtClean="0"/>
              <a:t>Graphene</a:t>
            </a:r>
            <a:r>
              <a:rPr lang="en-US" dirty="0" smtClean="0"/>
              <a:t> </a:t>
            </a:r>
            <a:r>
              <a:rPr lang="en-US" dirty="0" err="1" smtClean="0"/>
              <a:t>Nanomesh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0" y="685800"/>
            <a:ext cx="4191000" cy="2484421"/>
            <a:chOff x="-276412" y="982133"/>
            <a:chExt cx="4848412" cy="2874133"/>
          </a:xfrm>
        </p:grpSpPr>
        <p:pic>
          <p:nvPicPr>
            <p:cNvPr id="24" name="Picture 23" descr="d7.png"/>
            <p:cNvPicPr>
              <a:picLocks noChangeAspect="1"/>
            </p:cNvPicPr>
            <p:nvPr/>
          </p:nvPicPr>
          <p:blipFill>
            <a:blip r:embed="rId2"/>
            <a:srcRect l="20051" t="37654" r="4677" b="15061"/>
            <a:stretch>
              <a:fillRect/>
            </a:stretch>
          </p:blipFill>
          <p:spPr>
            <a:xfrm>
              <a:off x="409787" y="1039003"/>
              <a:ext cx="4162213" cy="2389997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330201" y="3477664"/>
              <a:ext cx="2946399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219200" y="3429000"/>
              <a:ext cx="1600200" cy="427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 unit cell 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-263738" y="1498378"/>
              <a:ext cx="2446867" cy="14143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-276412" y="1524000"/>
              <a:ext cx="1600200" cy="427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 unit cell 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676400" y="2272744"/>
              <a:ext cx="1600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28800" y="1828800"/>
              <a:ext cx="1600200" cy="427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 unit cell 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8732" y="3217333"/>
            <a:ext cx="3659974" cy="3564467"/>
            <a:chOff x="5279028" y="3342321"/>
            <a:chExt cx="3483972" cy="3309165"/>
          </a:xfrm>
        </p:grpSpPr>
        <p:pic>
          <p:nvPicPr>
            <p:cNvPr id="29" name="Picture 28" descr="Screen shot 2012-07-12 at 3.17.58 PM.png"/>
            <p:cNvPicPr>
              <a:picLocks noChangeAspect="1"/>
            </p:cNvPicPr>
            <p:nvPr/>
          </p:nvPicPr>
          <p:blipFill>
            <a:blip r:embed="rId3"/>
            <a:srcRect t="926" r="16617"/>
            <a:stretch>
              <a:fillRect/>
            </a:stretch>
          </p:blipFill>
          <p:spPr>
            <a:xfrm>
              <a:off x="5279028" y="3342321"/>
              <a:ext cx="3483972" cy="3309165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791200" y="4326467"/>
              <a:ext cx="1945807" cy="18626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91200" y="5816600"/>
              <a:ext cx="1945807" cy="17568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105400" y="1078581"/>
            <a:ext cx="3649133" cy="4348552"/>
            <a:chOff x="5105400" y="1078581"/>
            <a:chExt cx="3649133" cy="4348552"/>
          </a:xfrm>
        </p:grpSpPr>
        <p:pic>
          <p:nvPicPr>
            <p:cNvPr id="6" name="Picture 5" descr="Picture 1.png"/>
            <p:cNvPicPr>
              <a:picLocks noChangeAspect="1"/>
            </p:cNvPicPr>
            <p:nvPr/>
          </p:nvPicPr>
          <p:blipFill>
            <a:blip r:embed="rId4"/>
            <a:srcRect l="16313" r="-1220" b="-3184"/>
            <a:stretch>
              <a:fillRect/>
            </a:stretch>
          </p:blipFill>
          <p:spPr>
            <a:xfrm>
              <a:off x="5105400" y="1078581"/>
              <a:ext cx="3649133" cy="434855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42467" y="1972733"/>
              <a:ext cx="2209800" cy="2286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54119" y="2700867"/>
              <a:ext cx="2807748" cy="2286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44052" y="4512733"/>
              <a:ext cx="1512348" cy="2286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Line Callout 2 31"/>
          <p:cNvSpPr/>
          <p:nvPr/>
        </p:nvSpPr>
        <p:spPr>
          <a:xfrm>
            <a:off x="2438401" y="3352800"/>
            <a:ext cx="2209800" cy="55749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9874"/>
              <a:gd name="adj6" fmla="val -30884"/>
            </a:avLst>
          </a:prstGeom>
          <a:ln w="19050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FF0000"/>
                </a:solidFill>
              </a:rPr>
              <a:t>Region 1 defines the </a:t>
            </a:r>
            <a:r>
              <a:rPr lang="en-US" sz="1600" dirty="0" err="1" smtClean="0">
                <a:solidFill>
                  <a:srgbClr val="FF0000"/>
                </a:solidFill>
              </a:rPr>
              <a:t>graphene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supercell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3" name="Line Callout 2 32"/>
          <p:cNvSpPr/>
          <p:nvPr/>
        </p:nvSpPr>
        <p:spPr>
          <a:xfrm>
            <a:off x="2726268" y="4869635"/>
            <a:ext cx="1769532" cy="557498"/>
          </a:xfrm>
          <a:prstGeom prst="borderCallout2">
            <a:avLst>
              <a:gd name="adj1" fmla="val 33937"/>
              <a:gd name="adj2" fmla="val -8333"/>
              <a:gd name="adj3" fmla="val 40012"/>
              <a:gd name="adj4" fmla="val -25279"/>
              <a:gd name="adj5" fmla="val 108986"/>
              <a:gd name="adj6" fmla="val -43810"/>
            </a:avLst>
          </a:prstGeom>
          <a:ln w="19050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FF0000"/>
                </a:solidFill>
              </a:rPr>
              <a:t>Region</a:t>
            </a:r>
            <a:r>
              <a:rPr lang="en-US" sz="1600" dirty="0" smtClean="0">
                <a:solidFill>
                  <a:srgbClr val="FF0000"/>
                </a:solidFill>
              </a:rPr>
              <a:t> 2 </a:t>
            </a:r>
            <a:r>
              <a:rPr lang="en-US" sz="1600" dirty="0" smtClean="0">
                <a:solidFill>
                  <a:srgbClr val="FF0000"/>
                </a:solidFill>
              </a:rPr>
              <a:t>defines</a:t>
            </a:r>
            <a:r>
              <a:rPr lang="en-US" sz="1600" dirty="0" smtClean="0">
                <a:solidFill>
                  <a:srgbClr val="FF0000"/>
                </a:solidFill>
              </a:rPr>
              <a:t> a hole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2983" y="5728614"/>
            <a:ext cx="286385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Higher priority in the hole region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5" name="Line Callout 2 34"/>
          <p:cNvSpPr/>
          <p:nvPr/>
        </p:nvSpPr>
        <p:spPr>
          <a:xfrm>
            <a:off x="6804556" y="5171116"/>
            <a:ext cx="2136244" cy="557498"/>
          </a:xfrm>
          <a:prstGeom prst="borderCallout2">
            <a:avLst>
              <a:gd name="adj1" fmla="val 33937"/>
              <a:gd name="adj2" fmla="val -8333"/>
              <a:gd name="adj3" fmla="val 8119"/>
              <a:gd name="adj4" fmla="val -18580"/>
              <a:gd name="adj5" fmla="val -74776"/>
              <a:gd name="adj6" fmla="val -30891"/>
            </a:avLst>
          </a:prstGeom>
          <a:ln w="19050" cmpd="sng">
            <a:solidFill>
              <a:schemeClr val="tx1"/>
            </a:solidFill>
            <a:tailEnd type="stealth" w="lg" len="lg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FF0000"/>
                </a:solidFill>
              </a:rPr>
              <a:t>Only include region 1 in the domain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L_12_7.eps"/>
          <p:cNvPicPr>
            <a:picLocks noChangeAspect="1"/>
          </p:cNvPicPr>
          <p:nvPr/>
        </p:nvPicPr>
        <p:blipFill>
          <a:blip r:embed="rId2"/>
          <a:srcRect t="5290" r="13501"/>
          <a:stretch>
            <a:fillRect/>
          </a:stretch>
        </p:blipFill>
        <p:spPr>
          <a:xfrm>
            <a:off x="4916488" y="1170047"/>
            <a:ext cx="3962400" cy="3946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Bandstructure</a:t>
            </a:r>
            <a:r>
              <a:rPr lang="en-US" dirty="0" smtClean="0"/>
              <a:t>: GNM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5754469"/>
            <a:ext cx="316388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Need to visualize the </a:t>
            </a:r>
            <a:r>
              <a:rPr lang="en-US" dirty="0" err="1" smtClean="0"/>
              <a:t>wavefunction</a:t>
            </a:r>
            <a:r>
              <a:rPr lang="en-US" dirty="0" smtClean="0"/>
              <a:t> at the </a:t>
            </a:r>
            <a:r>
              <a:rPr lang="en-US" dirty="0" err="1" smtClean="0"/>
              <a:t>Γ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4546865" y="3225261"/>
            <a:ext cx="48895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962910" y="2438400"/>
            <a:ext cx="4107621" cy="2678173"/>
            <a:chOff x="1962910" y="2438400"/>
            <a:chExt cx="4107621" cy="2678173"/>
          </a:xfrm>
        </p:grpSpPr>
        <p:sp>
          <p:nvSpPr>
            <p:cNvPr id="13" name="Oval 12"/>
            <p:cNvSpPr/>
            <p:nvPr/>
          </p:nvSpPr>
          <p:spPr>
            <a:xfrm>
              <a:off x="5715000" y="2438400"/>
              <a:ext cx="260626" cy="192155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809905" y="3380428"/>
              <a:ext cx="260626" cy="192155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endCxn id="13" idx="2"/>
            </p:cNvCxnSpPr>
            <p:nvPr/>
          </p:nvCxnSpPr>
          <p:spPr>
            <a:xfrm flipV="1">
              <a:off x="3953933" y="2534478"/>
              <a:ext cx="1761067" cy="16587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4" idx="2"/>
            </p:cNvCxnSpPr>
            <p:nvPr/>
          </p:nvCxnSpPr>
          <p:spPr>
            <a:xfrm flipV="1">
              <a:off x="3953933" y="3476506"/>
              <a:ext cx="1855972" cy="7398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962910" y="4193243"/>
              <a:ext cx="1969052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Flat </a:t>
              </a:r>
              <a:r>
                <a:rPr lang="en-US" dirty="0" smtClean="0"/>
                <a:t>bands </a:t>
              </a:r>
              <a:r>
                <a:rPr lang="en-US" dirty="0" smtClean="0"/>
                <a:t>in the middle of the </a:t>
              </a:r>
              <a:r>
                <a:rPr lang="en-US" dirty="0" err="1" smtClean="0"/>
                <a:t>bandgap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53288" y="2579324"/>
            <a:ext cx="1998132" cy="813153"/>
            <a:chOff x="7253288" y="2579324"/>
            <a:chExt cx="1998132" cy="813153"/>
          </a:xfrm>
        </p:grpSpPr>
        <p:cxnSp>
          <p:nvCxnSpPr>
            <p:cNvPr id="8" name="Straight Arrow Connector 7"/>
            <p:cNvCxnSpPr/>
            <p:nvPr/>
          </p:nvCxnSpPr>
          <p:spPr>
            <a:xfrm rot="16200000" flipH="1">
              <a:off x="6850945" y="2981667"/>
              <a:ext cx="813153" cy="8467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507287" y="2833678"/>
              <a:ext cx="1744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0000"/>
                  </a:solidFill>
                </a:rPr>
                <a:t>E</a:t>
              </a:r>
              <a:r>
                <a:rPr lang="en-US" sz="2000" baseline="-25000" dirty="0" err="1" smtClean="0">
                  <a:solidFill>
                    <a:srgbClr val="FF0000"/>
                  </a:solidFill>
                </a:rPr>
                <a:t>g</a:t>
              </a:r>
              <a:r>
                <a:rPr lang="en-US" sz="2000" dirty="0" smtClean="0">
                  <a:solidFill>
                    <a:srgbClr val="FF0000"/>
                  </a:solidFill>
                </a:rPr>
                <a:t> = 0.75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eV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76200" y="1143000"/>
            <a:ext cx="4191000" cy="2484421"/>
            <a:chOff x="-276412" y="982133"/>
            <a:chExt cx="4848412" cy="2874133"/>
          </a:xfrm>
        </p:grpSpPr>
        <p:pic>
          <p:nvPicPr>
            <p:cNvPr id="24" name="Picture 23" descr="d7.png"/>
            <p:cNvPicPr>
              <a:picLocks noChangeAspect="1"/>
            </p:cNvPicPr>
            <p:nvPr/>
          </p:nvPicPr>
          <p:blipFill>
            <a:blip r:embed="rId3"/>
            <a:srcRect l="20051" t="37654" r="4677" b="15061"/>
            <a:stretch>
              <a:fillRect/>
            </a:stretch>
          </p:blipFill>
          <p:spPr>
            <a:xfrm>
              <a:off x="409787" y="1039003"/>
              <a:ext cx="4162213" cy="2389997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>
              <a:off x="330201" y="3477664"/>
              <a:ext cx="2946399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219200" y="3429000"/>
              <a:ext cx="1600200" cy="427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 unit cell 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-263738" y="1498378"/>
              <a:ext cx="2446867" cy="141437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-276412" y="1524000"/>
              <a:ext cx="1600200" cy="427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 unit cell 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1676400" y="2272744"/>
              <a:ext cx="16002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828800" y="1828800"/>
              <a:ext cx="1600200" cy="427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 unit cell 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Wavefunction</a:t>
            </a:r>
            <a:r>
              <a:rPr lang="en-US" dirty="0" smtClean="0"/>
              <a:t> Visualization</a:t>
            </a:r>
            <a:endParaRPr 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228600" y="838200"/>
            <a:ext cx="4718482" cy="3492500"/>
            <a:chOff x="228600" y="838200"/>
            <a:chExt cx="4718482" cy="3492500"/>
          </a:xfrm>
        </p:grpSpPr>
        <p:pic>
          <p:nvPicPr>
            <p:cNvPr id="7" name="Picture 6" descr="Picture 8.png"/>
            <p:cNvPicPr>
              <a:picLocks noChangeAspect="1"/>
            </p:cNvPicPr>
            <p:nvPr/>
          </p:nvPicPr>
          <p:blipFill>
            <a:blip r:embed="rId2"/>
            <a:srcRect l="11116"/>
            <a:stretch>
              <a:fillRect/>
            </a:stretch>
          </p:blipFill>
          <p:spPr>
            <a:xfrm>
              <a:off x="228600" y="838200"/>
              <a:ext cx="4718482" cy="34925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33926" y="2286000"/>
              <a:ext cx="2926522" cy="226391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9"/>
          <p:cNvGrpSpPr/>
          <p:nvPr/>
        </p:nvGrpSpPr>
        <p:grpSpPr>
          <a:xfrm>
            <a:off x="228600" y="4610100"/>
            <a:ext cx="4191000" cy="1181100"/>
            <a:chOff x="838200" y="4876800"/>
            <a:chExt cx="4191000" cy="1181100"/>
          </a:xfrm>
        </p:grpSpPr>
        <p:pic>
          <p:nvPicPr>
            <p:cNvPr id="8" name="Picture 7" descr="Picture 9.png"/>
            <p:cNvPicPr>
              <a:picLocks noChangeAspect="1"/>
            </p:cNvPicPr>
            <p:nvPr/>
          </p:nvPicPr>
          <p:blipFill>
            <a:blip r:embed="rId3"/>
            <a:srcRect l="4091" r="20909"/>
            <a:stretch>
              <a:fillRect/>
            </a:stretch>
          </p:blipFill>
          <p:spPr>
            <a:xfrm>
              <a:off x="838200" y="4876800"/>
              <a:ext cx="4191000" cy="11811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150052" y="5375267"/>
              <a:ext cx="1673518" cy="204124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68900" y="1250950"/>
            <a:ext cx="3975100" cy="1958380"/>
            <a:chOff x="5168900" y="1250950"/>
            <a:chExt cx="3975100" cy="1958380"/>
          </a:xfrm>
        </p:grpSpPr>
        <p:pic>
          <p:nvPicPr>
            <p:cNvPr id="6" name="Picture 5" descr="Picture 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8900" y="1250950"/>
              <a:ext cx="3975100" cy="5207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781800" y="2286000"/>
              <a:ext cx="2362200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A new directory</a:t>
              </a:r>
            </a:p>
            <a:p>
              <a:r>
                <a:rPr lang="en-US" dirty="0" smtClean="0"/>
                <a:t>That stores all </a:t>
              </a:r>
              <a:r>
                <a:rPr lang="en-US" dirty="0" err="1" smtClean="0"/>
                <a:t>wavefunction</a:t>
              </a:r>
              <a:r>
                <a:rPr lang="en-US" dirty="0" smtClean="0"/>
                <a:t> files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27836" y="1567525"/>
            <a:ext cx="2692400" cy="3233075"/>
            <a:chOff x="4927836" y="1567525"/>
            <a:chExt cx="2692400" cy="3233075"/>
          </a:xfrm>
        </p:grpSpPr>
        <p:sp>
          <p:nvSpPr>
            <p:cNvPr id="12" name="Rectangle 11"/>
            <p:cNvSpPr/>
            <p:nvPr/>
          </p:nvSpPr>
          <p:spPr>
            <a:xfrm>
              <a:off x="6096000" y="1567525"/>
              <a:ext cx="1524236" cy="212889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5614608" y="2261808"/>
              <a:ext cx="1648586" cy="6857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Picture 11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27836" y="3429000"/>
              <a:ext cx="2692400" cy="13716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927836" y="3429000"/>
              <a:ext cx="2692400" cy="13716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GNM: Edge state</a:t>
            </a:r>
            <a:endParaRPr lang="en-US" dirty="0"/>
          </a:p>
        </p:txBody>
      </p:sp>
      <p:pic>
        <p:nvPicPr>
          <p:cNvPr id="3" name="Picture 2" descr="AL_12_7_large.eps"/>
          <p:cNvPicPr>
            <a:picLocks noChangeAspect="1"/>
          </p:cNvPicPr>
          <p:nvPr/>
        </p:nvPicPr>
        <p:blipFill>
          <a:blip r:embed="rId3"/>
          <a:srcRect t="4641" r="14157"/>
          <a:stretch>
            <a:fillRect/>
          </a:stretch>
        </p:blipFill>
        <p:spPr>
          <a:xfrm>
            <a:off x="304800" y="990600"/>
            <a:ext cx="3429000" cy="3505200"/>
          </a:xfrm>
          <a:prstGeom prst="rect">
            <a:avLst/>
          </a:prstGeom>
        </p:spPr>
      </p:pic>
      <p:grpSp>
        <p:nvGrpSpPr>
          <p:cNvPr id="4" name="Group 30"/>
          <p:cNvGrpSpPr/>
          <p:nvPr/>
        </p:nvGrpSpPr>
        <p:grpSpPr>
          <a:xfrm>
            <a:off x="2118206" y="762000"/>
            <a:ext cx="7355994" cy="3657600"/>
            <a:chOff x="2118206" y="762000"/>
            <a:chExt cx="7355994" cy="3657600"/>
          </a:xfrm>
        </p:grpSpPr>
        <p:grpSp>
          <p:nvGrpSpPr>
            <p:cNvPr id="6" name="Group 15"/>
            <p:cNvGrpSpPr/>
            <p:nvPr/>
          </p:nvGrpSpPr>
          <p:grpSpPr>
            <a:xfrm>
              <a:off x="7924800" y="762000"/>
              <a:ext cx="1549400" cy="2052476"/>
              <a:chOff x="2565400" y="4292600"/>
              <a:chExt cx="1549400" cy="2052476"/>
            </a:xfrm>
          </p:grpSpPr>
          <p:pic>
            <p:nvPicPr>
              <p:cNvPr id="8" name="Picture 7" descr="wv_60.png"/>
              <p:cNvPicPr>
                <a:picLocks noChangeAspect="1"/>
              </p:cNvPicPr>
              <p:nvPr/>
            </p:nvPicPr>
            <p:blipFill>
              <a:blip r:embed="rId4"/>
              <a:srcRect l="4278" t="13399" r="90709" b="67043"/>
              <a:stretch>
                <a:fillRect/>
              </a:stretch>
            </p:blipFill>
            <p:spPr>
              <a:xfrm>
                <a:off x="2590800" y="4648200"/>
                <a:ext cx="469396" cy="1661266"/>
              </a:xfrm>
              <a:prstGeom prst="rect">
                <a:avLst/>
              </a:prstGeom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2368973" y="5478833"/>
                <a:ext cx="166126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200400" y="4572794"/>
                <a:ext cx="838200" cy="380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High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276600" y="5964870"/>
                <a:ext cx="838200" cy="380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Low</a:t>
                </a:r>
                <a:endParaRPr lang="en-US" dirty="0"/>
              </a:p>
            </p:txBody>
          </p:sp>
          <p:graphicFrame>
            <p:nvGraphicFramePr>
              <p:cNvPr id="15" name="Object 14"/>
              <p:cNvGraphicFramePr>
                <a:graphicFrameLocks noChangeAspect="1"/>
              </p:cNvGraphicFramePr>
              <p:nvPr/>
            </p:nvGraphicFramePr>
            <p:xfrm>
              <a:off x="2565400" y="4292600"/>
              <a:ext cx="635000" cy="406400"/>
            </p:xfrm>
            <a:graphic>
              <a:graphicData uri="http://schemas.openxmlformats.org/presentationml/2006/ole">
                <p:oleObj spid="_x0000_s45058" name="Equation" r:id="rId5" imgW="304800" imgH="203200" progId="Equation.3">
                  <p:embed/>
                </p:oleObj>
              </a:graphicData>
            </a:graphic>
          </p:graphicFrame>
        </p:grpSp>
        <p:grpSp>
          <p:nvGrpSpPr>
            <p:cNvPr id="7" name="Group 28"/>
            <p:cNvGrpSpPr/>
            <p:nvPr/>
          </p:nvGrpSpPr>
          <p:grpSpPr>
            <a:xfrm>
              <a:off x="2118206" y="2286000"/>
              <a:ext cx="5684250" cy="2133600"/>
              <a:chOff x="2118206" y="2286000"/>
              <a:chExt cx="5684250" cy="2133600"/>
            </a:xfrm>
          </p:grpSpPr>
          <p:grpSp>
            <p:nvGrpSpPr>
              <p:cNvPr id="11" name="Group 27"/>
              <p:cNvGrpSpPr/>
              <p:nvPr/>
            </p:nvGrpSpPr>
            <p:grpSpPr>
              <a:xfrm>
                <a:off x="2118206" y="2286000"/>
                <a:ext cx="5684250" cy="2133600"/>
                <a:chOff x="2118206" y="2286000"/>
                <a:chExt cx="5684250" cy="2133600"/>
              </a:xfrm>
            </p:grpSpPr>
            <p:pic>
              <p:nvPicPr>
                <p:cNvPr id="9" name="Picture 8" descr="wv_60.png"/>
                <p:cNvPicPr>
                  <a:picLocks noChangeAspect="1"/>
                </p:cNvPicPr>
                <p:nvPr/>
              </p:nvPicPr>
              <p:blipFill>
                <a:blip r:embed="rId4"/>
                <a:srcRect l="20330" t="37563" r="5246" b="15160"/>
                <a:stretch>
                  <a:fillRect/>
                </a:stretch>
              </p:blipFill>
              <p:spPr>
                <a:xfrm>
                  <a:off x="5029200" y="2821413"/>
                  <a:ext cx="2773256" cy="1598187"/>
                </a:xfrm>
                <a:prstGeom prst="rect">
                  <a:avLst/>
                </a:prstGeom>
              </p:spPr>
            </p:pic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2118206" y="2286000"/>
                  <a:ext cx="2972308" cy="1143000"/>
                </a:xfrm>
                <a:prstGeom prst="straightConnector1">
                  <a:avLst/>
                </a:prstGeom>
                <a:ln w="38100" cmpd="sng">
                  <a:solidFill>
                    <a:srgbClr val="FF0000"/>
                  </a:solidFill>
                  <a:tailEnd type="arrow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4343400" y="3429000"/>
                <a:ext cx="152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Localized state</a:t>
                </a:r>
                <a:endParaRPr lang="en-US" dirty="0"/>
              </a:p>
            </p:txBody>
          </p:sp>
        </p:grpSp>
      </p:grpSp>
      <p:grpSp>
        <p:nvGrpSpPr>
          <p:cNvPr id="16" name="Group 31"/>
          <p:cNvGrpSpPr/>
          <p:nvPr/>
        </p:nvGrpSpPr>
        <p:grpSpPr>
          <a:xfrm>
            <a:off x="2077455" y="762000"/>
            <a:ext cx="5694945" cy="1580121"/>
            <a:chOff x="2077455" y="762000"/>
            <a:chExt cx="5694945" cy="1580121"/>
          </a:xfrm>
        </p:grpSpPr>
        <p:pic>
          <p:nvPicPr>
            <p:cNvPr id="10" name="Picture 9" descr="wv_65_diff.png"/>
            <p:cNvPicPr>
              <a:picLocks noChangeAspect="1"/>
            </p:cNvPicPr>
            <p:nvPr/>
          </p:nvPicPr>
          <p:blipFill>
            <a:blip r:embed="rId6"/>
            <a:srcRect l="20320" t="37511" r="6852" b="15191"/>
            <a:stretch>
              <a:fillRect/>
            </a:stretch>
          </p:blipFill>
          <p:spPr>
            <a:xfrm>
              <a:off x="5090514" y="762000"/>
              <a:ext cx="2681886" cy="1580121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2077455" y="1187019"/>
              <a:ext cx="2492319" cy="31573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114800" y="12954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Propagating state</a:t>
              </a:r>
              <a:endParaRPr lang="en-US" dirty="0"/>
            </a:p>
          </p:txBody>
        </p:sp>
      </p:grpSp>
      <p:grpSp>
        <p:nvGrpSpPr>
          <p:cNvPr id="22" name="Group 29"/>
          <p:cNvGrpSpPr/>
          <p:nvPr/>
        </p:nvGrpSpPr>
        <p:grpSpPr>
          <a:xfrm>
            <a:off x="6075256" y="2590800"/>
            <a:ext cx="1066800" cy="1981200"/>
            <a:chOff x="6075256" y="2590800"/>
            <a:chExt cx="1066800" cy="1981200"/>
          </a:xfrm>
        </p:grpSpPr>
        <p:sp>
          <p:nvSpPr>
            <p:cNvPr id="21" name="Oval 20"/>
            <p:cNvSpPr/>
            <p:nvPr/>
          </p:nvSpPr>
          <p:spPr>
            <a:xfrm>
              <a:off x="6151456" y="2590800"/>
              <a:ext cx="609600" cy="762000"/>
            </a:xfrm>
            <a:prstGeom prst="ellipse">
              <a:avLst/>
            </a:prstGeom>
            <a:noFill/>
            <a:ln w="28575" cmpd="sng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172200" y="3887265"/>
              <a:ext cx="477944" cy="684735"/>
            </a:xfrm>
            <a:prstGeom prst="ellipse">
              <a:avLst/>
            </a:prstGeom>
            <a:noFill/>
            <a:ln w="28575" cmpd="sng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75256" y="3429000"/>
              <a:ext cx="1066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zigzag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625600" y="685800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= 7 </a:t>
            </a:r>
            <a:r>
              <a:rPr lang="en-US" dirty="0" err="1" smtClean="0"/>
              <a:t>uc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70996" y="4876800"/>
            <a:ext cx="73824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/>
            <a:r>
              <a:rPr lang="en-US" dirty="0" err="1" smtClean="0"/>
              <a:t>Wavefunctions</a:t>
            </a:r>
            <a:r>
              <a:rPr lang="en-US" dirty="0" smtClean="0"/>
              <a:t> on the flat band are localized at the zigzag edges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914400"/>
            <a:ext cx="8763000" cy="54102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Tutorial Outline: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Tight binding surface treatment in NEMO5</a:t>
            </a:r>
          </a:p>
          <a:p>
            <a:pPr lvl="1">
              <a:spcAft>
                <a:spcPts val="1800"/>
              </a:spcAft>
            </a:pPr>
            <a:r>
              <a:rPr lang="en-US" dirty="0" err="1" smtClean="0"/>
              <a:t>Graphene</a:t>
            </a:r>
            <a:r>
              <a:rPr lang="en-US" dirty="0" smtClean="0"/>
              <a:t> models, lattice, setup in nemo5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Example 1: </a:t>
            </a:r>
            <a:r>
              <a:rPr lang="en-US" dirty="0" err="1" smtClean="0"/>
              <a:t>Graphene</a:t>
            </a:r>
            <a:r>
              <a:rPr lang="en-US" dirty="0" smtClean="0"/>
              <a:t> </a:t>
            </a:r>
            <a:r>
              <a:rPr lang="en-US" dirty="0" err="1" smtClean="0"/>
              <a:t>bandstructure</a:t>
            </a:r>
            <a:r>
              <a:rPr lang="en-US" dirty="0" smtClean="0"/>
              <a:t>,  band model comparison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Example 2: Armchair </a:t>
            </a:r>
            <a:r>
              <a:rPr lang="en-US" dirty="0" err="1" smtClean="0"/>
              <a:t>graphene</a:t>
            </a:r>
            <a:r>
              <a:rPr lang="en-US" dirty="0" smtClean="0"/>
              <a:t> </a:t>
            </a:r>
            <a:r>
              <a:rPr lang="en-US" dirty="0" err="1" smtClean="0"/>
              <a:t>nanoribbon</a:t>
            </a:r>
            <a:endParaRPr lang="en-US" dirty="0" smtClean="0"/>
          </a:p>
          <a:p>
            <a:pPr lvl="1">
              <a:spcAft>
                <a:spcPts val="1800"/>
              </a:spcAft>
            </a:pPr>
            <a:r>
              <a:rPr lang="en-US" dirty="0" smtClean="0"/>
              <a:t>Exercise: </a:t>
            </a:r>
            <a:r>
              <a:rPr lang="en-US" dirty="0" err="1" smtClean="0"/>
              <a:t>Zig-zag</a:t>
            </a:r>
            <a:r>
              <a:rPr lang="en-US" dirty="0" smtClean="0"/>
              <a:t> </a:t>
            </a:r>
            <a:r>
              <a:rPr lang="en-US" dirty="0" err="1" smtClean="0"/>
              <a:t>graphene</a:t>
            </a:r>
            <a:r>
              <a:rPr lang="en-US" dirty="0" smtClean="0"/>
              <a:t> </a:t>
            </a:r>
            <a:r>
              <a:rPr lang="en-US" dirty="0" err="1" smtClean="0"/>
              <a:t>nanoribbon</a:t>
            </a:r>
            <a:endParaRPr lang="en-US" dirty="0" smtClean="0"/>
          </a:p>
          <a:p>
            <a:pPr lvl="1">
              <a:spcAft>
                <a:spcPts val="1800"/>
              </a:spcAft>
            </a:pPr>
            <a:r>
              <a:rPr lang="en-US" dirty="0" smtClean="0"/>
              <a:t>Example 3: </a:t>
            </a:r>
            <a:r>
              <a:rPr lang="en-US" dirty="0" err="1" smtClean="0"/>
              <a:t>Graphene</a:t>
            </a:r>
            <a:r>
              <a:rPr lang="en-US" dirty="0" smtClean="0"/>
              <a:t> </a:t>
            </a:r>
            <a:r>
              <a:rPr lang="en-US" dirty="0" err="1" smtClean="0"/>
              <a:t>nanomesh</a:t>
            </a:r>
            <a:r>
              <a:rPr lang="en-US" dirty="0" smtClean="0"/>
              <a:t> with a circular hole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Exercise: </a:t>
            </a:r>
            <a:r>
              <a:rPr lang="en-US" dirty="0" err="1" smtClean="0"/>
              <a:t>Graphene</a:t>
            </a:r>
            <a:r>
              <a:rPr lang="en-US" dirty="0" smtClean="0"/>
              <a:t> </a:t>
            </a:r>
            <a:r>
              <a:rPr lang="en-US" dirty="0" err="1" smtClean="0"/>
              <a:t>nanomesh</a:t>
            </a:r>
            <a:r>
              <a:rPr lang="en-US" dirty="0" smtClean="0"/>
              <a:t> </a:t>
            </a:r>
            <a:r>
              <a:rPr lang="en-US" dirty="0" smtClean="0"/>
              <a:t>with a rectangular hole</a:t>
            </a:r>
            <a:endParaRPr lang="en-US" dirty="0" smtClean="0"/>
          </a:p>
          <a:p>
            <a:pPr lvl="1">
              <a:spcAft>
                <a:spcPts val="1800"/>
              </a:spcAft>
            </a:pPr>
            <a:endParaRPr lang="en-US" dirty="0" smtClean="0"/>
          </a:p>
          <a:p>
            <a:pPr lvl="1">
              <a:spcAft>
                <a:spcPts val="1800"/>
              </a:spcAft>
            </a:pPr>
            <a:endParaRPr lang="en-US" dirty="0" smtClean="0"/>
          </a:p>
          <a:p>
            <a:pPr lvl="1">
              <a:spcAft>
                <a:spcPts val="18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29000" y="838200"/>
            <a:ext cx="6096000" cy="35052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Exercise:</a:t>
            </a:r>
          </a:p>
          <a:p>
            <a:r>
              <a:rPr lang="en-US" sz="2000" dirty="0" smtClean="0"/>
              <a:t>Define a </a:t>
            </a:r>
            <a:r>
              <a:rPr lang="en-US" sz="2000" dirty="0" err="1" smtClean="0"/>
              <a:t>graphene</a:t>
            </a:r>
            <a:r>
              <a:rPr lang="en-US" sz="2000" dirty="0" smtClean="0"/>
              <a:t> </a:t>
            </a:r>
            <a:r>
              <a:rPr lang="en-US" sz="2000" dirty="0" err="1" smtClean="0"/>
              <a:t>nanomesh</a:t>
            </a:r>
            <a:r>
              <a:rPr lang="en-US" sz="2000" dirty="0" smtClean="0"/>
              <a:t> of 8nm </a:t>
            </a:r>
            <a:r>
              <a:rPr lang="en-US" sz="2000" dirty="0" err="1" smtClean="0"/>
              <a:t>x</a:t>
            </a:r>
            <a:r>
              <a:rPr lang="en-US" sz="2000" dirty="0" smtClean="0"/>
              <a:t> 8nm with rectangular hole 7nm </a:t>
            </a:r>
            <a:r>
              <a:rPr lang="en-US" sz="2000" dirty="0" err="1" smtClean="0"/>
              <a:t>x</a:t>
            </a:r>
            <a:r>
              <a:rPr lang="en-US" sz="2000" dirty="0" smtClean="0"/>
              <a:t> 1nm.</a:t>
            </a:r>
          </a:p>
          <a:p>
            <a:r>
              <a:rPr lang="en-US" sz="2000" dirty="0" smtClean="0"/>
              <a:t> Plot </a:t>
            </a:r>
            <a:r>
              <a:rPr lang="en-US" sz="2000" dirty="0" err="1" smtClean="0"/>
              <a:t>bandstructure</a:t>
            </a:r>
            <a:r>
              <a:rPr lang="en-US" sz="2000" dirty="0" smtClean="0"/>
              <a:t> along </a:t>
            </a:r>
            <a:r>
              <a:rPr lang="en-US" sz="2000" dirty="0" err="1" smtClean="0"/>
              <a:t>x</a:t>
            </a:r>
            <a:r>
              <a:rPr lang="en-US" sz="2000" dirty="0" smtClean="0"/>
              <a:t> and </a:t>
            </a:r>
            <a:r>
              <a:rPr lang="en-US" sz="2000" dirty="0" err="1" smtClean="0"/>
              <a:t>y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 Obtain and </a:t>
            </a:r>
            <a:r>
              <a:rPr lang="en-US" sz="2000" dirty="0" err="1" smtClean="0"/>
              <a:t>visulize</a:t>
            </a:r>
            <a:r>
              <a:rPr lang="en-US" sz="2000" dirty="0" smtClean="0"/>
              <a:t> </a:t>
            </a:r>
            <a:r>
              <a:rPr lang="en-US" sz="2000" dirty="0" err="1" smtClean="0"/>
              <a:t>wavefunctions</a:t>
            </a:r>
            <a:r>
              <a:rPr lang="en-US" sz="2000" dirty="0" smtClean="0"/>
              <a:t> at </a:t>
            </a:r>
            <a:r>
              <a:rPr lang="en-US" sz="2000" dirty="0" err="1" smtClean="0"/>
              <a:t>Γ</a:t>
            </a:r>
            <a:r>
              <a:rPr lang="en-US" sz="2000" dirty="0" smtClean="0"/>
              <a:t> point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4641134" y="2917492"/>
            <a:ext cx="3047270" cy="2967954"/>
            <a:chOff x="671325" y="749970"/>
            <a:chExt cx="2383094" cy="2435065"/>
          </a:xfrm>
        </p:grpSpPr>
        <p:grpSp>
          <p:nvGrpSpPr>
            <p:cNvPr id="10" name="Group 16"/>
            <p:cNvGrpSpPr/>
            <p:nvPr/>
          </p:nvGrpSpPr>
          <p:grpSpPr>
            <a:xfrm>
              <a:off x="671325" y="749970"/>
              <a:ext cx="2354425" cy="2435065"/>
              <a:chOff x="990607" y="826170"/>
              <a:chExt cx="2354425" cy="2435065"/>
            </a:xfrm>
          </p:grpSpPr>
          <p:pic>
            <p:nvPicPr>
              <p:cNvPr id="13" name="Picture 12" descr="W7L1.png"/>
              <p:cNvPicPr>
                <a:picLocks noChangeAspect="1"/>
              </p:cNvPicPr>
              <p:nvPr/>
            </p:nvPicPr>
            <p:blipFill>
              <a:blip r:embed="rId2"/>
              <a:srcRect l="19687" t="5385" r="7031" b="15385"/>
              <a:stretch>
                <a:fillRect/>
              </a:stretch>
            </p:blipFill>
            <p:spPr>
              <a:xfrm>
                <a:off x="1023398" y="826170"/>
                <a:ext cx="2321633" cy="2294454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 rot="10800000" flipV="1">
                <a:off x="990607" y="3047998"/>
                <a:ext cx="2354425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905005" y="2983468"/>
                <a:ext cx="633707" cy="27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8nm</a:t>
                </a:r>
                <a:endParaRPr lang="en-US" sz="1600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rot="10800000">
                <a:off x="1143010" y="2286000"/>
                <a:ext cx="213435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905005" y="2297668"/>
                <a:ext cx="633707" cy="27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7nm</a:t>
                </a:r>
                <a:endParaRPr lang="en-US" sz="1600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16200000" flipH="1">
                <a:off x="949616" y="2036665"/>
                <a:ext cx="421535" cy="58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1157482" y="1828800"/>
                <a:ext cx="633707" cy="27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1nm</a:t>
                </a:r>
                <a:endParaRPr lang="en-US" sz="1600" dirty="0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rot="5400000">
              <a:off x="1866868" y="1840771"/>
              <a:ext cx="2182499" cy="158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420712" y="1219200"/>
              <a:ext cx="633707" cy="277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8nm</a:t>
              </a:r>
              <a:endParaRPr lang="en-US" sz="1600" dirty="0"/>
            </a:p>
          </p:txBody>
        </p:sp>
      </p:grpSp>
      <p:pic>
        <p:nvPicPr>
          <p:cNvPr id="20" name="Picture 19" descr="BU00527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73100"/>
            <a:ext cx="2590800" cy="2406307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44496" y="3692453"/>
            <a:ext cx="2892809" cy="2192992"/>
            <a:chOff x="153952" y="971736"/>
            <a:chExt cx="4265647" cy="3219263"/>
          </a:xfrm>
        </p:grpSpPr>
        <p:pic>
          <p:nvPicPr>
            <p:cNvPr id="30" name="Picture 29" descr="visit0001.png"/>
            <p:cNvPicPr>
              <a:picLocks noChangeAspect="1"/>
            </p:cNvPicPr>
            <p:nvPr/>
          </p:nvPicPr>
          <p:blipFill>
            <a:blip r:embed="rId4"/>
            <a:srcRect l="31641" t="6154" r="14766" b="16154"/>
            <a:stretch>
              <a:fillRect/>
            </a:stretch>
          </p:blipFill>
          <p:spPr>
            <a:xfrm rot="5400000">
              <a:off x="677144" y="448544"/>
              <a:ext cx="3219263" cy="4265647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>
            <a:xfrm rot="16200000" flipV="1">
              <a:off x="152745" y="2495681"/>
              <a:ext cx="1311594" cy="1446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93404" y="3140968"/>
              <a:ext cx="2227505" cy="2763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07543" y="1580268"/>
              <a:ext cx="712535" cy="542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r>
                <a:rPr lang="en-US" b="1" baseline="-25000" dirty="0" smtClean="0"/>
                <a:t>1</a:t>
              </a:r>
              <a:endParaRPr 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7081" y="3114202"/>
              <a:ext cx="712535" cy="542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</a:t>
              </a:r>
              <a:r>
                <a:rPr lang="en-US" b="1" baseline="-25000" dirty="0"/>
                <a:t>2</a:t>
              </a:r>
              <a:endParaRPr lang="en-US" b="1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59944" y="2037469"/>
              <a:ext cx="2753734" cy="1460034"/>
            </a:xfrm>
            <a:custGeom>
              <a:avLst/>
              <a:gdLst>
                <a:gd name="connsiteX0" fmla="*/ 1529193 w 2753734"/>
                <a:gd name="connsiteY0" fmla="*/ 27698 h 1460034"/>
                <a:gd name="connsiteX1" fmla="*/ 1137498 w 2753734"/>
                <a:gd name="connsiteY1" fmla="*/ 371933 h 1460034"/>
                <a:gd name="connsiteX2" fmla="*/ 971325 w 2753734"/>
                <a:gd name="connsiteY2" fmla="*/ 573726 h 1460034"/>
                <a:gd name="connsiteX3" fmla="*/ 698325 w 2753734"/>
                <a:gd name="connsiteY3" fmla="*/ 609337 h 1460034"/>
                <a:gd name="connsiteX4" fmla="*/ 460934 w 2753734"/>
                <a:gd name="connsiteY4" fmla="*/ 680558 h 1460034"/>
                <a:gd name="connsiteX5" fmla="*/ 176065 w 2753734"/>
                <a:gd name="connsiteY5" fmla="*/ 763649 h 1460034"/>
                <a:gd name="connsiteX6" fmla="*/ 45500 w 2753734"/>
                <a:gd name="connsiteY6" fmla="*/ 882351 h 1460034"/>
                <a:gd name="connsiteX7" fmla="*/ 21761 w 2753734"/>
                <a:gd name="connsiteY7" fmla="*/ 1072274 h 1460034"/>
                <a:gd name="connsiteX8" fmla="*/ 176065 w 2753734"/>
                <a:gd name="connsiteY8" fmla="*/ 1274067 h 1460034"/>
                <a:gd name="connsiteX9" fmla="*/ 544021 w 2753734"/>
                <a:gd name="connsiteY9" fmla="*/ 1440250 h 1460034"/>
                <a:gd name="connsiteX10" fmla="*/ 947585 w 2753734"/>
                <a:gd name="connsiteY10" fmla="*/ 1392769 h 1460034"/>
                <a:gd name="connsiteX11" fmla="*/ 1291802 w 2753734"/>
                <a:gd name="connsiteY11" fmla="*/ 1345288 h 1460034"/>
                <a:gd name="connsiteX12" fmla="*/ 1552932 w 2753734"/>
                <a:gd name="connsiteY12" fmla="*/ 1238457 h 1460034"/>
                <a:gd name="connsiteX13" fmla="*/ 1849671 w 2753734"/>
                <a:gd name="connsiteY13" fmla="*/ 1048534 h 1460034"/>
                <a:gd name="connsiteX14" fmla="*/ 2217627 w 2753734"/>
                <a:gd name="connsiteY14" fmla="*/ 870481 h 1460034"/>
                <a:gd name="connsiteX15" fmla="*/ 2407539 w 2753734"/>
                <a:gd name="connsiteY15" fmla="*/ 775519 h 1460034"/>
                <a:gd name="connsiteX16" fmla="*/ 2704278 w 2753734"/>
                <a:gd name="connsiteY16" fmla="*/ 573726 h 1460034"/>
                <a:gd name="connsiteX17" fmla="*/ 2704278 w 2753734"/>
                <a:gd name="connsiteY17" fmla="*/ 241361 h 1460034"/>
                <a:gd name="connsiteX18" fmla="*/ 2407539 w 2753734"/>
                <a:gd name="connsiteY18" fmla="*/ 75178 h 1460034"/>
                <a:gd name="connsiteX19" fmla="*/ 2015844 w 2753734"/>
                <a:gd name="connsiteY19" fmla="*/ 15827 h 1460034"/>
                <a:gd name="connsiteX20" fmla="*/ 1683497 w 2753734"/>
                <a:gd name="connsiteY20" fmla="*/ 3957 h 1460034"/>
                <a:gd name="connsiteX21" fmla="*/ 1469845 w 2753734"/>
                <a:gd name="connsiteY21" fmla="*/ 39568 h 146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53734" h="1460034">
                  <a:moveTo>
                    <a:pt x="1529193" y="27698"/>
                  </a:moveTo>
                  <a:cubicBezTo>
                    <a:pt x="1379834" y="154313"/>
                    <a:pt x="1230476" y="280928"/>
                    <a:pt x="1137498" y="371933"/>
                  </a:cubicBezTo>
                  <a:cubicBezTo>
                    <a:pt x="1044520" y="462938"/>
                    <a:pt x="1044521" y="534159"/>
                    <a:pt x="971325" y="573726"/>
                  </a:cubicBezTo>
                  <a:cubicBezTo>
                    <a:pt x="898130" y="613293"/>
                    <a:pt x="783390" y="591532"/>
                    <a:pt x="698325" y="609337"/>
                  </a:cubicBezTo>
                  <a:cubicBezTo>
                    <a:pt x="613260" y="627142"/>
                    <a:pt x="460934" y="680558"/>
                    <a:pt x="460934" y="680558"/>
                  </a:cubicBezTo>
                  <a:cubicBezTo>
                    <a:pt x="373891" y="706277"/>
                    <a:pt x="245304" y="730017"/>
                    <a:pt x="176065" y="763649"/>
                  </a:cubicBezTo>
                  <a:cubicBezTo>
                    <a:pt x="106826" y="797281"/>
                    <a:pt x="71217" y="830914"/>
                    <a:pt x="45500" y="882351"/>
                  </a:cubicBezTo>
                  <a:cubicBezTo>
                    <a:pt x="19783" y="933788"/>
                    <a:pt x="0" y="1006988"/>
                    <a:pt x="21761" y="1072274"/>
                  </a:cubicBezTo>
                  <a:cubicBezTo>
                    <a:pt x="43522" y="1137560"/>
                    <a:pt x="89022" y="1212738"/>
                    <a:pt x="176065" y="1274067"/>
                  </a:cubicBezTo>
                  <a:cubicBezTo>
                    <a:pt x="263108" y="1335396"/>
                    <a:pt x="415434" y="1420466"/>
                    <a:pt x="544021" y="1440250"/>
                  </a:cubicBezTo>
                  <a:cubicBezTo>
                    <a:pt x="672608" y="1460034"/>
                    <a:pt x="822955" y="1408596"/>
                    <a:pt x="947585" y="1392769"/>
                  </a:cubicBezTo>
                  <a:cubicBezTo>
                    <a:pt x="1072215" y="1376942"/>
                    <a:pt x="1190911" y="1371007"/>
                    <a:pt x="1291802" y="1345288"/>
                  </a:cubicBezTo>
                  <a:cubicBezTo>
                    <a:pt x="1392693" y="1319569"/>
                    <a:pt x="1459954" y="1287916"/>
                    <a:pt x="1552932" y="1238457"/>
                  </a:cubicBezTo>
                  <a:cubicBezTo>
                    <a:pt x="1645910" y="1188998"/>
                    <a:pt x="1738888" y="1109863"/>
                    <a:pt x="1849671" y="1048534"/>
                  </a:cubicBezTo>
                  <a:cubicBezTo>
                    <a:pt x="1960454" y="987205"/>
                    <a:pt x="2124649" y="915983"/>
                    <a:pt x="2217627" y="870481"/>
                  </a:cubicBezTo>
                  <a:cubicBezTo>
                    <a:pt x="2310605" y="824979"/>
                    <a:pt x="2326431" y="824978"/>
                    <a:pt x="2407539" y="775519"/>
                  </a:cubicBezTo>
                  <a:cubicBezTo>
                    <a:pt x="2488647" y="726060"/>
                    <a:pt x="2654822" y="662752"/>
                    <a:pt x="2704278" y="573726"/>
                  </a:cubicBezTo>
                  <a:cubicBezTo>
                    <a:pt x="2753734" y="484700"/>
                    <a:pt x="2753734" y="324452"/>
                    <a:pt x="2704278" y="241361"/>
                  </a:cubicBezTo>
                  <a:cubicBezTo>
                    <a:pt x="2654822" y="158270"/>
                    <a:pt x="2522278" y="112767"/>
                    <a:pt x="2407539" y="75178"/>
                  </a:cubicBezTo>
                  <a:cubicBezTo>
                    <a:pt x="2292800" y="37589"/>
                    <a:pt x="2136518" y="27697"/>
                    <a:pt x="2015844" y="15827"/>
                  </a:cubicBezTo>
                  <a:cubicBezTo>
                    <a:pt x="1895170" y="3957"/>
                    <a:pt x="1774497" y="0"/>
                    <a:pt x="1683497" y="3957"/>
                  </a:cubicBezTo>
                  <a:cubicBezTo>
                    <a:pt x="1592497" y="7914"/>
                    <a:pt x="1454019" y="37590"/>
                    <a:pt x="1469845" y="39568"/>
                  </a:cubicBezTo>
                </a:path>
              </a:pathLst>
            </a:custGeom>
            <a:ln w="38100" cmpd="sng"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V="1">
            <a:off x="2326997" y="4148666"/>
            <a:ext cx="577070" cy="18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09800" y="3810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= 0.142nm</a:t>
            </a:r>
            <a:endParaRPr lang="en-US" sz="1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839793" y="4051440"/>
            <a:ext cx="801340" cy="1203759"/>
            <a:chOff x="2286000" y="2145268"/>
            <a:chExt cx="985882" cy="1480975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2324100" y="2628900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2602453" y="2882361"/>
              <a:ext cx="53419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286000" y="2145268"/>
              <a:ext cx="312906" cy="79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y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71800" y="2831067"/>
              <a:ext cx="300082" cy="795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dirty="0"/>
            </a:p>
          </p:txBody>
        </p:sp>
      </p:grp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74088" cy="520700"/>
          </a:xfrm>
        </p:spPr>
        <p:txBody>
          <a:bodyPr/>
          <a:lstStyle/>
          <a:p>
            <a:r>
              <a:rPr lang="en-US" dirty="0" smtClean="0"/>
              <a:t>Exercise 2: </a:t>
            </a:r>
            <a:r>
              <a:rPr lang="en-US" dirty="0" err="1" smtClean="0"/>
              <a:t>Graphene</a:t>
            </a:r>
            <a:r>
              <a:rPr lang="en-US" dirty="0" smtClean="0"/>
              <a:t> </a:t>
            </a:r>
            <a:r>
              <a:rPr lang="en-US" dirty="0" err="1" smtClean="0"/>
              <a:t>Nanomesh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2: </a:t>
            </a:r>
            <a:r>
              <a:rPr lang="en-US" dirty="0" err="1" smtClean="0"/>
              <a:t>Graphene</a:t>
            </a:r>
            <a:r>
              <a:rPr lang="en-US" dirty="0" smtClean="0"/>
              <a:t> </a:t>
            </a:r>
            <a:r>
              <a:rPr lang="en-US" dirty="0" err="1" smtClean="0"/>
              <a:t>Nanomesh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29761" y="838200"/>
            <a:ext cx="2789839" cy="2819399"/>
            <a:chOff x="671325" y="749970"/>
            <a:chExt cx="2383094" cy="2526630"/>
          </a:xfrm>
        </p:grpSpPr>
        <p:grpSp>
          <p:nvGrpSpPr>
            <p:cNvPr id="4" name="Group 16"/>
            <p:cNvGrpSpPr/>
            <p:nvPr/>
          </p:nvGrpSpPr>
          <p:grpSpPr>
            <a:xfrm>
              <a:off x="671325" y="749970"/>
              <a:ext cx="2354425" cy="2526630"/>
              <a:chOff x="990607" y="826170"/>
              <a:chExt cx="2354425" cy="2526630"/>
            </a:xfrm>
          </p:grpSpPr>
          <p:pic>
            <p:nvPicPr>
              <p:cNvPr id="7" name="Picture 6" descr="W7L1.png"/>
              <p:cNvPicPr>
                <a:picLocks noChangeAspect="1"/>
              </p:cNvPicPr>
              <p:nvPr/>
            </p:nvPicPr>
            <p:blipFill>
              <a:blip r:embed="rId2"/>
              <a:srcRect l="19687" t="5385" r="7031" b="15385"/>
              <a:stretch>
                <a:fillRect/>
              </a:stretch>
            </p:blipFill>
            <p:spPr>
              <a:xfrm>
                <a:off x="1023398" y="826170"/>
                <a:ext cx="2321633" cy="2294454"/>
              </a:xfrm>
              <a:prstGeom prst="rect">
                <a:avLst/>
              </a:prstGeom>
            </p:spPr>
          </p:pic>
          <p:cxnSp>
            <p:nvCxnSpPr>
              <p:cNvPr id="8" name="Straight Arrow Connector 7"/>
              <p:cNvCxnSpPr/>
              <p:nvPr/>
            </p:nvCxnSpPr>
            <p:spPr>
              <a:xfrm rot="10800000" flipV="1">
                <a:off x="990607" y="3047998"/>
                <a:ext cx="2354425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905005" y="2983468"/>
                <a:ext cx="633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8nm</a:t>
                </a:r>
                <a:endParaRPr lang="en-US" dirty="0"/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rot="10800000">
                <a:off x="1143010" y="2286000"/>
                <a:ext cx="213435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1905005" y="2297668"/>
                <a:ext cx="633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7nm</a:t>
                </a:r>
                <a:endParaRPr lang="en-US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rot="16200000" flipH="1">
                <a:off x="949616" y="2036665"/>
                <a:ext cx="421535" cy="58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1157482" y="1828800"/>
                <a:ext cx="633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1nm</a:t>
                </a:r>
                <a:endParaRPr lang="en-US" dirty="0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 rot="5400000">
              <a:off x="1866868" y="1840771"/>
              <a:ext cx="2182499" cy="158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420712" y="1219200"/>
              <a:ext cx="633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8nm</a:t>
              </a:r>
              <a:endParaRPr lang="en-US" dirty="0"/>
            </a:p>
          </p:txBody>
        </p:sp>
      </p:grpSp>
      <p:pic>
        <p:nvPicPr>
          <p:cNvPr id="15" name="Picture 14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251" y="685800"/>
            <a:ext cx="3761149" cy="2209151"/>
          </a:xfrm>
          <a:prstGeom prst="rect">
            <a:avLst/>
          </a:prstGeom>
        </p:spPr>
      </p:pic>
      <p:pic>
        <p:nvPicPr>
          <p:cNvPr id="16" name="Picture 15" descr="Picture 6.png"/>
          <p:cNvPicPr>
            <a:picLocks noChangeAspect="1"/>
          </p:cNvPicPr>
          <p:nvPr/>
        </p:nvPicPr>
        <p:blipFill>
          <a:blip r:embed="rId4"/>
          <a:srcRect r="17495"/>
          <a:stretch>
            <a:fillRect/>
          </a:stretch>
        </p:blipFill>
        <p:spPr>
          <a:xfrm>
            <a:off x="5105400" y="3175000"/>
            <a:ext cx="3810000" cy="3683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43600" y="1537908"/>
            <a:ext cx="2451314" cy="2286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43600" y="2666351"/>
            <a:ext cx="2824922" cy="22704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6000" y="4419599"/>
            <a:ext cx="2824922" cy="41744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96000" y="6096000"/>
            <a:ext cx="2824922" cy="417443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4800" y="136180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Structure: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76200" y="4724400"/>
            <a:ext cx="4724400" cy="1219200"/>
            <a:chOff x="76200" y="4724400"/>
            <a:chExt cx="4724400" cy="1219200"/>
          </a:xfrm>
        </p:grpSpPr>
        <p:pic>
          <p:nvPicPr>
            <p:cNvPr id="24" name="Picture 23" descr="Screen shot 2012-07-20 at 2.27.03 AM.png"/>
            <p:cNvPicPr>
              <a:picLocks noChangeAspect="1"/>
            </p:cNvPicPr>
            <p:nvPr/>
          </p:nvPicPr>
          <p:blipFill>
            <a:blip r:embed="rId5"/>
            <a:srcRect t="82313"/>
            <a:stretch>
              <a:fillRect/>
            </a:stretch>
          </p:blipFill>
          <p:spPr>
            <a:xfrm>
              <a:off x="126897" y="5207000"/>
              <a:ext cx="4487434" cy="736600"/>
            </a:xfrm>
            <a:prstGeom prst="rect">
              <a:avLst/>
            </a:prstGeom>
          </p:spPr>
        </p:pic>
        <p:pic>
          <p:nvPicPr>
            <p:cNvPr id="25" name="Picture 24" descr="Screen shot 2012-07-20 at 2.27.03 AM.png"/>
            <p:cNvPicPr>
              <a:picLocks noChangeAspect="1"/>
            </p:cNvPicPr>
            <p:nvPr/>
          </p:nvPicPr>
          <p:blipFill>
            <a:blip r:embed="rId5"/>
            <a:srcRect r="6964" b="91070"/>
            <a:stretch>
              <a:fillRect/>
            </a:stretch>
          </p:blipFill>
          <p:spPr>
            <a:xfrm>
              <a:off x="76200" y="4724400"/>
              <a:ext cx="4724400" cy="420878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482599" y="5147733"/>
            <a:ext cx="4123267" cy="550334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rect_Ek_zoo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6924" r="9821"/>
              <a:stretch>
                <a:fillRect/>
              </a:stretch>
            </p:blipFill>
          </mc:Choice>
          <mc:Fallback>
            <p:blipFill>
              <a:blip r:embed="rId4"/>
              <a:srcRect t="6924" r="9821"/>
              <a:stretch>
                <a:fillRect/>
              </a:stretch>
            </p:blipFill>
          </mc:Fallback>
        </mc:AlternateContent>
        <p:spPr>
          <a:xfrm>
            <a:off x="693234" y="728472"/>
            <a:ext cx="3361466" cy="2609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Bandstructure</a:t>
            </a:r>
            <a:r>
              <a:rPr lang="en-US" dirty="0" smtClean="0"/>
              <a:t> and </a:t>
            </a:r>
            <a:r>
              <a:rPr lang="en-US" dirty="0" err="1" smtClean="0"/>
              <a:t>Wavefunctions</a:t>
            </a:r>
            <a:endParaRPr lang="en-US" dirty="0"/>
          </a:p>
        </p:txBody>
      </p:sp>
      <p:pic>
        <p:nvPicPr>
          <p:cNvPr id="4" name="Picture 3" descr="BS_normal_7x1.png"/>
          <p:cNvPicPr>
            <a:picLocks noChangeAspect="1"/>
          </p:cNvPicPr>
          <p:nvPr/>
        </p:nvPicPr>
        <p:blipFill>
          <a:blip r:embed="rId5"/>
          <a:srcRect l="1758" t="4687" r="7031"/>
          <a:stretch>
            <a:fillRect/>
          </a:stretch>
        </p:blipFill>
        <p:spPr>
          <a:xfrm>
            <a:off x="44769" y="3810000"/>
            <a:ext cx="3384231" cy="2651760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914400" y="3276600"/>
            <a:ext cx="3140300" cy="1905000"/>
            <a:chOff x="914400" y="3276600"/>
            <a:chExt cx="3140300" cy="1905000"/>
          </a:xfrm>
        </p:grpSpPr>
        <p:sp>
          <p:nvSpPr>
            <p:cNvPr id="6" name="Rectangle 5"/>
            <p:cNvSpPr/>
            <p:nvPr/>
          </p:nvSpPr>
          <p:spPr>
            <a:xfrm>
              <a:off x="1787385" y="4953000"/>
              <a:ext cx="304800" cy="228600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 flipV="1">
              <a:off x="914400" y="3276600"/>
              <a:ext cx="872986" cy="1676400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092185" y="3276600"/>
              <a:ext cx="1962515" cy="1676400"/>
            </a:xfrm>
            <a:prstGeom prst="line">
              <a:avLst/>
            </a:prstGeom>
            <a:ln w="254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2625526" y="2690331"/>
            <a:ext cx="5135585" cy="3177069"/>
            <a:chOff x="2625526" y="2690331"/>
            <a:chExt cx="5135585" cy="3177069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625526" y="2690331"/>
              <a:ext cx="2632274" cy="1119669"/>
            </a:xfrm>
            <a:prstGeom prst="line">
              <a:avLst/>
            </a:prstGeom>
            <a:ln>
              <a:solidFill>
                <a:srgbClr val="00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 descr="Rect_wv_27.png"/>
            <p:cNvPicPr>
              <a:picLocks noChangeAspect="1"/>
            </p:cNvPicPr>
            <p:nvPr/>
          </p:nvPicPr>
          <p:blipFill>
            <a:blip r:embed="rId6"/>
            <a:srcRect l="19994" t="5062" r="5028" b="14938"/>
            <a:stretch>
              <a:fillRect/>
            </a:stretch>
          </p:blipFill>
          <p:spPr>
            <a:xfrm>
              <a:off x="5334000" y="3429000"/>
              <a:ext cx="2427111" cy="243840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582333" y="3153657"/>
            <a:ext cx="341857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Edge state at the zigzag edges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481650" y="5029200"/>
            <a:ext cx="1623750" cy="1722563"/>
            <a:chOff x="-29361" y="792038"/>
            <a:chExt cx="1623750" cy="1722563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660897" y="1961716"/>
              <a:ext cx="658533" cy="784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V="1">
              <a:off x="361413" y="1678259"/>
              <a:ext cx="605204" cy="676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990600" y="1600200"/>
              <a:ext cx="6037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[100]</a:t>
              </a:r>
              <a:endParaRPr lang="en-US" sz="1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7200" y="1063823"/>
              <a:ext cx="6037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[010]</a:t>
              </a:r>
              <a:endParaRPr lang="en-US" sz="1400" b="1" dirty="0"/>
            </a:p>
          </p:txBody>
        </p:sp>
        <p:grpSp>
          <p:nvGrpSpPr>
            <p:cNvPr id="36" name="Group 40"/>
            <p:cNvGrpSpPr/>
            <p:nvPr/>
          </p:nvGrpSpPr>
          <p:grpSpPr>
            <a:xfrm>
              <a:off x="457196" y="2012223"/>
              <a:ext cx="1088626" cy="502404"/>
              <a:chOff x="4761374" y="3200400"/>
              <a:chExt cx="1258426" cy="572921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761374" y="3532812"/>
                <a:ext cx="240509" cy="24050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779291" y="3519006"/>
                <a:ext cx="240509" cy="24050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280676" y="3200400"/>
                <a:ext cx="240509" cy="24050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>
                <a:endCxn id="48" idx="3"/>
              </p:cNvCxnSpPr>
              <p:nvPr/>
            </p:nvCxnSpPr>
            <p:spPr>
              <a:xfrm flipV="1">
                <a:off x="5006221" y="3405687"/>
                <a:ext cx="309677" cy="201428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503360" y="3392321"/>
                <a:ext cx="297348" cy="179837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43"/>
            <p:cNvGrpSpPr/>
            <p:nvPr/>
          </p:nvGrpSpPr>
          <p:grpSpPr>
            <a:xfrm rot="14310839">
              <a:off x="-92271" y="854929"/>
              <a:ext cx="944724" cy="818912"/>
              <a:chOff x="6714981" y="3368083"/>
              <a:chExt cx="1133619" cy="1077232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7608091" y="4204806"/>
                <a:ext cx="240509" cy="24050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48"/>
              <p:cNvGrpSpPr/>
              <p:nvPr/>
            </p:nvGrpSpPr>
            <p:grpSpPr>
              <a:xfrm>
                <a:off x="6714981" y="3368083"/>
                <a:ext cx="1133619" cy="543832"/>
                <a:chOff x="4886181" y="3215683"/>
                <a:chExt cx="1133619" cy="543832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4886181" y="3481285"/>
                  <a:ext cx="240508" cy="24050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5779291" y="3519006"/>
                  <a:ext cx="240509" cy="24050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>
                <a:xfrm rot="18089161">
                  <a:off x="5064209" y="3399518"/>
                  <a:ext cx="272415" cy="137256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889161" flipV="1">
                  <a:off x="5484714" y="3483418"/>
                  <a:ext cx="366822" cy="3077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44"/>
                <p:cNvSpPr/>
                <p:nvPr/>
              </p:nvSpPr>
              <p:spPr>
                <a:xfrm>
                  <a:off x="5308840" y="3215683"/>
                  <a:ext cx="240509" cy="24050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0" name="Straight Connector 39"/>
              <p:cNvCxnSpPr>
                <a:endCxn id="38" idx="0"/>
              </p:cNvCxnSpPr>
              <p:nvPr/>
            </p:nvCxnSpPr>
            <p:spPr>
              <a:xfrm rot="16200000" flipH="1">
                <a:off x="7562020" y="4038480"/>
                <a:ext cx="328116" cy="4535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 58"/>
          <p:cNvGrpSpPr/>
          <p:nvPr/>
        </p:nvGrpSpPr>
        <p:grpSpPr>
          <a:xfrm>
            <a:off x="2582333" y="673100"/>
            <a:ext cx="6908801" cy="2385414"/>
            <a:chOff x="2582333" y="673100"/>
            <a:chExt cx="6908801" cy="2385414"/>
          </a:xfrm>
        </p:grpSpPr>
        <p:grpSp>
          <p:nvGrpSpPr>
            <p:cNvPr id="56" name="Group 55"/>
            <p:cNvGrpSpPr/>
            <p:nvPr/>
          </p:nvGrpSpPr>
          <p:grpSpPr>
            <a:xfrm>
              <a:off x="2582333" y="673100"/>
              <a:ext cx="5147735" cy="2385414"/>
              <a:chOff x="2582333" y="673100"/>
              <a:chExt cx="5147735" cy="2385414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2582333" y="1041400"/>
                <a:ext cx="2683934" cy="152402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Picture 29" descr="Rect_wv_40.png"/>
              <p:cNvPicPr>
                <a:picLocks noChangeAspect="1"/>
              </p:cNvPicPr>
              <p:nvPr/>
            </p:nvPicPr>
            <p:blipFill>
              <a:blip r:embed="rId7"/>
              <a:srcRect l="20113" t="5185" r="5141" b="14938"/>
              <a:stretch>
                <a:fillRect/>
              </a:stretch>
            </p:blipFill>
            <p:spPr>
              <a:xfrm>
                <a:off x="5359401" y="673100"/>
                <a:ext cx="2370667" cy="2385414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7941734" y="762000"/>
              <a:ext cx="1549400" cy="1828006"/>
              <a:chOff x="7747000" y="762000"/>
              <a:chExt cx="1549400" cy="1828006"/>
            </a:xfrm>
          </p:grpSpPr>
          <p:pic>
            <p:nvPicPr>
              <p:cNvPr id="51" name="Picture 50" descr="gam_wv_NO28_en01238.png"/>
              <p:cNvPicPr>
                <a:picLocks noChangeAspect="1"/>
              </p:cNvPicPr>
              <p:nvPr/>
            </p:nvPicPr>
            <p:blipFill>
              <a:blip r:embed="rId8"/>
              <a:srcRect l="4615" t="13584" r="90613" b="67400"/>
              <a:stretch>
                <a:fillRect/>
              </a:stretch>
            </p:blipFill>
            <p:spPr>
              <a:xfrm>
                <a:off x="7848600" y="1168400"/>
                <a:ext cx="358908" cy="1307451"/>
              </a:xfrm>
              <a:prstGeom prst="rect">
                <a:avLst/>
              </a:prstGeom>
            </p:spPr>
          </p:pic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7703272" y="1797122"/>
                <a:ext cx="1357457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8382000" y="1042194"/>
                <a:ext cx="838200" cy="380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High</a:t>
                </a:r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458200" y="2209800"/>
                <a:ext cx="838200" cy="380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Low</a:t>
                </a:r>
                <a:endParaRPr lang="en-US" dirty="0"/>
              </a:p>
            </p:txBody>
          </p:sp>
          <p:graphicFrame>
            <p:nvGraphicFramePr>
              <p:cNvPr id="55" name="Object 54"/>
              <p:cNvGraphicFramePr>
                <a:graphicFrameLocks noChangeAspect="1"/>
              </p:cNvGraphicFramePr>
              <p:nvPr/>
            </p:nvGraphicFramePr>
            <p:xfrm>
              <a:off x="7747000" y="762000"/>
              <a:ext cx="635000" cy="406400"/>
            </p:xfrm>
            <a:graphic>
              <a:graphicData uri="http://schemas.openxmlformats.org/presentationml/2006/ole">
                <p:oleObj spid="_x0000_s34818" name="Equation" r:id="rId9" imgW="304800" imgH="203200" progId="Equation.3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1400" y="3048000"/>
            <a:ext cx="3505200" cy="1066800"/>
          </a:xfrm>
        </p:spPr>
        <p:txBody>
          <a:bodyPr/>
          <a:lstStyle/>
          <a:p>
            <a:pPr>
              <a:buNone/>
            </a:pPr>
            <a:r>
              <a:rPr lang="en-US" sz="3300" dirty="0" smtClean="0"/>
              <a:t>Thank you !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</a:t>
            </a:r>
            <a:r>
              <a:rPr lang="en-US" dirty="0" err="1" smtClean="0"/>
              <a:t>Graphene</a:t>
            </a:r>
            <a:r>
              <a:rPr lang="en-US" dirty="0" smtClean="0"/>
              <a:t> </a:t>
            </a:r>
            <a:r>
              <a:rPr lang="en-US" dirty="0" err="1" smtClean="0"/>
              <a:t>Nanomesh</a:t>
            </a:r>
            <a:endParaRPr lang="en-US" dirty="0"/>
          </a:p>
        </p:txBody>
      </p:sp>
      <p:pic>
        <p:nvPicPr>
          <p:cNvPr id="5" name="Picture 4" descr="AL_12_5.png"/>
          <p:cNvPicPr>
            <a:picLocks noChangeAspect="1"/>
          </p:cNvPicPr>
          <p:nvPr/>
        </p:nvPicPr>
        <p:blipFill>
          <a:blip r:embed="rId2"/>
          <a:srcRect l="13359" t="23450" r="9844" b="21713"/>
          <a:stretch>
            <a:fillRect/>
          </a:stretch>
        </p:blipFill>
        <p:spPr>
          <a:xfrm>
            <a:off x="338222" y="990600"/>
            <a:ext cx="4767178" cy="2755900"/>
          </a:xfrm>
          <a:prstGeom prst="rect">
            <a:avLst/>
          </a:prstGeom>
        </p:spPr>
      </p:pic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3"/>
          <a:srcRect l="16313" r="16313" b="47531"/>
          <a:stretch>
            <a:fillRect/>
          </a:stretch>
        </p:blipFill>
        <p:spPr>
          <a:xfrm>
            <a:off x="5410200" y="762000"/>
            <a:ext cx="2895600" cy="2211243"/>
          </a:xfrm>
          <a:prstGeom prst="rect">
            <a:avLst/>
          </a:prstGeom>
        </p:spPr>
      </p:pic>
      <p:pic>
        <p:nvPicPr>
          <p:cNvPr id="7" name="Picture 6" descr="Picture 2.png"/>
          <p:cNvPicPr>
            <a:picLocks noChangeAspect="1"/>
          </p:cNvPicPr>
          <p:nvPr/>
        </p:nvPicPr>
        <p:blipFill>
          <a:blip r:embed="rId4"/>
          <a:srcRect l="11460" r="17190" b="5218"/>
          <a:stretch>
            <a:fillRect/>
          </a:stretch>
        </p:blipFill>
        <p:spPr>
          <a:xfrm>
            <a:off x="5311313" y="3200400"/>
            <a:ext cx="3604087" cy="350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86400" y="1664749"/>
            <a:ext cx="2209800" cy="2286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98052" y="2385502"/>
            <a:ext cx="2807748" cy="2286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24301" y="6000750"/>
            <a:ext cx="2989570" cy="36488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200" y="4240920"/>
            <a:ext cx="1945807" cy="1980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91200" y="5802685"/>
            <a:ext cx="1945807" cy="19806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icture 9.png"/>
          <p:cNvPicPr>
            <a:picLocks noChangeAspect="1"/>
          </p:cNvPicPr>
          <p:nvPr/>
        </p:nvPicPr>
        <p:blipFill>
          <a:blip r:embed="rId5"/>
          <a:srcRect l="11844"/>
          <a:stretch>
            <a:fillRect/>
          </a:stretch>
        </p:blipFill>
        <p:spPr>
          <a:xfrm>
            <a:off x="990661" y="4114800"/>
            <a:ext cx="3838577" cy="1905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64545" y="5029200"/>
            <a:ext cx="1555267" cy="23699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1200" y="5943600"/>
            <a:ext cx="2589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Material is only defined for region 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8222" y="3746500"/>
            <a:ext cx="309077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66800" y="368090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unit cell 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-135689" y="1464511"/>
            <a:ext cx="2438400" cy="14905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" y="152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unit cell 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90822" y="2362200"/>
            <a:ext cx="110957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57400" y="1905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unit cell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02108" y="508153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defined here: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Bandstructure</a:t>
            </a:r>
            <a:r>
              <a:rPr lang="en-US" dirty="0" smtClean="0"/>
              <a:t>: GNM</a:t>
            </a:r>
            <a:endParaRPr lang="en-US" dirty="0"/>
          </a:p>
        </p:txBody>
      </p:sp>
      <p:pic>
        <p:nvPicPr>
          <p:cNvPr id="5" name="Picture 4" descr="AL_12_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8411"/>
              <a:stretch>
                <a:fillRect/>
              </a:stretch>
            </p:blipFill>
          </mc:Choice>
          <mc:Fallback>
            <p:blipFill>
              <a:blip r:embed="rId3"/>
              <a:srcRect r="8411"/>
              <a:stretch>
                <a:fillRect/>
              </a:stretch>
            </p:blipFill>
          </mc:Fallback>
        </mc:AlternateContent>
        <p:spPr>
          <a:xfrm>
            <a:off x="304800" y="1066800"/>
            <a:ext cx="4978383" cy="416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0" y="181987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can we visualize electron </a:t>
            </a:r>
            <a:r>
              <a:rPr lang="en-US" dirty="0" err="1" smtClean="0"/>
              <a:t>wavefunctions</a:t>
            </a:r>
            <a:r>
              <a:rPr lang="en-US" dirty="0" smtClean="0"/>
              <a:t> at Gamma point? 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63607" y="3117850"/>
            <a:ext cx="48895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Wavefunction</a:t>
            </a:r>
            <a:r>
              <a:rPr lang="en-US" dirty="0" smtClean="0"/>
              <a:t> Visualization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838200"/>
            <a:ext cx="4718482" cy="3492500"/>
            <a:chOff x="228600" y="838200"/>
            <a:chExt cx="4718482" cy="3492500"/>
          </a:xfrm>
        </p:grpSpPr>
        <p:pic>
          <p:nvPicPr>
            <p:cNvPr id="7" name="Picture 6" descr="Picture 8.png"/>
            <p:cNvPicPr>
              <a:picLocks noChangeAspect="1"/>
            </p:cNvPicPr>
            <p:nvPr/>
          </p:nvPicPr>
          <p:blipFill>
            <a:blip r:embed="rId2"/>
            <a:srcRect l="11116"/>
            <a:stretch>
              <a:fillRect/>
            </a:stretch>
          </p:blipFill>
          <p:spPr>
            <a:xfrm>
              <a:off x="228600" y="838200"/>
              <a:ext cx="4718482" cy="34925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33926" y="2286000"/>
              <a:ext cx="2926522" cy="226391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Picture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00" y="1250950"/>
            <a:ext cx="3975100" cy="5207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600" y="4610100"/>
            <a:ext cx="4191000" cy="1181100"/>
            <a:chOff x="838200" y="4876800"/>
            <a:chExt cx="4191000" cy="1181100"/>
          </a:xfrm>
        </p:grpSpPr>
        <p:pic>
          <p:nvPicPr>
            <p:cNvPr id="8" name="Picture 7" descr="Picture 9.png"/>
            <p:cNvPicPr>
              <a:picLocks noChangeAspect="1"/>
            </p:cNvPicPr>
            <p:nvPr/>
          </p:nvPicPr>
          <p:blipFill>
            <a:blip r:embed="rId4"/>
            <a:srcRect l="4091" r="20909"/>
            <a:stretch>
              <a:fillRect/>
            </a:stretch>
          </p:blipFill>
          <p:spPr>
            <a:xfrm>
              <a:off x="838200" y="4876800"/>
              <a:ext cx="4191000" cy="11811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150052" y="5375267"/>
              <a:ext cx="1673518" cy="204124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96000" y="1567525"/>
            <a:ext cx="1524236" cy="2128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5614608" y="2261808"/>
            <a:ext cx="1648586" cy="685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81800" y="2286000"/>
            <a:ext cx="2097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new directory</a:t>
            </a:r>
          </a:p>
          <a:p>
            <a:r>
              <a:rPr lang="en-US" dirty="0" smtClean="0"/>
              <a:t>That stores all </a:t>
            </a:r>
            <a:r>
              <a:rPr lang="en-US" dirty="0" err="1" smtClean="0"/>
              <a:t>wavefunction</a:t>
            </a:r>
            <a:r>
              <a:rPr lang="en-US" dirty="0" smtClean="0"/>
              <a:t> files</a:t>
            </a:r>
            <a:endParaRPr lang="en-US" dirty="0"/>
          </a:p>
        </p:txBody>
      </p:sp>
      <p:pic>
        <p:nvPicPr>
          <p:cNvPr id="20" name="Picture 19" descr="Picture 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836" y="3429000"/>
            <a:ext cx="2692400" cy="1371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927836" y="3429000"/>
            <a:ext cx="2692400" cy="13716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Wavefunction</a:t>
            </a:r>
            <a:r>
              <a:rPr lang="en-US" dirty="0" smtClean="0"/>
              <a:t> Visualization</a:t>
            </a:r>
            <a:endParaRPr lang="en-US" dirty="0"/>
          </a:p>
        </p:txBody>
      </p:sp>
      <p:pic>
        <p:nvPicPr>
          <p:cNvPr id="3" name="Picture 2" descr="AL_12_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13423"/>
              <a:stretch>
                <a:fillRect/>
              </a:stretch>
            </p:blipFill>
          </mc:Choice>
          <mc:Fallback>
            <p:blipFill>
              <a:blip r:embed="rId3"/>
              <a:srcRect r="13423"/>
              <a:stretch>
                <a:fillRect/>
              </a:stretch>
            </p:blipFill>
          </mc:Fallback>
        </mc:AlternateContent>
        <p:spPr>
          <a:xfrm>
            <a:off x="0" y="1066800"/>
            <a:ext cx="4705949" cy="4165600"/>
          </a:xfrm>
          <a:prstGeom prst="rect">
            <a:avLst/>
          </a:prstGeom>
        </p:spPr>
      </p:pic>
      <p:pic>
        <p:nvPicPr>
          <p:cNvPr id="7" name="Picture 6" descr="wv_83.png"/>
          <p:cNvPicPr>
            <a:picLocks noChangeAspect="1"/>
          </p:cNvPicPr>
          <p:nvPr/>
        </p:nvPicPr>
        <p:blipFill>
          <a:blip r:embed="rId4"/>
          <a:srcRect l="15235" t="36667" r="4528" b="11111"/>
          <a:stretch>
            <a:fillRect/>
          </a:stretch>
        </p:blipFill>
        <p:spPr>
          <a:xfrm>
            <a:off x="4821660" y="4025503"/>
            <a:ext cx="4057228" cy="2413794"/>
          </a:xfrm>
          <a:prstGeom prst="rect">
            <a:avLst/>
          </a:prstGeom>
        </p:spPr>
      </p:pic>
      <p:pic>
        <p:nvPicPr>
          <p:cNvPr id="8" name="Picture 7" descr="wv_84.png"/>
          <p:cNvPicPr>
            <a:picLocks noChangeAspect="1"/>
          </p:cNvPicPr>
          <p:nvPr/>
        </p:nvPicPr>
        <p:blipFill>
          <a:blip r:embed="rId5"/>
          <a:srcRect l="15235" t="37778" r="4600" b="11832"/>
          <a:stretch>
            <a:fillRect/>
          </a:stretch>
        </p:blipFill>
        <p:spPr>
          <a:xfrm>
            <a:off x="4821660" y="838200"/>
            <a:ext cx="3978563" cy="2286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514600" y="1447800"/>
            <a:ext cx="230706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43752" y="3313550"/>
            <a:ext cx="2354971" cy="9276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494720" y="2687631"/>
            <a:ext cx="122584" cy="1284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4600" y="3246431"/>
            <a:ext cx="122584" cy="12845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5232400"/>
            <a:ext cx="405966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/>
            <a:r>
              <a:rPr lang="en-US" dirty="0" smtClean="0"/>
              <a:t>Wave functions are 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en-US" dirty="0" smtClean="0"/>
              <a:t>centered at edges (zigzag edges)</a:t>
            </a:r>
          </a:p>
          <a:p>
            <a:pPr marL="228600" indent="-228600">
              <a:buFont typeface="Wingdings" pitchFamily="2" charset="2"/>
              <a:buChar char="Ø"/>
            </a:pPr>
            <a:r>
              <a:rPr lang="en-US" dirty="0" smtClean="0"/>
              <a:t>spread out over the total sheet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86200" y="2209800"/>
            <a:ext cx="4953000" cy="1066800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Surface Treatment</a:t>
            </a:r>
          </a:p>
          <a:p>
            <a:pPr>
              <a:buNone/>
            </a:pP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NEMO5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BU00949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1447800"/>
            <a:ext cx="3121025" cy="263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creen shot 2012-07-19 at 6.08.18 PM.png"/>
          <p:cNvPicPr>
            <a:picLocks noChangeAspect="1"/>
          </p:cNvPicPr>
          <p:nvPr/>
        </p:nvPicPr>
        <p:blipFill>
          <a:blip r:embed="rId2"/>
          <a:srcRect t="56854" r="7499"/>
          <a:stretch>
            <a:fillRect/>
          </a:stretch>
        </p:blipFill>
        <p:spPr>
          <a:xfrm>
            <a:off x="5334000" y="3810000"/>
            <a:ext cx="3169502" cy="2197438"/>
          </a:xfrm>
          <a:prstGeom prst="rect">
            <a:avLst/>
          </a:prstGeom>
        </p:spPr>
      </p:pic>
      <p:pic>
        <p:nvPicPr>
          <p:cNvPr id="18" name="Picture 17" descr="Screen shot 2012-07-19 at 6.11.3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19400"/>
            <a:ext cx="3752496" cy="3111500"/>
          </a:xfrm>
          <a:prstGeom prst="rect">
            <a:avLst/>
          </a:prstGeom>
        </p:spPr>
      </p:pic>
      <p:pic>
        <p:nvPicPr>
          <p:cNvPr id="17" name="Picture 16" descr="Screen shot 2012-07-19 at 6.08.18 PM.png"/>
          <p:cNvPicPr>
            <a:picLocks noChangeAspect="1"/>
          </p:cNvPicPr>
          <p:nvPr/>
        </p:nvPicPr>
        <p:blipFill>
          <a:blip r:embed="rId2"/>
          <a:srcRect r="-1804" b="43312"/>
          <a:stretch>
            <a:fillRect/>
          </a:stretch>
        </p:blipFill>
        <p:spPr>
          <a:xfrm>
            <a:off x="5257800" y="914400"/>
            <a:ext cx="3488267" cy="2887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</a:t>
            </a:r>
            <a:r>
              <a:rPr lang="en-US" dirty="0" err="1" smtClean="0"/>
              <a:t>Passivation</a:t>
            </a:r>
            <a:r>
              <a:rPr lang="en-US" dirty="0" smtClean="0"/>
              <a:t> in NEMO5: example Si UTB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685800"/>
            <a:ext cx="83820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Example: </a:t>
            </a:r>
            <a:r>
              <a:rPr lang="en-US" dirty="0" smtClean="0"/>
              <a:t>Si_UTB_10uc_no_pass.in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304800" y="1412743"/>
            <a:ext cx="2953512" cy="1124712"/>
          </a:xfrm>
          <a:prstGeom prst="cube">
            <a:avLst>
              <a:gd name="adj" fmla="val 78912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57138" y="2414398"/>
            <a:ext cx="346747" cy="605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20369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unit cell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562600" y="3166532"/>
            <a:ext cx="1667933" cy="224367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14400" y="5943600"/>
            <a:ext cx="7391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0" indent="-1143000"/>
            <a:r>
              <a:rPr lang="en-US" dirty="0" err="1" smtClean="0"/>
              <a:t>Inputdeck</a:t>
            </a:r>
            <a:r>
              <a:rPr lang="en-US" dirty="0" smtClean="0"/>
              <a:t>: </a:t>
            </a:r>
            <a:r>
              <a:rPr lang="en-US" dirty="0" err="1" smtClean="0"/>
              <a:t>Bandstructure</a:t>
            </a:r>
            <a:r>
              <a:rPr lang="en-US" dirty="0" smtClean="0"/>
              <a:t> calculation of a Si UTB with default settings, no </a:t>
            </a:r>
            <a:r>
              <a:rPr lang="en-US" dirty="0" err="1" smtClean="0"/>
              <a:t>passivation</a:t>
            </a:r>
            <a:r>
              <a:rPr lang="en-US" dirty="0" smtClean="0"/>
              <a:t> used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62200" y="2590800"/>
            <a:ext cx="2133600" cy="2895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2200" y="1219200"/>
            <a:ext cx="2133600" cy="1049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699" name="Picture 3" descr="C:\Users\tkubis\Documents\VisIt 2.0.1\My images\visit0023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562" t="5469" r="37907" b="5469"/>
          <a:stretch>
            <a:fillRect/>
          </a:stretch>
        </p:blipFill>
        <p:spPr bwMode="auto">
          <a:xfrm>
            <a:off x="4358628" y="1055469"/>
            <a:ext cx="1013472" cy="4621431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5372100" y="1534180"/>
            <a:ext cx="3657600" cy="1634471"/>
            <a:chOff x="5372100" y="1534180"/>
            <a:chExt cx="3657600" cy="1634471"/>
          </a:xfrm>
        </p:grpSpPr>
        <p:cxnSp>
          <p:nvCxnSpPr>
            <p:cNvPr id="21" name="Straight Arrow Connector 20"/>
            <p:cNvCxnSpPr/>
            <p:nvPr/>
          </p:nvCxnSpPr>
          <p:spPr>
            <a:xfrm rot="16200000" flipV="1">
              <a:off x="4973110" y="2570690"/>
              <a:ext cx="1018118" cy="1778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7230533" y="2175933"/>
              <a:ext cx="1769534" cy="98425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372100" y="1534180"/>
              <a:ext cx="3657600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passivate</a:t>
              </a:r>
              <a:r>
                <a:rPr lang="en-US" sz="2800" dirty="0" smtClean="0"/>
                <a:t> = false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UTB_nopas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587" t="5480" r="8719"/>
              <a:stretch>
                <a:fillRect/>
              </a:stretch>
            </p:blipFill>
          </mc:Choice>
          <mc:Fallback>
            <p:blipFill>
              <a:blip r:embed="rId3"/>
              <a:srcRect l="3587" t="5480" r="8719"/>
              <a:stretch>
                <a:fillRect/>
              </a:stretch>
            </p:blipFill>
          </mc:Fallback>
        </mc:AlternateContent>
        <p:spPr>
          <a:xfrm>
            <a:off x="189916" y="3200400"/>
            <a:ext cx="4229684" cy="3337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</a:t>
            </a:r>
            <a:r>
              <a:rPr lang="en-US" dirty="0" err="1" smtClean="0"/>
              <a:t>Passivation</a:t>
            </a:r>
            <a:r>
              <a:rPr lang="en-US" dirty="0" smtClean="0"/>
              <a:t> in NEMO5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685800"/>
            <a:ext cx="83820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Example: </a:t>
            </a:r>
            <a:r>
              <a:rPr lang="en-US" dirty="0" smtClean="0"/>
              <a:t>Si_UTB_10uc_no_pass.in</a:t>
            </a:r>
            <a:endParaRPr lang="en-US" dirty="0" smtClean="0"/>
          </a:p>
        </p:txBody>
      </p:sp>
      <p:sp>
        <p:nvSpPr>
          <p:cNvPr id="4" name="Cube 3"/>
          <p:cNvSpPr/>
          <p:nvPr/>
        </p:nvSpPr>
        <p:spPr>
          <a:xfrm>
            <a:off x="304800" y="1412743"/>
            <a:ext cx="2953512" cy="1124712"/>
          </a:xfrm>
          <a:prstGeom prst="cube">
            <a:avLst>
              <a:gd name="adj" fmla="val 78912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57138" y="2414398"/>
            <a:ext cx="346747" cy="605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20369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unit cell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95800" y="1143000"/>
            <a:ext cx="391652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UTB </a:t>
            </a:r>
            <a:r>
              <a:rPr lang="en-US" dirty="0" err="1" smtClean="0"/>
              <a:t>Bandstructure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A few states span over the band gap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495800" y="2267634"/>
            <a:ext cx="405752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Identify the nature of band gap states:</a:t>
            </a:r>
          </a:p>
          <a:p>
            <a:r>
              <a:rPr lang="en-US" dirty="0" smtClean="0"/>
              <a:t>Get the wave functions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495800" y="3124200"/>
            <a:ext cx="4684543" cy="3722132"/>
            <a:chOff x="4495800" y="3124200"/>
            <a:chExt cx="4684543" cy="3722132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4"/>
            <a:srcRect l="52500" t="42222" r="24167" b="30370"/>
            <a:stretch>
              <a:fillRect/>
            </a:stretch>
          </p:blipFill>
          <p:spPr bwMode="auto">
            <a:xfrm>
              <a:off x="4522157" y="3124200"/>
              <a:ext cx="4658186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4495800" y="6477000"/>
              <a:ext cx="4570482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Calculate the wave functions at the </a:t>
              </a:r>
              <a:r>
                <a:rPr lang="el-GR" dirty="0" smtClean="0">
                  <a:latin typeface="Times New Roman"/>
                  <a:cs typeface="Times New Roman"/>
                </a:rPr>
                <a:t>Γ</a:t>
              </a:r>
              <a:r>
                <a:rPr lang="en-US" dirty="0" smtClean="0"/>
                <a:t> point</a:t>
              </a:r>
              <a:endParaRPr lang="en-US" dirty="0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2082801" y="3090332"/>
            <a:ext cx="0" cy="3413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223835" y="4392827"/>
            <a:ext cx="1996365" cy="281918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497318" y="5721864"/>
            <a:ext cx="1996365" cy="372534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1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UTB_nopas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3587" t="5480" r="8719"/>
              <a:stretch>
                <a:fillRect/>
              </a:stretch>
            </p:blipFill>
          </mc:Choice>
          <mc:Fallback>
            <p:blipFill>
              <a:blip r:embed="rId3"/>
              <a:srcRect l="3587" t="5480" r="8719"/>
              <a:stretch>
                <a:fillRect/>
              </a:stretch>
            </p:blipFill>
          </mc:Fallback>
        </mc:AlternateContent>
        <p:spPr>
          <a:xfrm>
            <a:off x="189916" y="3200400"/>
            <a:ext cx="4229684" cy="33377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</a:t>
            </a:r>
            <a:r>
              <a:rPr lang="en-US" dirty="0" err="1" smtClean="0"/>
              <a:t>Passivation</a:t>
            </a:r>
            <a:r>
              <a:rPr lang="en-US" dirty="0" smtClean="0"/>
              <a:t> in NEMO5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685800"/>
            <a:ext cx="83820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Example: </a:t>
            </a:r>
            <a:r>
              <a:rPr lang="en-US" dirty="0" smtClean="0"/>
              <a:t>Si_UTB_10uc_no_pass.in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304800" y="1412743"/>
            <a:ext cx="2953512" cy="1124712"/>
          </a:xfrm>
          <a:prstGeom prst="cube">
            <a:avLst>
              <a:gd name="adj" fmla="val 78912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57138" y="2414398"/>
            <a:ext cx="346747" cy="605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20369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unit cell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2121652" y="4518456"/>
            <a:ext cx="7012823" cy="1729944"/>
            <a:chOff x="2121652" y="4518456"/>
            <a:chExt cx="7012823" cy="1729944"/>
          </a:xfrm>
        </p:grpSpPr>
        <p:cxnSp>
          <p:nvCxnSpPr>
            <p:cNvPr id="23" name="Straight Arrow Connector 22"/>
            <p:cNvCxnSpPr/>
            <p:nvPr/>
          </p:nvCxnSpPr>
          <p:spPr>
            <a:xfrm flipV="1">
              <a:off x="2121652" y="4973992"/>
              <a:ext cx="2516902" cy="1"/>
            </a:xfrm>
            <a:prstGeom prst="straightConnector1">
              <a:avLst/>
            </a:prstGeom>
            <a:ln>
              <a:solidFill>
                <a:srgbClr val="0000FF"/>
              </a:solidFill>
              <a:prstDash val="dash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572000" y="4518456"/>
              <a:ext cx="4562475" cy="1729944"/>
              <a:chOff x="4572000" y="4267200"/>
              <a:chExt cx="4562475" cy="1729944"/>
            </a:xfrm>
          </p:grpSpPr>
          <p:grpSp>
            <p:nvGrpSpPr>
              <p:cNvPr id="5" name="Group 21"/>
              <p:cNvGrpSpPr/>
              <p:nvPr/>
            </p:nvGrpSpPr>
            <p:grpSpPr>
              <a:xfrm>
                <a:off x="4638554" y="4581525"/>
                <a:ext cx="4495921" cy="1415619"/>
                <a:chOff x="4572000" y="645210"/>
                <a:chExt cx="4495921" cy="1415619"/>
              </a:xfrm>
            </p:grpSpPr>
            <p:pic>
              <p:nvPicPr>
                <p:cNvPr id="10" name="Picture 9" descr="edgestate.png"/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4062" t="39552" r="26016" b="42621"/>
                <a:stretch>
                  <a:fillRect/>
                </a:stretch>
              </p:blipFill>
              <p:spPr>
                <a:xfrm>
                  <a:off x="4572000" y="838200"/>
                  <a:ext cx="4495921" cy="1222629"/>
                </a:xfrm>
                <a:prstGeom prst="rect">
                  <a:avLst/>
                </a:prstGeom>
              </p:spPr>
            </p:pic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5105400" y="732450"/>
                  <a:ext cx="3581400" cy="46990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6629400" y="645210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10 unit cell</a:t>
                  </a:r>
                  <a:endParaRPr lang="en-US" dirty="0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4572000" y="4267200"/>
                <a:ext cx="160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Surface state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139032" y="2721000"/>
            <a:ext cx="7004968" cy="1417278"/>
            <a:chOff x="2139032" y="2721000"/>
            <a:chExt cx="7004968" cy="1417278"/>
          </a:xfrm>
        </p:grpSpPr>
        <p:pic>
          <p:nvPicPr>
            <p:cNvPr id="11" name="Picture 10" descr="non_surf.pn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81" t="43511" r="14450" b="41258"/>
            <a:stretch>
              <a:fillRect/>
            </a:stretch>
          </p:blipFill>
          <p:spPr>
            <a:xfrm>
              <a:off x="4495800" y="2971800"/>
              <a:ext cx="4648200" cy="1044576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>
            <a:xfrm flipV="1">
              <a:off x="2139032" y="3970867"/>
              <a:ext cx="2509168" cy="167411"/>
            </a:xfrm>
            <a:prstGeom prst="straightConnector1">
              <a:avLst/>
            </a:prstGeom>
            <a:ln>
              <a:solidFill>
                <a:srgbClr val="0000FF"/>
              </a:solidFill>
              <a:prstDash val="dash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638554" y="27210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Volume state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495800" y="1563469"/>
            <a:ext cx="432682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States in the </a:t>
            </a:r>
            <a:r>
              <a:rPr lang="en-US" dirty="0" err="1" smtClean="0"/>
              <a:t>bandgap</a:t>
            </a:r>
            <a:r>
              <a:rPr lang="en-US" dirty="0" smtClean="0"/>
              <a:t> are surface states</a:t>
            </a:r>
            <a:br>
              <a:rPr lang="en-US" dirty="0" smtClean="0"/>
            </a:br>
            <a:r>
              <a:rPr lang="en-US" dirty="0" smtClean="0"/>
              <a:t>They are produced by dangling bonds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082801" y="3090332"/>
            <a:ext cx="0" cy="3413979"/>
          </a:xfrm>
          <a:prstGeom prst="line">
            <a:avLst/>
          </a:prstGeom>
          <a:ln>
            <a:solidFill>
              <a:srgbClr val="0000FF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033585" y="4090530"/>
            <a:ext cx="103710" cy="931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033585" y="4924745"/>
            <a:ext cx="103710" cy="931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creen shot 2012-07-19 at 6.08.18 PM.png"/>
          <p:cNvPicPr>
            <a:picLocks noChangeAspect="1"/>
          </p:cNvPicPr>
          <p:nvPr/>
        </p:nvPicPr>
        <p:blipFill>
          <a:blip r:embed="rId2"/>
          <a:srcRect r="-1804" b="43312"/>
          <a:stretch>
            <a:fillRect/>
          </a:stretch>
        </p:blipFill>
        <p:spPr>
          <a:xfrm>
            <a:off x="1575172" y="2743200"/>
            <a:ext cx="4292228" cy="3552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</a:t>
            </a:r>
            <a:r>
              <a:rPr lang="en-US" dirty="0" err="1" smtClean="0"/>
              <a:t>Passivation</a:t>
            </a:r>
            <a:r>
              <a:rPr lang="en-US" dirty="0" smtClean="0"/>
              <a:t> in NEMO5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685800"/>
            <a:ext cx="8382000" cy="137160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Example: </a:t>
            </a:r>
            <a:r>
              <a:rPr lang="en-US" sz="1800" dirty="0" smtClean="0"/>
              <a:t>Si_UTB_10uc_pass.in</a:t>
            </a:r>
            <a:endParaRPr lang="en-US" sz="1800" dirty="0"/>
          </a:p>
        </p:txBody>
      </p:sp>
      <p:sp>
        <p:nvSpPr>
          <p:cNvPr id="4" name="Cube 3"/>
          <p:cNvSpPr/>
          <p:nvPr/>
        </p:nvSpPr>
        <p:spPr>
          <a:xfrm>
            <a:off x="1389888" y="1219200"/>
            <a:ext cx="2953512" cy="1124712"/>
          </a:xfrm>
          <a:prstGeom prst="cube">
            <a:avLst>
              <a:gd name="adj" fmla="val 78912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142226" y="2220855"/>
            <a:ext cx="346747" cy="605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99488" y="201015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unit cell</a:t>
            </a:r>
            <a:endParaRPr lang="en-US" dirty="0"/>
          </a:p>
        </p:txBody>
      </p:sp>
      <p:pic>
        <p:nvPicPr>
          <p:cNvPr id="15" name="Picture 2" descr="C:\Users\tkubis\Documents\VisIt 2.0.1\My images\visit002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99" t="6510" r="37207" b="5859"/>
          <a:stretch>
            <a:fillRect/>
          </a:stretch>
        </p:blipFill>
        <p:spPr bwMode="auto">
          <a:xfrm>
            <a:off x="7848600" y="1600200"/>
            <a:ext cx="1137226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999487" y="5537200"/>
            <a:ext cx="2081445" cy="262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C:\Users\tkubis\Documents\VisIt 2.0.1\My images\visit0023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562" t="5469" r="37907" b="5469"/>
          <a:stretch>
            <a:fillRect/>
          </a:stretch>
        </p:blipFill>
        <p:spPr bwMode="auto">
          <a:xfrm>
            <a:off x="0" y="1905000"/>
            <a:ext cx="1013472" cy="4621431"/>
          </a:xfrm>
          <a:prstGeom prst="rect">
            <a:avLst/>
          </a:prstGeom>
          <a:noFill/>
        </p:spPr>
      </p:pic>
      <p:grpSp>
        <p:nvGrpSpPr>
          <p:cNvPr id="35" name="Group 34"/>
          <p:cNvGrpSpPr/>
          <p:nvPr/>
        </p:nvGrpSpPr>
        <p:grpSpPr>
          <a:xfrm>
            <a:off x="6776026" y="486156"/>
            <a:ext cx="2209800" cy="2673701"/>
            <a:chOff x="6776026" y="486156"/>
            <a:chExt cx="2209800" cy="2673701"/>
          </a:xfrm>
        </p:grpSpPr>
        <p:pic>
          <p:nvPicPr>
            <p:cNvPr id="20" name="Picture 2" descr="C:\Users\tkubis\Documents\VisIt 2.0.1\My images\visit0022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467" t="6510" r="45877" b="84891"/>
            <a:stretch>
              <a:fillRect/>
            </a:stretch>
          </p:blipFill>
          <p:spPr bwMode="auto">
            <a:xfrm>
              <a:off x="7105357" y="533400"/>
              <a:ext cx="1486485" cy="14767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Oval 20"/>
            <p:cNvSpPr/>
            <p:nvPr/>
          </p:nvSpPr>
          <p:spPr>
            <a:xfrm rot="20761698">
              <a:off x="6776026" y="486156"/>
              <a:ext cx="2209800" cy="1524000"/>
            </a:xfrm>
            <a:prstGeom prst="ellipse">
              <a:avLst/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20120706">
              <a:off x="8350687" y="1849585"/>
              <a:ext cx="381000" cy="1310272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32667" y="5494867"/>
            <a:ext cx="770466" cy="355600"/>
            <a:chOff x="3132667" y="5494867"/>
            <a:chExt cx="770466" cy="355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132667" y="5503333"/>
              <a:ext cx="770466" cy="3386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232443" y="5494867"/>
              <a:ext cx="609600" cy="3556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ight Arrow 32"/>
          <p:cNvSpPr/>
          <p:nvPr/>
        </p:nvSpPr>
        <p:spPr>
          <a:xfrm rot="18090618">
            <a:off x="3036944" y="4178093"/>
            <a:ext cx="2582674" cy="717637"/>
          </a:xfrm>
          <a:prstGeom prst="rightArrow">
            <a:avLst>
              <a:gd name="adj1" fmla="val 50000"/>
              <a:gd name="adj2" fmla="val 76037"/>
            </a:avLst>
          </a:prstGeom>
          <a:solidFill>
            <a:schemeClr val="bg2">
              <a:alpha val="54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962400" y="2286000"/>
            <a:ext cx="3657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en-US" sz="2800" dirty="0" err="1" smtClean="0"/>
              <a:t>passivate</a:t>
            </a:r>
            <a:r>
              <a:rPr lang="en-US" sz="2800" dirty="0" smtClean="0"/>
              <a:t> = true”</a:t>
            </a:r>
          </a:p>
          <a:p>
            <a:r>
              <a:rPr lang="en-US" sz="2000" dirty="0" smtClean="0"/>
              <a:t>Adds H-atoms at the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creen shot 2012-07-19 at 10.05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90800"/>
            <a:ext cx="3527367" cy="312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</a:t>
            </a:r>
            <a:r>
              <a:rPr lang="en-US" dirty="0" err="1" smtClean="0"/>
              <a:t>Passivation</a:t>
            </a:r>
            <a:r>
              <a:rPr lang="en-US" dirty="0" smtClean="0"/>
              <a:t> in NEMO5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685800"/>
            <a:ext cx="8382000" cy="68580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Example: </a:t>
            </a:r>
            <a:r>
              <a:rPr lang="en-US" sz="1800" dirty="0" smtClean="0"/>
              <a:t>Si_UTB_10uc_pass.in</a:t>
            </a:r>
            <a:endParaRPr lang="en-US" sz="1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219200" y="1260343"/>
            <a:ext cx="2953512" cy="1178057"/>
            <a:chOff x="304800" y="1412743"/>
            <a:chExt cx="2953512" cy="1178057"/>
          </a:xfrm>
        </p:grpSpPr>
        <p:sp>
          <p:nvSpPr>
            <p:cNvPr id="4" name="Cube 3"/>
            <p:cNvSpPr/>
            <p:nvPr/>
          </p:nvSpPr>
          <p:spPr>
            <a:xfrm>
              <a:off x="304800" y="1412743"/>
              <a:ext cx="2953512" cy="1124712"/>
            </a:xfrm>
            <a:prstGeom prst="cube">
              <a:avLst>
                <a:gd name="adj" fmla="val 78912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134455" y="2414398"/>
              <a:ext cx="346747" cy="605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4800" y="2203699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 unit cell</a:t>
              </a:r>
              <a:endParaRPr lang="en-US" dirty="0"/>
            </a:p>
          </p:txBody>
        </p:sp>
      </p:grpSp>
      <p:pic>
        <p:nvPicPr>
          <p:cNvPr id="22" name="Picture 21" descr="UTB_pas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3571" t="4878" r="8783"/>
              <a:stretch>
                <a:fillRect/>
              </a:stretch>
            </p:blipFill>
          </mc:Choice>
          <mc:Fallback>
            <p:blipFill>
              <a:blip r:embed="rId4"/>
              <a:srcRect l="3571" t="4878" r="8783"/>
              <a:stretch>
                <a:fillRect/>
              </a:stretch>
            </p:blipFill>
          </mc:Fallback>
        </mc:AlternateContent>
        <p:spPr>
          <a:xfrm>
            <a:off x="4495800" y="2899654"/>
            <a:ext cx="4310315" cy="3424946"/>
          </a:xfrm>
          <a:prstGeom prst="rect">
            <a:avLst/>
          </a:prstGeom>
        </p:spPr>
      </p:pic>
      <p:pic>
        <p:nvPicPr>
          <p:cNvPr id="15" name="Picture 2" descr="C:\Users\tkubis\Documents\VisIt 2.0.1\My images\visit0022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99" t="6510" r="37207" b="5859"/>
          <a:stretch>
            <a:fillRect/>
          </a:stretch>
        </p:blipFill>
        <p:spPr bwMode="auto">
          <a:xfrm>
            <a:off x="-146626" y="990600"/>
            <a:ext cx="1137226" cy="4724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616726" y="4111934"/>
            <a:ext cx="450187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Surface states are shifted out of band gap region to very high energies (~1 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</a:p>
        </p:txBody>
      </p:sp>
      <p:pic>
        <p:nvPicPr>
          <p:cNvPr id="21" name="Picture 20" descr="Screen shot 2012-07-19 at 10.02.45 PM.png"/>
          <p:cNvPicPr>
            <a:picLocks noChangeAspect="1"/>
          </p:cNvPicPr>
          <p:nvPr/>
        </p:nvPicPr>
        <p:blipFill>
          <a:blip r:embed="rId6"/>
          <a:srcRect b="52800"/>
          <a:stretch>
            <a:fillRect/>
          </a:stretch>
        </p:blipFill>
        <p:spPr>
          <a:xfrm>
            <a:off x="4471988" y="1092200"/>
            <a:ext cx="4406900" cy="14986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943600" y="2192031"/>
            <a:ext cx="1016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>
            <a:off x="762000" y="1143000"/>
            <a:ext cx="304800" cy="4412325"/>
          </a:xfrm>
          <a:prstGeom prst="rightBrace">
            <a:avLst>
              <a:gd name="adj1" fmla="val 8333"/>
              <a:gd name="adj2" fmla="val 2622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447800" y="5029200"/>
            <a:ext cx="1447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</p:bldLst>
  </p:timing>
</p:sld>
</file>

<file path=ppt/theme/theme1.xml><?xml version="1.0" encoding="utf-8"?>
<a:theme xmlns:a="http://schemas.openxmlformats.org/drawingml/2006/main" name="1_nanoHUB-v2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92D050"/>
      </a:lt2>
      <a:accent1>
        <a:srgbClr val="5C90A7"/>
      </a:accent1>
      <a:accent2>
        <a:srgbClr val="FFCC66"/>
      </a:accent2>
      <a:accent3>
        <a:srgbClr val="D175A3"/>
      </a:accent3>
      <a:accent4>
        <a:srgbClr val="FFCC00"/>
      </a:accent4>
      <a:accent5>
        <a:srgbClr val="FF5050"/>
      </a:accent5>
      <a:accent6>
        <a:srgbClr val="92D050"/>
      </a:accent6>
      <a:hlink>
        <a:srgbClr val="2A5063"/>
      </a:hlink>
      <a:folHlink>
        <a:srgbClr val="78BCDA"/>
      </a:folHlink>
    </a:clrScheme>
    <a:fontScheme name="nanoHUB-v2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noHUB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noHUB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noHUB-v2 1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C90A7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B5C6D0"/>
        </a:accent5>
        <a:accent6>
          <a:srgbClr val="E7B95C"/>
        </a:accent6>
        <a:hlink>
          <a:srgbClr val="2A5063"/>
        </a:hlink>
        <a:folHlink>
          <a:srgbClr val="78BC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aaa_nanohub_template_Purdue_V16.potx</Template>
  <TotalTime>2670</TotalTime>
  <Words>1080</Words>
  <Application>Microsoft Macintosh PowerPoint</Application>
  <PresentationFormat>On-screen Show (4:3)</PresentationFormat>
  <Paragraphs>249</Paragraphs>
  <Slides>37</Slides>
  <Notes>0</Notes>
  <HiddenSlides>4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1_nanoHUB-v2</vt:lpstr>
      <vt:lpstr>Formel</vt:lpstr>
      <vt:lpstr>Equation</vt:lpstr>
      <vt:lpstr>Microsoft Equation</vt:lpstr>
      <vt:lpstr>NEMO5 Tutorial:  Graphene Nanostructures</vt:lpstr>
      <vt:lpstr>Graphene and transistor</vt:lpstr>
      <vt:lpstr>Outline</vt:lpstr>
      <vt:lpstr>Slide 4</vt:lpstr>
      <vt:lpstr>Surface Passivation in NEMO5: example Si UTB</vt:lpstr>
      <vt:lpstr>Surface Passivation in NEMO5</vt:lpstr>
      <vt:lpstr>Surface Passivation in NEMO5</vt:lpstr>
      <vt:lpstr>Surface Passivation in NEMO5</vt:lpstr>
      <vt:lpstr>Surface Passivation in NEMO5</vt:lpstr>
      <vt:lpstr>Slide 10</vt:lpstr>
      <vt:lpstr>Tight-binding Model</vt:lpstr>
      <vt:lpstr>Passivation in PD and Pz tight binding model</vt:lpstr>
      <vt:lpstr>Graphene: Primitive Basis</vt:lpstr>
      <vt:lpstr>Defining the Structure</vt:lpstr>
      <vt:lpstr>Defining Solver</vt:lpstr>
      <vt:lpstr>Graphene Bandstructure: PZ vs. P/D</vt:lpstr>
      <vt:lpstr>Slide 17</vt:lpstr>
      <vt:lpstr>Graphene: Cartesian Basis</vt:lpstr>
      <vt:lpstr>Structure</vt:lpstr>
      <vt:lpstr>Example 1 : 10-AGNR</vt:lpstr>
      <vt:lpstr>10-AGNR Bandstructure</vt:lpstr>
      <vt:lpstr>Slide 22</vt:lpstr>
      <vt:lpstr>Exercise1 : 10-ZGNR</vt:lpstr>
      <vt:lpstr>Bandstructure: 10-ZGNR</vt:lpstr>
      <vt:lpstr>Slide 25</vt:lpstr>
      <vt:lpstr>Example 2: Graphene Nanomesh</vt:lpstr>
      <vt:lpstr>Bandstructure: GNM</vt:lpstr>
      <vt:lpstr>Wavefunction Visualization</vt:lpstr>
      <vt:lpstr>GNM: Edge state</vt:lpstr>
      <vt:lpstr>Exercise 2: Graphene Nanomesh</vt:lpstr>
      <vt:lpstr>Exercise 2: Graphene Nanomesh</vt:lpstr>
      <vt:lpstr>Bandstructure and Wavefunctions</vt:lpstr>
      <vt:lpstr>Slide 33</vt:lpstr>
      <vt:lpstr>Example 2: Graphene Nanomesh</vt:lpstr>
      <vt:lpstr>Bandstructure: GNM</vt:lpstr>
      <vt:lpstr>Wavefunction Visualization</vt:lpstr>
      <vt:lpstr>Wavefunction Visualization</vt:lpstr>
    </vt:vector>
  </TitlesOfParts>
  <Company>PURDUE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Junzhe Geng</dc:creator>
  <cp:lastModifiedBy>Junzhe Geng</cp:lastModifiedBy>
  <cp:revision>116</cp:revision>
  <dcterms:created xsi:type="dcterms:W3CDTF">2012-07-19T20:34:55Z</dcterms:created>
  <dcterms:modified xsi:type="dcterms:W3CDTF">2012-07-20T06:34:44Z</dcterms:modified>
</cp:coreProperties>
</file>