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67" r:id="rId2"/>
    <p:sldMasterId id="2147483676" r:id="rId3"/>
    <p:sldMasterId id="2147483678" r:id="rId4"/>
    <p:sldMasterId id="2147483680" r:id="rId5"/>
  </p:sldMasterIdLst>
  <p:notesMasterIdLst>
    <p:notesMasterId r:id="rId43"/>
  </p:notesMasterIdLst>
  <p:sldIdLst>
    <p:sldId id="298" r:id="rId6"/>
    <p:sldId id="366" r:id="rId7"/>
    <p:sldId id="381" r:id="rId8"/>
    <p:sldId id="385" r:id="rId9"/>
    <p:sldId id="386" r:id="rId10"/>
    <p:sldId id="402" r:id="rId11"/>
    <p:sldId id="415" r:id="rId12"/>
    <p:sldId id="416" r:id="rId13"/>
    <p:sldId id="367" r:id="rId14"/>
    <p:sldId id="387" r:id="rId15"/>
    <p:sldId id="378" r:id="rId16"/>
    <p:sldId id="412" r:id="rId17"/>
    <p:sldId id="413" r:id="rId18"/>
    <p:sldId id="388" r:id="rId19"/>
    <p:sldId id="417" r:id="rId20"/>
    <p:sldId id="389" r:id="rId21"/>
    <p:sldId id="390" r:id="rId22"/>
    <p:sldId id="391" r:id="rId23"/>
    <p:sldId id="418" r:id="rId24"/>
    <p:sldId id="392" r:id="rId25"/>
    <p:sldId id="405" r:id="rId26"/>
    <p:sldId id="406" r:id="rId27"/>
    <p:sldId id="411" r:id="rId28"/>
    <p:sldId id="419" r:id="rId29"/>
    <p:sldId id="393" r:id="rId30"/>
    <p:sldId id="394" r:id="rId31"/>
    <p:sldId id="395" r:id="rId32"/>
    <p:sldId id="396" r:id="rId33"/>
    <p:sldId id="410" r:id="rId34"/>
    <p:sldId id="398" r:id="rId35"/>
    <p:sldId id="407" r:id="rId36"/>
    <p:sldId id="408" r:id="rId37"/>
    <p:sldId id="409" r:id="rId38"/>
    <p:sldId id="400" r:id="rId39"/>
    <p:sldId id="401" r:id="rId40"/>
    <p:sldId id="404" r:id="rId41"/>
    <p:sldId id="414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EFE"/>
    <a:srgbClr val="33C22C"/>
    <a:srgbClr val="F48478"/>
    <a:srgbClr val="35FDF3"/>
    <a:srgbClr val="FF66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5977" autoAdjust="0"/>
  </p:normalViewPr>
  <p:slideViewPr>
    <p:cSldViewPr>
      <p:cViewPr varScale="1">
        <p:scale>
          <a:sx n="82" d="100"/>
          <a:sy n="82" d="100"/>
        </p:scale>
        <p:origin x="-150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5513F44-B825-43F9-B4D1-A4F558AB7C03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8F81C3-61B5-4B1D-90FD-50AAAB40A3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84560-C840-F141-92C5-61DDB2DA41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84560-C840-F141-92C5-61DDB2DA41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81C3-61B5-4B1D-90FD-50AAAB40A3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7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81C3-61B5-4B1D-90FD-50AAAB40A31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800" b="1" i="1">
                <a:solidFill>
                  <a:schemeClr val="folHlink"/>
                </a:solidFill>
                <a:latin typeface="Trebuchet MS" charset="0"/>
              </a:rPr>
              <a:t>Network for Computational Nanotechnology (NCN)</a:t>
            </a:r>
          </a:p>
          <a:p>
            <a:pPr algn="ctr">
              <a:defRPr/>
            </a:pPr>
            <a:endParaRPr lang="en-US" altLang="ko-KR" sz="2800" b="1" i="1">
              <a:solidFill>
                <a:schemeClr val="folHlink"/>
              </a:solidFill>
              <a:latin typeface="Trebuchet MS" charset="0"/>
            </a:endParaRPr>
          </a:p>
        </p:txBody>
      </p:sp>
      <p:pic>
        <p:nvPicPr>
          <p:cNvPr id="6" name="Picture 13" descr="ncn-v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304641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nsf4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i="1"/>
              <a:t>UC Berkeley, Univ.of Illinois, Norfolk State, Northwestern, Purdue, UTEP</a:t>
            </a:r>
            <a:endParaRPr lang="en-US" altLang="ko-KR" i="1"/>
          </a:p>
        </p:txBody>
      </p:sp>
      <p:pic>
        <p:nvPicPr>
          <p:cNvPr id="9" name="Picture 2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background.g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ncnnew_nanohub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ncnnew_nanohub_white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841"/>
          </a:xfrm>
          <a:ln>
            <a:noFill/>
          </a:ln>
        </p:spPr>
        <p:txBody>
          <a:bodyPr anchor="t">
            <a:noAutofit/>
          </a:bodyPr>
          <a:lstStyle>
            <a:lvl1pPr>
              <a:defRPr sz="4000" b="1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C026-86B1-4591-95D2-66DC0082D9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anoheader-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nc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6400800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nsf4c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91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47800"/>
            <a:ext cx="4191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A36E5-E572-476E-9C99-3A0FD2AB61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C026-86B1-4591-95D2-66DC0082D9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9DF5-AED9-4141-9666-17C5C70A57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5412-D01C-4A78-BA0A-E5EDBEA08E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anoheader-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nc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6400800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nsf4c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574088" cy="5207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91000" cy="51054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191000" cy="5105400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chart</a:t>
            </a:r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5D5D9-E04F-42C4-9087-31FB7E2E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5D5D9-E04F-42C4-9087-31FB7E2E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371600"/>
            <a:ext cx="8610600" cy="4953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5D5D9-E04F-42C4-9087-31FB7E2E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background-title.gif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</a:defRPr>
            </a:lvl1pPr>
          </a:lstStyle>
          <a:p>
            <a:pPr>
              <a:defRPr/>
            </a:pPr>
            <a:fld id="{263F748F-7537-4B89-AFEA-E5416FCAB9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4102" name="Picture 13" descr="nsf4c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0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background.gif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ncnnew_nanohub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ncnnew_nanohub_white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82" r:id="rId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noheader-pp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2192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itchFamily="34" charset="0"/>
              </a:defRPr>
            </a:lvl1pPr>
          </a:lstStyle>
          <a:p>
            <a:fld id="{F295D5D9-E04F-42C4-9087-31FB7E2E29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9" name="Picture 13" descr="nsf4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4" descr="nc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MS PGothic" pitchFamily="34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MS PGothic" pitchFamily="34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MS PGothic" pitchFamily="34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MS PGothic" pitchFamily="34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MS PGothic" pitchFamily="34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pitchFamily="18" charset="2"/>
        <a:buChar char="´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</a:defRPr>
            </a:lvl1pPr>
          </a:lstStyle>
          <a:p>
            <a:pPr>
              <a:defRPr/>
            </a:pPr>
            <a:fld id="{263F748F-7537-4B89-AFEA-E5416FCAB9D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4102" name="Picture 13" descr="nsf4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background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ncnnew_nanohu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ncnnew_nanohub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background-titl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</a:defRPr>
            </a:lvl1pPr>
          </a:lstStyle>
          <a:p>
            <a:pPr>
              <a:defRPr/>
            </a:pPr>
            <a:fld id="{263F748F-7537-4B89-AFEA-E5416FCAB9D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4102" name="Picture 13" descr="nsf4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background.g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ncnnew_nanohub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ncnnew_nanohub_white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background-titl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</a:defRPr>
            </a:lvl1pPr>
          </a:lstStyle>
          <a:p>
            <a:pPr>
              <a:defRPr/>
            </a:pPr>
            <a:fld id="{263F748F-7537-4B89-AFEA-E5416FCAB9D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4102" name="Picture 13" descr="nsf4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background.g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ncnnew_nanohub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ncnnew_nanohub_white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2286000" y="1295400"/>
            <a:ext cx="6705600" cy="2667000"/>
          </a:xfrm>
        </p:spPr>
        <p:txBody>
          <a:bodyPr anchor="ctr"/>
          <a:lstStyle/>
          <a:p>
            <a:r>
              <a:rPr lang="en-US" sz="2800" dirty="0" smtClean="0"/>
              <a:t>Using NEMO5 to quantitatively predict topological insulator behaviour</a:t>
            </a:r>
            <a:endParaRPr lang="en-US" sz="2800" dirty="0"/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2895600" y="3429000"/>
            <a:ext cx="6248400" cy="1905000"/>
          </a:xfrm>
        </p:spPr>
        <p:txBody>
          <a:bodyPr/>
          <a:lstStyle/>
          <a:p>
            <a:r>
              <a:rPr lang="en-US" altLang="ko-KR" sz="1800" dirty="0" smtClean="0">
                <a:latin typeface="Helvetica" charset="0"/>
              </a:rPr>
              <a:t>   </a:t>
            </a:r>
            <a:r>
              <a:rPr lang="en-US" altLang="ko-KR" sz="1800" dirty="0" err="1" smtClean="0">
                <a:latin typeface="Helvetica" charset="0"/>
              </a:rPr>
              <a:t>Parijat</a:t>
            </a:r>
            <a:r>
              <a:rPr lang="en-US" altLang="ko-KR" sz="1800" dirty="0" smtClean="0">
                <a:latin typeface="Helvetica" charset="0"/>
              </a:rPr>
              <a:t>  </a:t>
            </a:r>
            <a:r>
              <a:rPr lang="en-US" altLang="ko-KR" sz="1800" dirty="0" err="1" smtClean="0">
                <a:latin typeface="Helvetica" charset="0"/>
              </a:rPr>
              <a:t>Sengupta</a:t>
            </a:r>
            <a:r>
              <a:rPr lang="en-US" altLang="ko-KR" sz="1800" dirty="0" smtClean="0">
                <a:latin typeface="Helvetica" charset="0"/>
              </a:rPr>
              <a:t>,  </a:t>
            </a:r>
            <a:r>
              <a:rPr lang="en-US" altLang="ko-KR" sz="1800" dirty="0" err="1" smtClean="0">
                <a:latin typeface="Helvetica" charset="0"/>
              </a:rPr>
              <a:t>Tillmann</a:t>
            </a:r>
            <a:r>
              <a:rPr lang="en-US" altLang="ko-KR" sz="1800" dirty="0" smtClean="0">
                <a:latin typeface="Helvetica" charset="0"/>
              </a:rPr>
              <a:t> </a:t>
            </a:r>
            <a:r>
              <a:rPr lang="en-US" altLang="ko-KR" sz="1800" dirty="0" err="1" smtClean="0">
                <a:latin typeface="Helvetica" charset="0"/>
              </a:rPr>
              <a:t>Kubis</a:t>
            </a:r>
            <a:r>
              <a:rPr lang="en-US" altLang="ko-KR" sz="1800" dirty="0" smtClean="0">
                <a:latin typeface="Helvetica" charset="0"/>
              </a:rPr>
              <a:t>,  Michael </a:t>
            </a:r>
            <a:r>
              <a:rPr lang="en-US" altLang="ko-KR" sz="1800" dirty="0" err="1" smtClean="0">
                <a:latin typeface="Helvetica" charset="0"/>
              </a:rPr>
              <a:t>Povolotskyi</a:t>
            </a:r>
            <a:r>
              <a:rPr lang="en-US" altLang="ko-KR" sz="1800" dirty="0" smtClean="0">
                <a:latin typeface="Helvetica" charset="0"/>
              </a:rPr>
              <a:t>,     	Jean Michel </a:t>
            </a:r>
            <a:r>
              <a:rPr lang="en-US" altLang="ko-KR" sz="1800" dirty="0" err="1" smtClean="0">
                <a:latin typeface="Helvetica" charset="0"/>
              </a:rPr>
              <a:t>Sellier</a:t>
            </a:r>
            <a:r>
              <a:rPr lang="en-US" altLang="ko-KR" sz="1800" dirty="0" smtClean="0">
                <a:latin typeface="Helvetica" charset="0"/>
              </a:rPr>
              <a:t>,  Jim Fonseca, </a:t>
            </a:r>
          </a:p>
          <a:p>
            <a:r>
              <a:rPr lang="en-US" altLang="ko-KR" sz="1800" dirty="0" smtClean="0">
                <a:latin typeface="Helvetica" charset="0"/>
              </a:rPr>
              <a:t>Gerhard Klimeck</a:t>
            </a:r>
          </a:p>
          <a:p>
            <a:r>
              <a:rPr lang="en-US" altLang="ko-KR" sz="1800" dirty="0" smtClean="0">
                <a:latin typeface="Helvetica" charset="0"/>
              </a:rPr>
              <a:t>Network for Computational Nanotechnology (NCN)</a:t>
            </a:r>
            <a:br>
              <a:rPr lang="en-US" altLang="ko-KR" sz="1800" dirty="0" smtClean="0">
                <a:latin typeface="Helvetica" charset="0"/>
              </a:rPr>
            </a:br>
            <a:r>
              <a:rPr lang="en-US" altLang="ko-KR" sz="1800" dirty="0" smtClean="0">
                <a:latin typeface="Helvetica" charset="0"/>
              </a:rPr>
              <a:t>Electrical and Computer Engineering</a:t>
            </a:r>
            <a:br>
              <a:rPr lang="en-US" altLang="ko-KR" sz="1800" dirty="0" smtClean="0">
                <a:latin typeface="Helvetica" charset="0"/>
              </a:rPr>
            </a:br>
            <a:r>
              <a:rPr lang="en-US" altLang="ko-KR" sz="1800" dirty="0" smtClean="0">
                <a:latin typeface="Helvetica" charset="0"/>
              </a:rPr>
              <a:t>Purdue University, West Lafayette IN, USA</a:t>
            </a:r>
          </a:p>
          <a:p>
            <a:endParaRPr lang="en-US" sz="1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529827"/>
              </p:ext>
            </p:extLst>
          </p:nvPr>
        </p:nvGraphicFramePr>
        <p:xfrm>
          <a:off x="4927600" y="26670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Equation" r:id="rId3" imgW="428207" imgH="666100" progId="">
                  <p:embed/>
                </p:oleObj>
              </mc:Choice>
              <mc:Fallback>
                <p:oleObj name="Equation" r:id="rId3" imgW="428207" imgH="666100" progId="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2667000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43400" y="561559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psengupta@purdue.edu</a:t>
            </a:r>
          </a:p>
          <a:p>
            <a:r>
              <a:rPr lang="en-US" sz="2200" dirty="0" smtClean="0"/>
              <a:t>  Summer </a:t>
            </a:r>
            <a:r>
              <a:rPr lang="en-US" sz="2200" dirty="0" smtClean="0"/>
              <a:t>School  2012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82" y="2819401"/>
            <a:ext cx="4511352" cy="4024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Defining parameters and the domain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428460" y="2173069"/>
            <a:ext cx="7924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Any parameter defined in the input deck takes precedence over the corresponding database entry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7" b="14753"/>
          <a:stretch/>
        </p:blipFill>
        <p:spPr>
          <a:xfrm>
            <a:off x="304800" y="1447800"/>
            <a:ext cx="8077748" cy="427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7400" y="3124200"/>
            <a:ext cx="3124200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Dimension</a:t>
            </a:r>
            <a:r>
              <a:rPr lang="en-US" dirty="0" smtClean="0"/>
              <a:t> creates a canvas of unit cells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Periodicity set as false refers to a confined axis </a:t>
            </a:r>
            <a:r>
              <a:rPr lang="en-US" dirty="0" smtClean="0">
                <a:sym typeface="Wingdings" pitchFamily="2" charset="2"/>
              </a:rPr>
              <a:t> k is not a good quantum number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Passivate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options allows inclusion of Hydrogen atoms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47800" y="5943600"/>
            <a:ext cx="990600" cy="228600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4853430"/>
            <a:ext cx="1066800" cy="457200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7800" y="6324600"/>
            <a:ext cx="1066800" cy="457200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Crystal orientation in NEMO5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" y="1295400"/>
            <a:ext cx="5549444" cy="3424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1320254"/>
            <a:ext cx="3276600" cy="53091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Crystal directions set up the coordinate system within the crystal using the basis vectors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basis vectors are aligned to the Cartesian  axes through the space orientation option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this example:  crystal_direction1 = (0,0,1) is aligned along space_orientation_dir1  = (0,0,1) or the z-axis.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need to specify only 2 directions. N5 computes the third using the crystal structure info.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828800"/>
            <a:ext cx="20574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2819400"/>
            <a:ext cx="2514600" cy="838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5029200"/>
            <a:ext cx="4572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space_orientation_dir1 is the z-axis and is confined: the first entry of </a:t>
            </a:r>
            <a:r>
              <a:rPr lang="en-US" b="1" i="1" dirty="0" smtClean="0"/>
              <a:t>periodic</a:t>
            </a:r>
            <a:r>
              <a:rPr lang="en-US" dirty="0" smtClean="0"/>
              <a:t>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i="1" dirty="0" smtClean="0">
                <a:solidFill>
                  <a:schemeClr val="bg1"/>
                </a:solidFill>
              </a:rPr>
              <a:t>crystal_direction</a:t>
            </a:r>
            <a:r>
              <a:rPr lang="en-US" dirty="0" smtClean="0">
                <a:solidFill>
                  <a:schemeClr val="bg1"/>
                </a:solidFill>
              </a:rPr>
              <a:t>” &amp; “</a:t>
            </a:r>
            <a:r>
              <a:rPr lang="en-US" i="1" dirty="0" smtClean="0">
                <a:solidFill>
                  <a:schemeClr val="bg1"/>
                </a:solidFill>
              </a:rPr>
              <a:t>space_orientation</a:t>
            </a:r>
            <a:r>
              <a:rPr lang="en-US" dirty="0" smtClean="0">
                <a:solidFill>
                  <a:schemeClr val="bg1"/>
                </a:solidFill>
              </a:rPr>
              <a:t>”: A closer look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4" name="TextBox 3"/>
          <p:cNvSpPr txBox="1"/>
          <p:nvPr/>
        </p:nvSpPr>
        <p:spPr>
          <a:xfrm>
            <a:off x="5334000" y="1333649"/>
            <a:ext cx="3657601" cy="39241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NEMO5 internally produces 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produces three basis vectors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These basis vectors can be obtained  by examining the first three lines of the </a:t>
            </a:r>
            <a:r>
              <a:rPr lang="en-US" b="1" i="1" dirty="0" smtClean="0">
                <a:solidFill>
                  <a:srgbClr val="FF0000"/>
                </a:solidFill>
              </a:rPr>
              <a:t>device_coupling.dat </a:t>
            </a:r>
            <a:r>
              <a:rPr lang="en-US" dirty="0" smtClean="0"/>
              <a:t>file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obtain this file, include </a:t>
            </a:r>
            <a:r>
              <a:rPr lang="en-US" b="1" i="1" dirty="0" smtClean="0">
                <a:solidFill>
                  <a:srgbClr val="FF0000"/>
                </a:solidFill>
              </a:rPr>
              <a:t>output = (xyz, coupling) </a:t>
            </a:r>
            <a:r>
              <a:rPr lang="en-US" dirty="0" smtClean="0"/>
              <a:t>in the Domain section. </a:t>
            </a:r>
            <a:r>
              <a:rPr lang="en-US" dirty="0"/>
              <a:t> </a:t>
            </a:r>
            <a:r>
              <a:rPr lang="en-US" dirty="0" smtClean="0"/>
              <a:t>You will see an example of it in your first exercise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5334000" cy="1884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352800"/>
            <a:ext cx="5029200" cy="1708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Three vectors in the device_coupling.dat file</a:t>
            </a:r>
          </a:p>
          <a:p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= [0   0  3.0487]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 = [0.4383   0    0]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 =  [-0.2191  0.3796   0]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5638800"/>
            <a:ext cx="54864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How do you check that these vectors make sense?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6400800"/>
            <a:ext cx="2743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All length units are in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Reconciling results to known crystal geometry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152400" y="2743200"/>
            <a:ext cx="5029200" cy="1708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Three vectors in the </a:t>
            </a:r>
            <a:r>
              <a:rPr lang="en-US" b="1" i="1" dirty="0" smtClean="0">
                <a:solidFill>
                  <a:srgbClr val="FF0000"/>
                </a:solidFill>
              </a:rPr>
              <a:t>device_coupling.dat</a:t>
            </a:r>
            <a:r>
              <a:rPr lang="en-US" dirty="0" smtClean="0"/>
              <a:t> file</a:t>
            </a:r>
          </a:p>
          <a:p>
            <a:endParaRPr lang="en-US" sz="1100" dirty="0"/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en-US" b="1" dirty="0"/>
              <a:t>a</a:t>
            </a:r>
            <a:r>
              <a:rPr lang="en-US" b="1" dirty="0" smtClean="0"/>
              <a:t> </a:t>
            </a:r>
            <a:r>
              <a:rPr lang="en-US" dirty="0" smtClean="0"/>
              <a:t>=</a:t>
            </a:r>
            <a:r>
              <a:rPr lang="en-US" b="1" dirty="0" smtClean="0"/>
              <a:t> </a:t>
            </a:r>
            <a:r>
              <a:rPr lang="en-US" dirty="0" smtClean="0"/>
              <a:t>[0   0  3.0487]</a:t>
            </a:r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endParaRPr lang="en-US" sz="1100" b="1" dirty="0"/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en-US" b="1" dirty="0"/>
              <a:t>b</a:t>
            </a:r>
            <a:r>
              <a:rPr lang="en-US" b="1" dirty="0" smtClean="0"/>
              <a:t> </a:t>
            </a:r>
            <a:r>
              <a:rPr lang="en-US" dirty="0" smtClean="0"/>
              <a:t>= [0.4383   0    0]</a:t>
            </a:r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endParaRPr lang="en-US" sz="1100" b="1" dirty="0"/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en-US" b="1" dirty="0" smtClean="0"/>
              <a:t>c </a:t>
            </a:r>
            <a:r>
              <a:rPr lang="en-US" dirty="0" smtClean="0"/>
              <a:t>=  [-0.2191  0.3796   0]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6324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test case here is Bi</a:t>
            </a:r>
            <a:r>
              <a:rPr lang="en-US" baseline="-25000" dirty="0" smtClean="0"/>
              <a:t>2</a:t>
            </a:r>
            <a:r>
              <a:rPr lang="en-US" dirty="0" smtClean="0"/>
              <a:t>Te</a:t>
            </a:r>
            <a:r>
              <a:rPr lang="en-US" baseline="-25000" dirty="0" smtClean="0"/>
              <a:t>3 </a:t>
            </a:r>
            <a:r>
              <a:rPr lang="en-US" dirty="0" smtClean="0"/>
              <a:t>which has a hexagonal base</a:t>
            </a:r>
          </a:p>
          <a:p>
            <a:endParaRPr lang="en-US" sz="1100" dirty="0"/>
          </a:p>
          <a:p>
            <a:pPr marL="285750" indent="-285750">
              <a:buFont typeface="Arial" pitchFamily="34" charset="0"/>
              <a:buChar char="‒"/>
            </a:pPr>
            <a:r>
              <a:rPr lang="en-US" dirty="0" smtClean="0"/>
              <a:t>Each edge of hexagon is 0.4383 nm</a:t>
            </a:r>
          </a:p>
          <a:p>
            <a:pPr marL="171450" indent="-171450">
              <a:buFont typeface="Arial" pitchFamily="34" charset="0"/>
              <a:buChar char="‒"/>
            </a:pPr>
            <a:endParaRPr lang="en-US" sz="1100" dirty="0"/>
          </a:p>
          <a:p>
            <a:pPr marL="285750" indent="-285750">
              <a:buFont typeface="Arial" pitchFamily="34" charset="0"/>
              <a:buChar char="‒"/>
            </a:pPr>
            <a:r>
              <a:rPr lang="en-US" dirty="0" smtClean="0"/>
              <a:t>Two hexagons are displaced  along z-axis by 3.0487 nm</a:t>
            </a:r>
            <a:endParaRPr lang="en-US" dirty="0"/>
          </a:p>
        </p:txBody>
      </p:sp>
      <p:sp>
        <p:nvSpPr>
          <p:cNvPr id="48" name="Hexagon 47"/>
          <p:cNvSpPr>
            <a:spLocks noChangeAspect="1"/>
          </p:cNvSpPr>
          <p:nvPr/>
        </p:nvSpPr>
        <p:spPr>
          <a:xfrm rot="19764241">
            <a:off x="6470197" y="2265558"/>
            <a:ext cx="2260601" cy="1942564"/>
          </a:xfrm>
          <a:prstGeom prst="hexagon">
            <a:avLst>
              <a:gd name="adj" fmla="val 29112"/>
              <a:gd name="vf" fmla="val 115470"/>
            </a:avLst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600497" y="3236840"/>
            <a:ext cx="1391103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6705600" y="1981200"/>
            <a:ext cx="894897" cy="12556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924800" y="2743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b</a:t>
            </a:r>
            <a:endParaRPr lang="en-US" sz="2400" b="1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6858000" y="2514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</a:t>
            </a:r>
            <a:endParaRPr lang="en-US" sz="2400" b="1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152400" y="5029200"/>
            <a:ext cx="5181600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Norm of vectors </a:t>
            </a:r>
            <a:r>
              <a:rPr lang="en-US" b="1" dirty="0" smtClean="0"/>
              <a:t>b </a:t>
            </a:r>
            <a:r>
              <a:rPr lang="en-US" dirty="0" smtClean="0"/>
              <a:t>and </a:t>
            </a:r>
            <a:r>
              <a:rPr lang="en-US" b="1" dirty="0" smtClean="0"/>
              <a:t>c </a:t>
            </a:r>
            <a:r>
              <a:rPr lang="en-US" dirty="0" smtClean="0"/>
              <a:t>is equal to 0.4383 nm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11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Norm of vector </a:t>
            </a:r>
            <a:r>
              <a:rPr lang="en-US" b="1" dirty="0" smtClean="0"/>
              <a:t>a </a:t>
            </a:r>
            <a:r>
              <a:rPr lang="en-US" dirty="0" smtClean="0"/>
              <a:t>is equal to 3.0487 nm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11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Angle between </a:t>
            </a:r>
            <a:r>
              <a:rPr lang="en-US" b="1" dirty="0" smtClean="0"/>
              <a:t>b </a:t>
            </a:r>
            <a:r>
              <a:rPr lang="en-US" dirty="0" smtClean="0"/>
              <a:t>and </a:t>
            </a:r>
            <a:r>
              <a:rPr lang="en-US" b="1" dirty="0" smtClean="0"/>
              <a:t>c </a:t>
            </a:r>
            <a:r>
              <a:rPr lang="en-US" dirty="0" smtClean="0"/>
              <a:t>is 120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 </a:t>
            </a:r>
            <a:r>
              <a:rPr lang="en-US" baseline="30000" dirty="0" smtClean="0"/>
              <a:t> </a:t>
            </a:r>
            <a:r>
              <a:rPr lang="en-US" dirty="0" smtClean="0"/>
              <a:t> as expected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52400" y="4572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Check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4" name="Freeform 63"/>
          <p:cNvSpPr/>
          <p:nvPr/>
        </p:nvSpPr>
        <p:spPr>
          <a:xfrm>
            <a:off x="7436498" y="2948473"/>
            <a:ext cx="466531" cy="270588"/>
          </a:xfrm>
          <a:custGeom>
            <a:avLst/>
            <a:gdLst>
              <a:gd name="connsiteX0" fmla="*/ 0 w 466531"/>
              <a:gd name="connsiteY0" fmla="*/ 37323 h 270588"/>
              <a:gd name="connsiteX1" fmla="*/ 83975 w 466531"/>
              <a:gd name="connsiteY1" fmla="*/ 18662 h 270588"/>
              <a:gd name="connsiteX2" fmla="*/ 102637 w 466531"/>
              <a:gd name="connsiteY2" fmla="*/ 0 h 270588"/>
              <a:gd name="connsiteX3" fmla="*/ 261257 w 466531"/>
              <a:gd name="connsiteY3" fmla="*/ 9331 h 270588"/>
              <a:gd name="connsiteX4" fmla="*/ 289249 w 466531"/>
              <a:gd name="connsiteY4" fmla="*/ 37323 h 270588"/>
              <a:gd name="connsiteX5" fmla="*/ 326571 w 466531"/>
              <a:gd name="connsiteY5" fmla="*/ 55984 h 270588"/>
              <a:gd name="connsiteX6" fmla="*/ 391886 w 466531"/>
              <a:gd name="connsiteY6" fmla="*/ 93307 h 270588"/>
              <a:gd name="connsiteX7" fmla="*/ 410547 w 466531"/>
              <a:gd name="connsiteY7" fmla="*/ 121298 h 270588"/>
              <a:gd name="connsiteX8" fmla="*/ 447869 w 466531"/>
              <a:gd name="connsiteY8" fmla="*/ 195943 h 270588"/>
              <a:gd name="connsiteX9" fmla="*/ 457200 w 466531"/>
              <a:gd name="connsiteY9" fmla="*/ 242596 h 270588"/>
              <a:gd name="connsiteX10" fmla="*/ 466531 w 466531"/>
              <a:gd name="connsiteY10" fmla="*/ 270588 h 27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6531" h="270588">
                <a:moveTo>
                  <a:pt x="0" y="37323"/>
                </a:moveTo>
                <a:cubicBezTo>
                  <a:pt x="11301" y="35439"/>
                  <a:pt x="66308" y="29262"/>
                  <a:pt x="83975" y="18662"/>
                </a:cubicBezTo>
                <a:cubicBezTo>
                  <a:pt x="91519" y="14136"/>
                  <a:pt x="96416" y="6221"/>
                  <a:pt x="102637" y="0"/>
                </a:cubicBezTo>
                <a:cubicBezTo>
                  <a:pt x="155510" y="3110"/>
                  <a:pt x="209321" y="-1056"/>
                  <a:pt x="261257" y="9331"/>
                </a:cubicBezTo>
                <a:cubicBezTo>
                  <a:pt x="274196" y="11919"/>
                  <a:pt x="278511" y="29653"/>
                  <a:pt x="289249" y="37323"/>
                </a:cubicBezTo>
                <a:cubicBezTo>
                  <a:pt x="300567" y="45408"/>
                  <a:pt x="314495" y="49083"/>
                  <a:pt x="326571" y="55984"/>
                </a:cubicBezTo>
                <a:cubicBezTo>
                  <a:pt x="418899" y="108743"/>
                  <a:pt x="279087" y="36906"/>
                  <a:pt x="391886" y="93307"/>
                </a:cubicBezTo>
                <a:cubicBezTo>
                  <a:pt x="398106" y="102637"/>
                  <a:pt x="405177" y="111454"/>
                  <a:pt x="410547" y="121298"/>
                </a:cubicBezTo>
                <a:cubicBezTo>
                  <a:pt x="423868" y="145720"/>
                  <a:pt x="447869" y="195943"/>
                  <a:pt x="447869" y="195943"/>
                </a:cubicBezTo>
                <a:cubicBezTo>
                  <a:pt x="450979" y="211494"/>
                  <a:pt x="453353" y="227211"/>
                  <a:pt x="457200" y="242596"/>
                </a:cubicBezTo>
                <a:cubicBezTo>
                  <a:pt x="459586" y="252138"/>
                  <a:pt x="466531" y="270588"/>
                  <a:pt x="466531" y="27058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248400" y="4495800"/>
            <a:ext cx="2819400" cy="16466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Hexagonal base of Bi</a:t>
            </a:r>
            <a:r>
              <a:rPr lang="en-US" baseline="-25000" dirty="0" smtClean="0"/>
              <a:t>2</a:t>
            </a:r>
            <a:r>
              <a:rPr lang="en-US" dirty="0" smtClean="0"/>
              <a:t>Te</a:t>
            </a:r>
            <a:r>
              <a:rPr lang="en-US" baseline="-25000" dirty="0" smtClean="0"/>
              <a:t>3 </a:t>
            </a:r>
            <a:r>
              <a:rPr lang="en-US" dirty="0" smtClean="0"/>
              <a:t>quintuple layer</a:t>
            </a:r>
          </a:p>
          <a:p>
            <a:pPr marL="171450" indent="-171450" algn="ctr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vectors </a:t>
            </a:r>
            <a:r>
              <a:rPr lang="en-US" b="1" dirty="0" smtClean="0"/>
              <a:t>b</a:t>
            </a:r>
            <a:r>
              <a:rPr lang="en-US" dirty="0" smtClean="0"/>
              <a:t> and </a:t>
            </a:r>
            <a:r>
              <a:rPr lang="en-US" b="1" dirty="0" smtClean="0"/>
              <a:t>c </a:t>
            </a:r>
            <a:r>
              <a:rPr lang="en-US" dirty="0" smtClean="0"/>
              <a:t>have an 120 degree angle between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352800" cy="4304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actual geometry in 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sp>
        <p:nvSpPr>
          <p:cNvPr id="10" name="Rectangle 9"/>
          <p:cNvSpPr/>
          <p:nvPr/>
        </p:nvSpPr>
        <p:spPr>
          <a:xfrm>
            <a:off x="685800" y="2667000"/>
            <a:ext cx="685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37338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1600200"/>
            <a:ext cx="3657600" cy="3647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Shape options allows you to input a geometric shape for your device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Setting the </a:t>
            </a:r>
            <a:r>
              <a:rPr lang="en-US" b="1" i="1" dirty="0" smtClean="0">
                <a:solidFill>
                  <a:srgbClr val="FF0000"/>
                </a:solidFill>
              </a:rPr>
              <a:t>priority</a:t>
            </a:r>
            <a:r>
              <a:rPr lang="en-US" dirty="0" smtClean="0"/>
              <a:t> gives you control over structure creation when dealing with composite geometric shapes.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Higher priority gets constructed first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Actual device size is specified through min &amp; max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839200" cy="5207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NEMO5 input deck skeleton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09600" y="1447800"/>
            <a:ext cx="3903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There are 3 </a:t>
            </a:r>
            <a:r>
              <a:rPr lang="en-US" dirty="0" smtClean="0"/>
              <a:t>blocks </a:t>
            </a:r>
            <a:r>
              <a:rPr lang="en-US" dirty="0"/>
              <a:t>in the input deck: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129540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Structure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129540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Solvers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972050"/>
            <a:ext cx="1295400" cy="120015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Global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797175" y="2220913"/>
            <a:ext cx="4365625" cy="36988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/>
              <a:t>Defines </a:t>
            </a:r>
            <a:r>
              <a:rPr lang="en-US" dirty="0"/>
              <a:t>material and simulation domains 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2781875" y="3581400"/>
            <a:ext cx="6019597" cy="92333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/>
              <a:t>Sets up </a:t>
            </a:r>
            <a:r>
              <a:rPr lang="en-US" dirty="0"/>
              <a:t>simulations that has to be solved, e.g. equations,</a:t>
            </a:r>
          </a:p>
          <a:p>
            <a:pPr eaLnBrk="1" hangingPunct="1"/>
            <a:r>
              <a:rPr lang="en-US" dirty="0"/>
              <a:t>b</a:t>
            </a:r>
            <a:r>
              <a:rPr lang="en-US" dirty="0" smtClean="0"/>
              <a:t>oundary conditions, iterative </a:t>
            </a:r>
            <a:r>
              <a:rPr lang="en-US" dirty="0"/>
              <a:t>processes, output, </a:t>
            </a:r>
            <a:endParaRPr lang="en-US" dirty="0" smtClean="0"/>
          </a:p>
          <a:p>
            <a:pPr eaLnBrk="1" hangingPunct="1"/>
            <a:r>
              <a:rPr lang="en-US" dirty="0" smtClean="0"/>
              <a:t>numerical </a:t>
            </a:r>
            <a:r>
              <a:rPr lang="en-US" dirty="0"/>
              <a:t>options, </a:t>
            </a: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2819400" y="5145087"/>
            <a:ext cx="5791200" cy="64611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/>
              <a:t>Defines </a:t>
            </a:r>
            <a:r>
              <a:rPr lang="en-US" dirty="0"/>
              <a:t>global variables such as temperature, which database </a:t>
            </a:r>
            <a:r>
              <a:rPr lang="en-US" dirty="0" smtClean="0"/>
              <a:t>file to </a:t>
            </a:r>
            <a:r>
              <a:rPr lang="en-US" dirty="0"/>
              <a:t>use, </a:t>
            </a:r>
            <a:r>
              <a:rPr lang="en-US" dirty="0" smtClean="0"/>
              <a:t>diagnostic output, etc. 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09800" y="2405856"/>
            <a:ext cx="4958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4038600"/>
            <a:ext cx="4958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47325" y="5410200"/>
            <a:ext cx="4958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168" y="2320408"/>
                <a:ext cx="64803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0" smtClean="0">
                          <a:latin typeface="Cambria Math"/>
                          <a:sym typeface="Wingdings"/>
                        </a:rPr>
                        <m:t>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8" y="2320408"/>
                <a:ext cx="648031" cy="49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5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Executing the input deck: The solvers!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4126832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1447800"/>
            <a:ext cx="33528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Each solver has a name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first solver (usually) is the geometry constructor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atomic coordinate positions are dumped out in a structure file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structure file can have several formats such as </a:t>
            </a:r>
            <a:r>
              <a:rPr lang="en-US" dirty="0" err="1" smtClean="0"/>
              <a:t>vtk</a:t>
            </a:r>
            <a:r>
              <a:rPr lang="en-US" dirty="0" smtClean="0"/>
              <a:t>, silo, xyz, </a:t>
            </a:r>
            <a:r>
              <a:rPr lang="en-US" dirty="0" err="1" smtClean="0"/>
              <a:t>pdb</a:t>
            </a:r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2971800" y="1676400"/>
            <a:ext cx="2590800" cy="10668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8200" y="2743200"/>
            <a:ext cx="685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4343400"/>
            <a:ext cx="2590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86200" y="4191000"/>
            <a:ext cx="1676400" cy="673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Electronic structure calculation options - 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141248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4785717"/>
            <a:ext cx="7315200" cy="15388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Electronic structure calculation must set the type to Schroedinger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job_list</a:t>
            </a:r>
            <a:r>
              <a:rPr lang="en-US" dirty="0" smtClean="0"/>
              <a:t>  shows what actions N5 must perform</a:t>
            </a:r>
          </a:p>
          <a:p>
            <a:pPr marL="228600" indent="-228600">
              <a:buClr>
                <a:schemeClr val="tx1"/>
              </a:buClr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Setting </a:t>
            </a:r>
            <a:r>
              <a:rPr lang="en-US" b="1" i="1" dirty="0" smtClean="0">
                <a:solidFill>
                  <a:srgbClr val="FF0000"/>
                </a:solidFill>
              </a:rPr>
              <a:t>orbital_resolved</a:t>
            </a:r>
            <a:r>
              <a:rPr lang="en-US" dirty="0" smtClean="0"/>
              <a:t> to </a:t>
            </a:r>
            <a:r>
              <a:rPr lang="en-US" b="1" i="1" dirty="0" smtClean="0">
                <a:solidFill>
                  <a:srgbClr val="FF0000"/>
                </a:solidFill>
              </a:rPr>
              <a:t>true</a:t>
            </a:r>
            <a:r>
              <a:rPr lang="en-US" dirty="0" smtClean="0"/>
              <a:t> shows the contribution of each orbital to overall band structure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" y="2133600"/>
            <a:ext cx="2366865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3577" y="4267200"/>
            <a:ext cx="1821024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Electronic structure calculation options - 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" y="1371600"/>
            <a:ext cx="5481735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1524000"/>
            <a:ext cx="33528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tb_basis</a:t>
            </a:r>
            <a:r>
              <a:rPr lang="en-US" dirty="0" smtClean="0"/>
              <a:t>  option lets you choose the band structure calculation model.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b_basis can also be set to </a:t>
            </a:r>
            <a:r>
              <a:rPr lang="en-US" b="1" i="1" dirty="0" smtClean="0">
                <a:solidFill>
                  <a:srgbClr val="FF0000"/>
                </a:solidFill>
              </a:rPr>
              <a:t>effective mass (</a:t>
            </a:r>
            <a:r>
              <a:rPr lang="en-US" b="1" i="1" dirty="0" err="1" smtClean="0">
                <a:solidFill>
                  <a:srgbClr val="FF0000"/>
                </a:solidFill>
              </a:rPr>
              <a:t>em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b="1" i="1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k_space_basis  </a:t>
            </a:r>
            <a:r>
              <a:rPr lang="en-US" dirty="0" smtClean="0">
                <a:solidFill>
                  <a:schemeClr val="tx1"/>
                </a:solidFill>
              </a:rPr>
              <a:t>can also be set to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artesian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Number of nodes </a:t>
            </a:r>
            <a:r>
              <a:rPr lang="en-US" dirty="0" smtClean="0">
                <a:sym typeface="Wingdings" pitchFamily="2" charset="2"/>
              </a:rPr>
              <a:t> Number of k-points in the chosen k interval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3200400" cy="533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3200400"/>
            <a:ext cx="1905000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839200" cy="5207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NEMO5 input deck skeleton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09600" y="1447800"/>
            <a:ext cx="3903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There are 3 </a:t>
            </a:r>
            <a:r>
              <a:rPr lang="en-US" dirty="0" smtClean="0"/>
              <a:t>blocks </a:t>
            </a:r>
            <a:r>
              <a:rPr lang="en-US" dirty="0"/>
              <a:t>in the input deck: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129540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Structure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129540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Solvers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972050"/>
            <a:ext cx="1295400" cy="120015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Global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797175" y="2220913"/>
            <a:ext cx="4365625" cy="36988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/>
              <a:t>Defines </a:t>
            </a:r>
            <a:r>
              <a:rPr lang="en-US" dirty="0"/>
              <a:t>material and simulation domains 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2781875" y="3581400"/>
            <a:ext cx="6019597" cy="92333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/>
              <a:t>Sets up </a:t>
            </a:r>
            <a:r>
              <a:rPr lang="en-US" dirty="0"/>
              <a:t>simulations that has to be solved, e.g. equations,</a:t>
            </a:r>
          </a:p>
          <a:p>
            <a:pPr eaLnBrk="1" hangingPunct="1"/>
            <a:r>
              <a:rPr lang="en-US" dirty="0"/>
              <a:t>b</a:t>
            </a:r>
            <a:r>
              <a:rPr lang="en-US" dirty="0" smtClean="0"/>
              <a:t>oundary conditions, iterative </a:t>
            </a:r>
            <a:r>
              <a:rPr lang="en-US" dirty="0"/>
              <a:t>processes, output, </a:t>
            </a:r>
            <a:endParaRPr lang="en-US" dirty="0" smtClean="0"/>
          </a:p>
          <a:p>
            <a:pPr eaLnBrk="1" hangingPunct="1"/>
            <a:r>
              <a:rPr lang="en-US" dirty="0" smtClean="0"/>
              <a:t>numerical </a:t>
            </a:r>
            <a:r>
              <a:rPr lang="en-US" dirty="0"/>
              <a:t>options, </a:t>
            </a: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2819400" y="5145087"/>
            <a:ext cx="5791200" cy="64611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/>
              <a:t>Defines </a:t>
            </a:r>
            <a:r>
              <a:rPr lang="en-US" dirty="0"/>
              <a:t>global variables such as temperature, which database </a:t>
            </a:r>
            <a:r>
              <a:rPr lang="en-US" dirty="0" smtClean="0"/>
              <a:t>file to </a:t>
            </a:r>
            <a:r>
              <a:rPr lang="en-US" dirty="0"/>
              <a:t>use, </a:t>
            </a:r>
            <a:r>
              <a:rPr lang="en-US" dirty="0" smtClean="0"/>
              <a:t>diagnostic output, etc. 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09800" y="2405856"/>
            <a:ext cx="4958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4038600"/>
            <a:ext cx="4958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47325" y="5410200"/>
            <a:ext cx="4958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168" y="2320408"/>
                <a:ext cx="64803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0" smtClean="0">
                          <a:latin typeface="Cambria Math"/>
                          <a:sym typeface="Wingdings"/>
                        </a:rPr>
                        <m:t>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8" y="2320408"/>
                <a:ext cx="648031" cy="49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" y="3774757"/>
                <a:ext cx="64803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0" smtClean="0">
                          <a:latin typeface="Cambria Math"/>
                          <a:sym typeface="Wingdings"/>
                        </a:rPr>
                        <m:t>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774757"/>
                <a:ext cx="648031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Some commonly known facts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8199"/>
            <a:ext cx="7620000" cy="42367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7086600" y="6400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*Wikipedia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001000" y="3212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Putting it all together…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381000" y="43434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global</a:t>
            </a:r>
            <a:r>
              <a:rPr lang="en-US" dirty="0" smtClean="0"/>
              <a:t> section has the command </a:t>
            </a:r>
            <a:r>
              <a:rPr lang="en-US" b="1" i="1" dirty="0" smtClean="0">
                <a:solidFill>
                  <a:srgbClr val="FF0000"/>
                </a:solidFill>
              </a:rPr>
              <a:t>solve</a:t>
            </a:r>
            <a:r>
              <a:rPr lang="en-US" dirty="0" smtClean="0"/>
              <a:t>:  All job names are included under </a:t>
            </a:r>
            <a:r>
              <a:rPr lang="en-US" b="1" i="1" dirty="0" smtClean="0">
                <a:solidFill>
                  <a:srgbClr val="FF0000"/>
                </a:solidFill>
              </a:rPr>
              <a:t>solve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database </a:t>
            </a:r>
            <a:r>
              <a:rPr lang="en-US" dirty="0" smtClean="0"/>
              <a:t>is  custom built  for N5 and contains all material parameters</a:t>
            </a:r>
          </a:p>
          <a:p>
            <a:pPr marL="171450" indent="-171450">
              <a:buClr>
                <a:schemeClr val="tx1"/>
              </a:buClr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messaging level </a:t>
            </a:r>
            <a:r>
              <a:rPr lang="en-US" dirty="0" smtClean="0"/>
              <a:t>indicates </a:t>
            </a:r>
            <a:r>
              <a:rPr lang="en-US" b="1" i="1" dirty="0" smtClean="0">
                <a:solidFill>
                  <a:srgbClr val="FF0000"/>
                </a:solidFill>
              </a:rPr>
              <a:t>code progress output </a:t>
            </a:r>
            <a:r>
              <a:rPr lang="en-US" dirty="0" smtClean="0"/>
              <a:t>on screen. Level 5 is verbose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5354676" cy="243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3352800"/>
            <a:ext cx="19812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2819400"/>
            <a:ext cx="10668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2209800"/>
            <a:ext cx="76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Exercise -I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382000" cy="47548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Log in to your workspace account and create a folder </a:t>
            </a:r>
            <a:r>
              <a:rPr lang="en-US" sz="2000" b="1" dirty="0" smtClean="0">
                <a:solidFill>
                  <a:srgbClr val="FF0000"/>
                </a:solidFill>
              </a:rPr>
              <a:t>TI</a:t>
            </a:r>
            <a:r>
              <a:rPr lang="en-US" dirty="0" smtClean="0"/>
              <a:t> in your home directory. Navigate to the </a:t>
            </a:r>
            <a:r>
              <a:rPr lang="en-US" b="1" dirty="0" smtClean="0">
                <a:solidFill>
                  <a:srgbClr val="FF0000"/>
                </a:solidFill>
              </a:rPr>
              <a:t>TI</a:t>
            </a:r>
            <a:r>
              <a:rPr lang="en-US" dirty="0" smtClean="0"/>
              <a:t> folder</a:t>
            </a:r>
          </a:p>
          <a:p>
            <a:pPr marL="574675" indent="-285750">
              <a:buClr>
                <a:schemeClr val="tx1"/>
              </a:buClr>
              <a:buFont typeface="Arial" pitchFamily="34" charset="0"/>
              <a:buChar char="‒"/>
            </a:pPr>
            <a:r>
              <a:rPr lang="en-US" b="1" dirty="0" smtClean="0">
                <a:solidFill>
                  <a:srgbClr val="FF0000"/>
                </a:solidFill>
              </a:rPr>
              <a:t>mkdir TI</a:t>
            </a:r>
          </a:p>
          <a:p>
            <a:pPr marL="574675" indent="-285750">
              <a:buClr>
                <a:schemeClr val="tx1"/>
              </a:buClr>
              <a:buFont typeface="Arial" pitchFamily="34" charset="0"/>
              <a:buChar char="‒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d TI</a:t>
            </a:r>
            <a:endParaRPr lang="en-US" sz="11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Pull </a:t>
            </a:r>
            <a:r>
              <a:rPr lang="en-US" dirty="0"/>
              <a:t>the </a:t>
            </a:r>
            <a:r>
              <a:rPr lang="en-US" dirty="0" smtClean="0"/>
              <a:t>necessary  files in your TI folder by typing the following 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    cp  ../</a:t>
            </a:r>
            <a:r>
              <a:rPr lang="en-US" b="1" dirty="0">
                <a:solidFill>
                  <a:srgbClr val="FF0000"/>
                </a:solidFill>
              </a:rPr>
              <a:t>public_examples/NCN_summer_school_2012/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Topological_Insulators_psengupta/ex*.in  .</a:t>
            </a:r>
          </a:p>
          <a:p>
            <a:endParaRPr lang="en-US" sz="1100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cp  </a:t>
            </a:r>
            <a:r>
              <a:rPr lang="en-US" b="1" dirty="0">
                <a:solidFill>
                  <a:srgbClr val="FF0000"/>
                </a:solidFill>
              </a:rPr>
              <a:t>../public_examples/NCN_summer_school_2012/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Topological_Insulators_psengupta/spin_analysis_ex*.m  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sz="9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ex1.in</a:t>
            </a:r>
            <a:r>
              <a:rPr lang="en-US" dirty="0" smtClean="0"/>
              <a:t>  is the input file to calculate the dispersion relationship for a 9.0 (appx) long Bi</a:t>
            </a:r>
            <a:r>
              <a:rPr lang="en-US" baseline="-25000" dirty="0" smtClean="0"/>
              <a:t>2</a:t>
            </a:r>
            <a:r>
              <a:rPr lang="en-US" dirty="0" smtClean="0"/>
              <a:t>Te</a:t>
            </a:r>
            <a:r>
              <a:rPr lang="en-US" baseline="-25000" dirty="0" smtClean="0"/>
              <a:t>3</a:t>
            </a:r>
            <a:r>
              <a:rPr lang="en-US" dirty="0" smtClean="0"/>
              <a:t> quantum well</a:t>
            </a:r>
            <a:endParaRPr lang="en-US" dirty="0"/>
          </a:p>
          <a:p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Submit a job by typing the command :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pt-BR" b="1" dirty="0" smtClean="0">
                <a:solidFill>
                  <a:srgbClr val="FF0000"/>
                </a:solidFill>
              </a:rPr>
              <a:t>submit </a:t>
            </a:r>
            <a:r>
              <a:rPr lang="pt-BR" b="1" dirty="0">
                <a:solidFill>
                  <a:srgbClr val="FF0000"/>
                </a:solidFill>
              </a:rPr>
              <a:t>-v ncn-hub@coates -i </a:t>
            </a:r>
            <a:r>
              <a:rPr lang="pt-BR" b="1" dirty="0" smtClean="0">
                <a:solidFill>
                  <a:srgbClr val="FF0000"/>
                </a:solidFill>
              </a:rPr>
              <a:t>../all.mat </a:t>
            </a:r>
            <a:r>
              <a:rPr lang="pt-BR" b="1" dirty="0">
                <a:solidFill>
                  <a:srgbClr val="FF0000"/>
                </a:solidFill>
              </a:rPr>
              <a:t>-n 16 -N 8 nemo-r8028 </a:t>
            </a:r>
            <a:r>
              <a:rPr lang="pt-BR" b="1" dirty="0" smtClean="0">
                <a:solidFill>
                  <a:srgbClr val="FF0000"/>
                </a:solidFill>
              </a:rPr>
              <a:t>./ex1.in</a:t>
            </a:r>
            <a:endParaRPr lang="pt-BR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do you expect to see as a solution?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pic>
        <p:nvPicPr>
          <p:cNvPr id="6" name="Picture 5" descr="Picture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59515"/>
            <a:ext cx="5105400" cy="3769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181600"/>
            <a:ext cx="42672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Band structure for a 9.0 nm long Bi</a:t>
            </a:r>
            <a:r>
              <a:rPr lang="en-US" baseline="-25000" dirty="0" smtClean="0"/>
              <a:t>2</a:t>
            </a:r>
            <a:r>
              <a:rPr lang="en-US" dirty="0" smtClean="0"/>
              <a:t>Te</a:t>
            </a:r>
            <a:r>
              <a:rPr lang="en-US" baseline="-25000" dirty="0" smtClean="0"/>
              <a:t>3</a:t>
            </a:r>
            <a:r>
              <a:rPr lang="en-US" dirty="0" smtClean="0"/>
              <a:t> quantum well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365171"/>
            <a:ext cx="3733800" cy="3816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NEMO5 will produce  four files (SS12_TI_ex1_*.dat)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Start MATLAB on your workspace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Your folder has a MATLAB file called  </a:t>
            </a:r>
            <a:r>
              <a:rPr lang="en-US" b="1" dirty="0" smtClean="0">
                <a:solidFill>
                  <a:srgbClr val="FF0000"/>
                </a:solidFill>
              </a:rPr>
              <a:t>spin_analysis_ex1.m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Execute the MATLAB script by typing </a:t>
            </a:r>
            <a:r>
              <a:rPr lang="en-US" b="1" dirty="0" smtClean="0">
                <a:solidFill>
                  <a:srgbClr val="FF0000"/>
                </a:solidFill>
              </a:rPr>
              <a:t>spin_analysis_ex1</a:t>
            </a:r>
            <a:r>
              <a:rPr lang="en-US" dirty="0" smtClean="0"/>
              <a:t>  at the command prompt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will have the figure on your left!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5262412"/>
            <a:ext cx="1600199" cy="1595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867400"/>
            <a:ext cx="2133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To run Matlab: </a:t>
            </a:r>
          </a:p>
          <a:p>
            <a:r>
              <a:rPr lang="en-US" b="1" dirty="0" smtClean="0"/>
              <a:t>$ use matlab-7.12</a:t>
            </a:r>
          </a:p>
          <a:p>
            <a:r>
              <a:rPr lang="en-US" b="1" dirty="0" smtClean="0"/>
              <a:t>$ matlab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04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Exercise –I contd…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264367" y="2286000"/>
            <a:ext cx="7162800" cy="2431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/>
              <a:t>Supplementary exercise </a:t>
            </a:r>
            <a:r>
              <a:rPr lang="en-US" dirty="0" smtClean="0"/>
              <a:t>: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line 20 of the spin_analysis_ex1.m  file from the preset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509588" indent="-285750">
              <a:buClr>
                <a:schemeClr val="tx1"/>
              </a:buClr>
              <a:buFont typeface="Arial" pitchFamily="34" charset="0"/>
              <a:buChar char="‒"/>
            </a:pPr>
            <a:r>
              <a:rPr lang="en-US" b="1" i="1" dirty="0" smtClean="0">
                <a:solidFill>
                  <a:srgbClr val="FF0000"/>
                </a:solidFill>
              </a:rPr>
              <a:t>n = [1 0 0]  </a:t>
            </a:r>
            <a:r>
              <a:rPr lang="en-US" dirty="0" smtClean="0"/>
              <a:t>to </a:t>
            </a:r>
            <a:r>
              <a:rPr lang="en-US" b="1" i="1" dirty="0" smtClean="0">
                <a:solidFill>
                  <a:srgbClr val="020EFE"/>
                </a:solidFill>
              </a:rPr>
              <a:t>n = [0 0 1]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7030A0"/>
                </a:solidFill>
              </a:rPr>
              <a:t>n = [0 1 0]</a:t>
            </a:r>
          </a:p>
          <a:p>
            <a:pPr marL="223838">
              <a:buClr>
                <a:schemeClr val="tx1"/>
              </a:buClr>
            </a:pPr>
            <a:endParaRPr lang="en-US" sz="1100" b="1" i="1" dirty="0" smtClean="0">
              <a:solidFill>
                <a:srgbClr val="7030A0"/>
              </a:solidFill>
            </a:endParaRPr>
          </a:p>
          <a:p>
            <a:pPr marL="509588" indent="-285750">
              <a:buClr>
                <a:schemeClr val="tx1"/>
              </a:buClr>
              <a:buFont typeface="Arial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Run Matlab</a:t>
            </a:r>
          </a:p>
          <a:p>
            <a:pPr marL="171450" indent="-171450">
              <a:buClr>
                <a:schemeClr val="tx1"/>
              </a:buClr>
              <a:buFont typeface="Arial" pitchFamily="34" charset="0"/>
              <a:buChar char="‒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three different spin-polarized plots  that you obtain highlight a fundamental theory of TIs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4367" y="1447800"/>
            <a:ext cx="842243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Pre-computed results are stored in folder /public_examples/NCN_summer_school_2012/Topological_Insulators_psengupta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839200" cy="5207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Inter-linking solvers in NEMO5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09600" y="1447800"/>
            <a:ext cx="6545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/>
              <a:t>Several solvers defined in the Solver block can be inter-linked: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905000"/>
            <a:ext cx="129540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Solver1</a:t>
            </a:r>
            <a:endParaRPr lang="en-US" dirty="0"/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429000"/>
            <a:ext cx="129540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Solver2</a:t>
            </a:r>
            <a:endParaRPr lang="en-US" dirty="0"/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972050"/>
            <a:ext cx="1295400" cy="120015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Solver3</a:t>
            </a:r>
            <a:endParaRPr lang="en-US" dirty="0"/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2819400" y="2362200"/>
            <a:ext cx="1066800" cy="1428286"/>
          </a:xfrm>
          <a:prstGeom prst="curvedLeftArrow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2895600" y="4267200"/>
            <a:ext cx="1143000" cy="1600200"/>
          </a:xfrm>
          <a:prstGeom prst="curvedLeftArrow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228600" y="2133600"/>
            <a:ext cx="1066800" cy="3886200"/>
          </a:xfrm>
          <a:prstGeom prst="curvedLeftArrow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3544669"/>
            <a:ext cx="4876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 will see a specific example of this coupling of solvers in the next part of the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NEMO5 is a toolbox….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25</a:t>
            </a:fld>
            <a:endParaRPr lang="en-US" altLang="ko-K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114800" cy="4101264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5943600" y="3733800"/>
            <a:ext cx="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924800" y="3048000"/>
            <a:ext cx="1143000" cy="571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Update ɸ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67400" y="2057400"/>
            <a:ext cx="2667000" cy="12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200" y="5410200"/>
            <a:ext cx="4648200" cy="1046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Solvers can also speak to one another</a:t>
            </a:r>
          </a:p>
          <a:p>
            <a:endParaRPr lang="en-US" sz="200" dirty="0"/>
          </a:p>
          <a:p>
            <a:pPr marL="342900" indent="-342900" algn="ctr">
              <a:buFont typeface="Arial" pitchFamily="34" charset="0"/>
              <a:buChar char="‒"/>
            </a:pPr>
            <a:r>
              <a:rPr lang="en-US" sz="2000" dirty="0" smtClean="0"/>
              <a:t>e.g.  A self-consistent charge calculation </a:t>
            </a:r>
            <a:endParaRPr lang="en-US" sz="20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4876800" y="1497925"/>
            <a:ext cx="3657600" cy="4445675"/>
            <a:chOff x="4838700" y="1295400"/>
            <a:chExt cx="3657600" cy="444567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905500" y="3912275"/>
              <a:ext cx="2590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8496300" y="3302675"/>
              <a:ext cx="0" cy="5275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scene3d>
              <a:camera prst="orthographicFront">
                <a:rot lat="0" lon="21299999" rev="10799999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4838700" y="1295400"/>
              <a:ext cx="2971800" cy="4445675"/>
              <a:chOff x="4838700" y="1295400"/>
              <a:chExt cx="2971800" cy="4445675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838700" y="1295400"/>
                <a:ext cx="2296107" cy="4445675"/>
                <a:chOff x="5372100" y="1295400"/>
                <a:chExt cx="2296107" cy="4445675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5867400" y="1295400"/>
                  <a:ext cx="1066800" cy="407075"/>
                </a:xfrm>
                <a:prstGeom prst="ellipse">
                  <a:avLst/>
                </a:prstGeom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Start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" name="Straight Arrow Connector 12"/>
                <p:cNvCxnSpPr>
                  <a:stCxn id="7" idx="4"/>
                </p:cNvCxnSpPr>
                <p:nvPr/>
              </p:nvCxnSpPr>
              <p:spPr>
                <a:xfrm>
                  <a:off x="6400800" y="1702475"/>
                  <a:ext cx="0" cy="40064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5382207" y="2133600"/>
                  <a:ext cx="2286000" cy="533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Density solver (e.g. Schrödinger)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562600" y="3124200"/>
                  <a:ext cx="1981200" cy="533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Potential solver (e.g. Poisson (ɸ))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Flowchart: Decision 29"/>
                <p:cNvSpPr/>
                <p:nvPr/>
              </p:nvSpPr>
              <p:spPr>
                <a:xfrm>
                  <a:off x="5372100" y="4140875"/>
                  <a:ext cx="2133600" cy="762000"/>
                </a:xfrm>
                <a:prstGeom prst="flowChartDecis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Conv ?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Arrow Connector 31"/>
                <p:cNvCxnSpPr>
                  <a:stCxn id="30" idx="2"/>
                </p:cNvCxnSpPr>
                <p:nvPr/>
              </p:nvCxnSpPr>
              <p:spPr>
                <a:xfrm>
                  <a:off x="6438900" y="4902875"/>
                  <a:ext cx="0" cy="41557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/>
                <p:cNvSpPr/>
                <p:nvPr/>
              </p:nvSpPr>
              <p:spPr>
                <a:xfrm>
                  <a:off x="5905500" y="5334000"/>
                  <a:ext cx="1066800" cy="40707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End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7200900" y="3581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</a:t>
                </a:r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143500" y="384774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Yes</a:t>
                </a:r>
                <a:endParaRPr lang="en-US" dirty="0"/>
              </a:p>
            </p:txBody>
          </p:sp>
        </p:grpSp>
      </p:grpSp>
      <p:sp>
        <p:nvSpPr>
          <p:cNvPr id="85" name="TextBox 84"/>
          <p:cNvSpPr txBox="1"/>
          <p:nvPr/>
        </p:nvSpPr>
        <p:spPr>
          <a:xfrm>
            <a:off x="228600" y="1498937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</a:t>
            </a:r>
            <a:r>
              <a:rPr lang="en-US" sz="1600" b="1" dirty="0" smtClean="0"/>
              <a:t>olve = (struct, schrödinger, poisson)</a:t>
            </a:r>
            <a:endParaRPr lang="en-US" sz="1600" b="1" dirty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943600" y="2952155"/>
            <a:ext cx="0" cy="4006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47" idx="0"/>
          </p:cNvCxnSpPr>
          <p:nvPr/>
        </p:nvCxnSpPr>
        <p:spPr>
          <a:xfrm>
            <a:off x="8496300" y="2069425"/>
            <a:ext cx="0" cy="978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8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5823284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Setting up the Poisson…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524000"/>
            <a:ext cx="4191000" cy="2985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name is assigned to the Poisson solver </a:t>
            </a:r>
            <a:r>
              <a:rPr lang="en-US" dirty="0" smtClean="0"/>
              <a:t>(similar to previous slides)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non-linear Poisson </a:t>
            </a:r>
            <a:r>
              <a:rPr lang="en-US" dirty="0" smtClean="0"/>
              <a:t>will be solved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continuum domain </a:t>
            </a:r>
            <a:r>
              <a:rPr lang="en-US" dirty="0" smtClean="0"/>
              <a:t>is constructed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Linear solver settings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Electrostatic output option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998327" cy="24200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0600" y="2096428"/>
            <a:ext cx="2286000" cy="4181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0600" y="2667150"/>
            <a:ext cx="3124200" cy="4181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90600" y="3278326"/>
            <a:ext cx="2514600" cy="4181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90600" y="4038600"/>
            <a:ext cx="2286000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90600" y="4876800"/>
            <a:ext cx="5181600" cy="1143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76600" y="3872567"/>
            <a:ext cx="1600200" cy="547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Up Arrow 23"/>
          <p:cNvSpPr/>
          <p:nvPr/>
        </p:nvSpPr>
        <p:spPr>
          <a:xfrm>
            <a:off x="5562599" y="4526280"/>
            <a:ext cx="274320" cy="274320"/>
          </a:xfrm>
          <a:prstGeom prst="up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Linking Poisson to Schroedinger…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616903" cy="2057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7200" y="1447800"/>
            <a:ext cx="1752600" cy="4181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7200" y="2096428"/>
            <a:ext cx="3429000" cy="6467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8086" y="2971800"/>
            <a:ext cx="4027714" cy="4181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3840805" cy="1752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8250" y="4191000"/>
            <a:ext cx="3025549" cy="4181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rved Left Arrow 10"/>
          <p:cNvSpPr/>
          <p:nvPr/>
        </p:nvSpPr>
        <p:spPr>
          <a:xfrm>
            <a:off x="4343400" y="3372314"/>
            <a:ext cx="1066800" cy="1428286"/>
          </a:xfrm>
          <a:prstGeom prst="curvedLeftArrow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371600"/>
            <a:ext cx="3505200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Specific model  applicable to topological insulators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Convergence criterion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simple  linking step done through </a:t>
            </a:r>
            <a:r>
              <a:rPr lang="en-US" b="1" i="1" dirty="0" smtClean="0">
                <a:solidFill>
                  <a:srgbClr val="FF0000"/>
                </a:solidFill>
              </a:rPr>
              <a:t>inserting name of desired solver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43400" y="16764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62400" y="2286000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26087" r="87294" b="56522"/>
          <a:stretch>
            <a:fillRect/>
          </a:stretch>
        </p:blipFill>
        <p:spPr>
          <a:xfrm rot="10800000">
            <a:off x="398584" y="3423136"/>
            <a:ext cx="381001" cy="30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257800"/>
            <a:ext cx="80010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3429000"/>
            <a:ext cx="3505200" cy="19236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job_list </a:t>
            </a:r>
            <a:r>
              <a:rPr lang="en-US" dirty="0" smtClean="0"/>
              <a:t>tells NEMO5 to compute specific physical quantities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a self-consistent calculation </a:t>
            </a:r>
            <a:r>
              <a:rPr lang="en-US" b="1" i="1" dirty="0" smtClean="0">
                <a:solidFill>
                  <a:srgbClr val="FF0000"/>
                </a:solidFill>
              </a:rPr>
              <a:t>electron density </a:t>
            </a:r>
            <a:r>
              <a:rPr lang="en-US" dirty="0" smtClean="0"/>
              <a:t>is computed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5296828"/>
            <a:ext cx="914400" cy="4181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few options in the density solver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28</a:t>
            </a:fld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524000"/>
            <a:ext cx="40386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First two blocks of input statements are identical to normal </a:t>
            </a:r>
            <a:r>
              <a:rPr lang="en-US" dirty="0" err="1" smtClean="0"/>
              <a:t>eigen</a:t>
            </a:r>
            <a:r>
              <a:rPr lang="en-US" dirty="0" smtClean="0"/>
              <a:t> value calculations  done  earlier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i="1" dirty="0" err="1">
                <a:solidFill>
                  <a:srgbClr val="FF0000"/>
                </a:solidFill>
              </a:rPr>
              <a:t>t</a:t>
            </a:r>
            <a:r>
              <a:rPr lang="en-US" b="1" i="1" dirty="0" err="1" smtClean="0">
                <a:solidFill>
                  <a:srgbClr val="FF0000"/>
                </a:solidFill>
              </a:rPr>
              <a:t>hreshold_energy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lets you choose </a:t>
            </a:r>
            <a:r>
              <a:rPr lang="en-US" dirty="0" err="1" smtClean="0"/>
              <a:t>eigen</a:t>
            </a:r>
            <a:r>
              <a:rPr lang="en-US" dirty="0" smtClean="0"/>
              <a:t> states  beginning with energy as set in the option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i="1" dirty="0" err="1">
                <a:solidFill>
                  <a:srgbClr val="FF0000"/>
                </a:solidFill>
              </a:rPr>
              <a:t>c</a:t>
            </a:r>
            <a:r>
              <a:rPr lang="en-US" b="1" i="1" dirty="0" err="1" smtClean="0">
                <a:solidFill>
                  <a:srgbClr val="FF0000"/>
                </a:solidFill>
              </a:rPr>
              <a:t>hem_pot</a:t>
            </a:r>
            <a:r>
              <a:rPr lang="en-US" dirty="0" smtClean="0"/>
              <a:t> is the Fermi level to start calculations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Schrodinger receives the potential from the </a:t>
            </a:r>
            <a:r>
              <a:rPr lang="en-US" b="1" i="1" dirty="0" err="1" smtClean="0">
                <a:solidFill>
                  <a:srgbClr val="002060"/>
                </a:solidFill>
              </a:rPr>
              <a:t>my_poisson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potential solver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114800" cy="279595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5800" y="1524000"/>
            <a:ext cx="3744686" cy="914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55" y="2590800"/>
            <a:ext cx="3503645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7355" y="3352800"/>
            <a:ext cx="3744686" cy="914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5943600"/>
            <a:ext cx="7467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More advanced calculations can use boundary condition options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724400"/>
            <a:ext cx="42671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Inter-linking solvers : </a:t>
            </a:r>
            <a:r>
              <a:rPr lang="en-US" b="1" i="1" dirty="0" err="1" smtClean="0">
                <a:solidFill>
                  <a:srgbClr val="FF0000"/>
                </a:solidFill>
              </a:rPr>
              <a:t>my_poisson</a:t>
            </a:r>
            <a:r>
              <a:rPr lang="en-US" dirty="0" smtClean="0"/>
              <a:t> and </a:t>
            </a:r>
            <a:r>
              <a:rPr lang="en-US" b="1" i="1" dirty="0" err="1" smtClean="0">
                <a:solidFill>
                  <a:srgbClr val="FF0000"/>
                </a:solidFill>
              </a:rPr>
              <a:t>BiTe_density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3429000" y="4319953"/>
            <a:ext cx="381000" cy="328247"/>
          </a:xfrm>
          <a:prstGeom prst="up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Implementing boundary conditions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FF"/>
              </a:clrFrom>
              <a:clrTo>
                <a:srgbClr val="E8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248347" cy="2971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1981200"/>
            <a:ext cx="2133600" cy="4181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1524000"/>
            <a:ext cx="4419600" cy="46935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Boundary conditions can be of two forms in NEMO5.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Dirchlet  (potential (ɸ)  =  constant)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Neumann  (</a:t>
            </a:r>
            <a:r>
              <a:rPr lang="el-GR" dirty="0" smtClean="0"/>
              <a:t>∂</a:t>
            </a:r>
            <a:r>
              <a:rPr lang="en-US" dirty="0" smtClean="0"/>
              <a:t>ɸ  =  constant)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input deck statements  shown on left can be included multiple times at all possible external boundaries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right boundary region number must be specified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i="1" dirty="0" err="1" smtClean="0">
                <a:solidFill>
                  <a:srgbClr val="FF0000"/>
                </a:solidFill>
              </a:rPr>
              <a:t>E_field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allows to apply an electric field of certain magnitude to device structure. It is in units of V/cm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4657" y="3775638"/>
            <a:ext cx="957943" cy="4181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3200400"/>
            <a:ext cx="1295400" cy="575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839200" cy="520700"/>
          </a:xfrm>
        </p:spPr>
        <p:txBody>
          <a:bodyPr/>
          <a:lstStyle/>
          <a:p>
            <a:r>
              <a:rPr lang="en-US" dirty="0" smtClean="0"/>
              <a:t>A dispersion cartoon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67812" y="3276600"/>
            <a:ext cx="2023188" cy="0"/>
          </a:xfrm>
          <a:prstGeom prst="line">
            <a:avLst/>
          </a:prstGeom>
          <a:ln>
            <a:solidFill>
              <a:srgbClr val="00B0F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133600" y="1295400"/>
            <a:ext cx="4517571" cy="2286000"/>
            <a:chOff x="0" y="1600200"/>
            <a:chExt cx="4517571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0200"/>
              <a:ext cx="3432175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536371" y="1829964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Conduction band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35963" y="2924766"/>
              <a:ext cx="1592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Valence band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52057" y="2118360"/>
            <a:ext cx="2329543" cy="853440"/>
            <a:chOff x="718457" y="2423160"/>
            <a:chExt cx="2329543" cy="853440"/>
          </a:xfrm>
        </p:grpSpPr>
        <p:sp>
          <p:nvSpPr>
            <p:cNvPr id="18" name="TextBox 17"/>
            <p:cNvSpPr txBox="1"/>
            <p:nvPr/>
          </p:nvSpPr>
          <p:spPr>
            <a:xfrm>
              <a:off x="1850571" y="2590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E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718457" y="3267851"/>
              <a:ext cx="2329543" cy="8749"/>
            </a:xfrm>
            <a:prstGeom prst="line">
              <a:avLst/>
            </a:prstGeom>
            <a:ln>
              <a:solidFill>
                <a:srgbClr val="0070C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Up-Down Arrow 20"/>
            <p:cNvSpPr/>
            <p:nvPr/>
          </p:nvSpPr>
          <p:spPr>
            <a:xfrm>
              <a:off x="1682496" y="2423160"/>
              <a:ext cx="228600" cy="704088"/>
            </a:xfrm>
            <a:prstGeom prst="upDownArrow">
              <a:avLst/>
            </a:prstGeom>
            <a:solidFill>
              <a:schemeClr val="bg2">
                <a:lumMod val="50000"/>
              </a:schemeClr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15885" y="3617167"/>
            <a:ext cx="4550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An insulator such as  SiO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, Si</a:t>
            </a:r>
            <a:r>
              <a:rPr lang="en-US" sz="2000" baseline="-25000" dirty="0" smtClean="0">
                <a:solidFill>
                  <a:srgbClr val="000000"/>
                </a:solidFill>
              </a:rPr>
              <a:t>3 </a:t>
            </a:r>
            <a:r>
              <a:rPr lang="en-US" sz="2000" dirty="0" smtClean="0">
                <a:solidFill>
                  <a:srgbClr val="000000"/>
                </a:solidFill>
              </a:rPr>
              <a:t>N</a:t>
            </a:r>
            <a:r>
              <a:rPr lang="en-US" sz="2000" baseline="-25000" dirty="0" smtClean="0">
                <a:solidFill>
                  <a:srgbClr val="000000"/>
                </a:solidFill>
              </a:rPr>
              <a:t>4 </a:t>
            </a:r>
            <a:r>
              <a:rPr lang="en-US" sz="2000" dirty="0" smtClean="0">
                <a:solidFill>
                  <a:srgbClr val="000000"/>
                </a:solidFill>
              </a:rPr>
              <a:t> with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large band-gap</a:t>
            </a:r>
            <a:r>
              <a:rPr lang="en-US" sz="2000" baseline="-250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4495800"/>
            <a:ext cx="6629400" cy="8002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Conduction and Valence bands describe electrons and holes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band gap is zero in a metal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9600" y="5638800"/>
            <a:ext cx="7848600" cy="80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Some materials possess the dual properties of metals and insulators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will use NEMO5 to investigate some of these unique materials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Updating Schrödinger for </a:t>
            </a:r>
            <a:r>
              <a:rPr lang="en-US" dirty="0" err="1" smtClean="0">
                <a:solidFill>
                  <a:schemeClr val="bg1"/>
                </a:solidFill>
              </a:rPr>
              <a:t>eigen</a:t>
            </a:r>
            <a:r>
              <a:rPr lang="en-US" dirty="0" smtClean="0">
                <a:solidFill>
                  <a:schemeClr val="bg1"/>
                </a:solidFill>
              </a:rPr>
              <a:t> states calculation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" y="1371600"/>
            <a:ext cx="5481735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1524000"/>
            <a:ext cx="365760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Exactly same format as in Exercise 1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Potential solver </a:t>
            </a:r>
            <a:r>
              <a:rPr lang="en-US" dirty="0" smtClean="0"/>
              <a:t>is added which supplies potential to the </a:t>
            </a:r>
            <a:r>
              <a:rPr lang="en-US" b="1" i="1" dirty="0" smtClean="0">
                <a:solidFill>
                  <a:srgbClr val="FF0000"/>
                </a:solidFill>
              </a:rPr>
              <a:t>tight - binding Hamiltonian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3200400" cy="533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3200400"/>
            <a:ext cx="1981200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1" y="4038600"/>
            <a:ext cx="4839419" cy="68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024" y="4114800"/>
            <a:ext cx="4274976" cy="533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Exercise -II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8382000" cy="24688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ex2.in</a:t>
            </a:r>
            <a:r>
              <a:rPr lang="en-US" dirty="0" smtClean="0"/>
              <a:t>  is the input file to calculate  charge self-consistent  dispersion relationship for a 9.0 (appx) long Bi</a:t>
            </a:r>
            <a:r>
              <a:rPr lang="en-US" baseline="-25000" dirty="0" smtClean="0"/>
              <a:t>2</a:t>
            </a:r>
            <a:r>
              <a:rPr lang="en-US" dirty="0" smtClean="0"/>
              <a:t>Te</a:t>
            </a:r>
            <a:r>
              <a:rPr lang="en-US" baseline="-25000" dirty="0" smtClean="0"/>
              <a:t>3</a:t>
            </a:r>
            <a:r>
              <a:rPr lang="en-US" dirty="0" smtClean="0"/>
              <a:t> quantum well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This task will produce a dispersion relationship, potential landscape, and the charge profile in the device</a:t>
            </a:r>
            <a:endParaRPr lang="en-US" dirty="0"/>
          </a:p>
          <a:p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Submit  the job by typing the command :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pt-BR" b="1" dirty="0" smtClean="0">
                <a:solidFill>
                  <a:srgbClr val="FF0000"/>
                </a:solidFill>
              </a:rPr>
              <a:t>submit </a:t>
            </a:r>
            <a:r>
              <a:rPr lang="pt-BR" b="1" dirty="0">
                <a:solidFill>
                  <a:srgbClr val="FF0000"/>
                </a:solidFill>
              </a:rPr>
              <a:t>-v ncn-hub@coates -i </a:t>
            </a:r>
            <a:r>
              <a:rPr lang="pt-BR" b="1" dirty="0" smtClean="0">
                <a:solidFill>
                  <a:srgbClr val="FF0000"/>
                </a:solidFill>
              </a:rPr>
              <a:t>../all.mat </a:t>
            </a:r>
            <a:r>
              <a:rPr lang="pt-BR" b="1" dirty="0">
                <a:solidFill>
                  <a:srgbClr val="FF0000"/>
                </a:solidFill>
              </a:rPr>
              <a:t>-n 16 -N 8 nemo-r8028 </a:t>
            </a:r>
            <a:r>
              <a:rPr lang="pt-BR" b="1" dirty="0" smtClean="0">
                <a:solidFill>
                  <a:srgbClr val="FF0000"/>
                </a:solidFill>
              </a:rPr>
              <a:t>./ex2.in</a:t>
            </a:r>
            <a:endParaRPr lang="pt-BR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do you expect to see as a solution?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  <p:sp>
        <p:nvSpPr>
          <p:cNvPr id="4" name="TextBox 3"/>
          <p:cNvSpPr txBox="1"/>
          <p:nvPr/>
        </p:nvSpPr>
        <p:spPr>
          <a:xfrm>
            <a:off x="228600" y="5181600"/>
            <a:ext cx="42672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Self-consistent  band structure for a 9.0 nm long Bi</a:t>
            </a:r>
            <a:r>
              <a:rPr lang="en-US" baseline="-25000" dirty="0" smtClean="0"/>
              <a:t>2</a:t>
            </a:r>
            <a:r>
              <a:rPr lang="en-US" dirty="0" smtClean="0"/>
              <a:t>Te</a:t>
            </a:r>
            <a:r>
              <a:rPr lang="en-US" baseline="-25000" dirty="0" smtClean="0"/>
              <a:t>3</a:t>
            </a:r>
            <a:r>
              <a:rPr lang="en-US" dirty="0" smtClean="0"/>
              <a:t> quantum well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365171"/>
            <a:ext cx="3733800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NEMO5 will produce  four .dat files (SS12_TI_ex2_*.dat) and a .</a:t>
            </a:r>
            <a:r>
              <a:rPr lang="en-US" dirty="0" err="1" smtClean="0"/>
              <a:t>xy</a:t>
            </a:r>
            <a:r>
              <a:rPr lang="en-US" dirty="0" smtClean="0"/>
              <a:t> file (poisson_ex2.xy)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Start MATLAB on your workspace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Your folder has a MATLAB file called  </a:t>
            </a:r>
            <a:r>
              <a:rPr lang="en-US" b="1" dirty="0" smtClean="0">
                <a:solidFill>
                  <a:srgbClr val="FF0000"/>
                </a:solidFill>
              </a:rPr>
              <a:t>spin_analysis_ex2.m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Execute the MATLAB script by typing </a:t>
            </a:r>
            <a:r>
              <a:rPr lang="en-US" b="1" dirty="0" smtClean="0">
                <a:solidFill>
                  <a:srgbClr val="FF0000"/>
                </a:solidFill>
              </a:rPr>
              <a:t>spin_analysis_ex2</a:t>
            </a:r>
            <a:r>
              <a:rPr lang="en-US" dirty="0" smtClean="0"/>
              <a:t>  at the command prompt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will have the figure on your left!</a:t>
            </a:r>
            <a:endParaRPr lang="en-US" dirty="0"/>
          </a:p>
        </p:txBody>
      </p:sp>
      <p:pic>
        <p:nvPicPr>
          <p:cNvPr id="8" name="Picture 7" descr="Picture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458644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Electrostatic calculations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1368491" y="1371600"/>
            <a:ext cx="5641909" cy="42627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the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poisson_ex2.xy file </a:t>
            </a:r>
            <a:r>
              <a:rPr lang="en-US" dirty="0" smtClean="0">
                <a:solidFill>
                  <a:schemeClr val="tx1"/>
                </a:solidFill>
              </a:rPr>
              <a:t>(three column file) </a:t>
            </a:r>
            <a:r>
              <a:rPr lang="en-US" dirty="0" smtClean="0"/>
              <a:t>in your folder to plot the charge and potential profile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Start MATLAB on your workspace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Type the following for the charge &amp; potential plot :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/>
          </a:p>
          <a:p>
            <a:pPr marL="1082675" indent="-392113"/>
            <a:r>
              <a:rPr lang="en-US" dirty="0" smtClean="0"/>
              <a:t>  </a:t>
            </a:r>
            <a:r>
              <a:rPr lang="en-US" b="1" dirty="0" smtClean="0">
                <a:solidFill>
                  <a:srgbClr val="002060"/>
                </a:solidFill>
              </a:rPr>
              <a:t>cp  =  load(‘poisson_ex2.xy’);</a:t>
            </a:r>
          </a:p>
          <a:p>
            <a:pPr marL="1082675" indent="-392113"/>
            <a:endParaRPr lang="en-US" sz="1100" b="1" dirty="0" smtClean="0">
              <a:solidFill>
                <a:srgbClr val="002060"/>
              </a:solidFill>
            </a:endParaRPr>
          </a:p>
          <a:p>
            <a:pPr marL="1082675" indent="-392113"/>
            <a:r>
              <a:rPr lang="en-US" b="1" dirty="0" smtClean="0">
                <a:solidFill>
                  <a:srgbClr val="002060"/>
                </a:solidFill>
              </a:rPr>
              <a:t>  % potential plot</a:t>
            </a:r>
          </a:p>
          <a:p>
            <a:pPr marL="1082675" indent="-392113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figure(1)</a:t>
            </a:r>
          </a:p>
          <a:p>
            <a:pPr marL="1082675" indent="-392113"/>
            <a:r>
              <a:rPr lang="en-US" b="1" dirty="0" smtClean="0">
                <a:solidFill>
                  <a:srgbClr val="002060"/>
                </a:solidFill>
              </a:rPr>
              <a:t>  plot(cp(:,1), cp(:,2))</a:t>
            </a:r>
          </a:p>
          <a:p>
            <a:pPr marL="1082675" indent="-392113"/>
            <a:endParaRPr lang="en-US" sz="1100" b="1" dirty="0" smtClean="0">
              <a:solidFill>
                <a:srgbClr val="002060"/>
              </a:solidFill>
            </a:endParaRPr>
          </a:p>
          <a:p>
            <a:pPr marL="1082675" indent="-392113"/>
            <a:r>
              <a:rPr lang="en-US" b="1" dirty="0" smtClean="0">
                <a:solidFill>
                  <a:srgbClr val="002060"/>
                </a:solidFill>
              </a:rPr>
              <a:t>  % charge plot</a:t>
            </a:r>
          </a:p>
          <a:p>
            <a:pPr marL="1082675" indent="-392113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figure(2)</a:t>
            </a:r>
          </a:p>
          <a:p>
            <a:pPr marL="1082675" indent="-392113"/>
            <a:r>
              <a:rPr lang="en-US" b="1" dirty="0" smtClean="0">
                <a:solidFill>
                  <a:srgbClr val="002060"/>
                </a:solidFill>
              </a:rPr>
              <a:t>  plot(cp(:,</a:t>
            </a:r>
            <a:r>
              <a:rPr lang="en-US" b="1" dirty="0">
                <a:solidFill>
                  <a:srgbClr val="002060"/>
                </a:solidFill>
              </a:rPr>
              <a:t>1), </a:t>
            </a:r>
            <a:r>
              <a:rPr lang="en-US" b="1" dirty="0" smtClean="0">
                <a:solidFill>
                  <a:srgbClr val="002060"/>
                </a:solidFill>
              </a:rPr>
              <a:t>cp(:,</a:t>
            </a:r>
            <a:r>
              <a:rPr lang="en-US" b="1" dirty="0">
                <a:solidFill>
                  <a:srgbClr val="002060"/>
                </a:solidFill>
              </a:rPr>
              <a:t>3</a:t>
            </a:r>
            <a:r>
              <a:rPr lang="en-US" b="1" dirty="0" smtClean="0">
                <a:solidFill>
                  <a:srgbClr val="002060"/>
                </a:solidFill>
              </a:rPr>
              <a:t>))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5791200"/>
            <a:ext cx="6477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 can also use any plotting software : </a:t>
            </a:r>
          </a:p>
          <a:p>
            <a:r>
              <a:rPr lang="en-US" dirty="0" smtClean="0"/>
              <a:t>Please  remember : Column 1 is device coordinate followed by potential and charge data on columns 2 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43400" y="1636971"/>
            <a:ext cx="4800600" cy="3697029"/>
            <a:chOff x="4191000" y="1636971"/>
            <a:chExt cx="4953000" cy="3657157"/>
          </a:xfrm>
        </p:grpSpPr>
        <p:pic>
          <p:nvPicPr>
            <p:cNvPr id="8" name="Picture 7" descr="Picture 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0" y="1636971"/>
              <a:ext cx="4953000" cy="365715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248400" y="2514600"/>
              <a:ext cx="4572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 bwMode="auto">
          <a:xfrm>
            <a:off x="0" y="762000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819912"/>
            <a:ext cx="9144000" cy="3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How do the results from Exercise I and II look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like?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Picture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4586449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295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Self-consistent electronic structure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295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Schrödinger 20 band tight binding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5410200"/>
            <a:ext cx="6494085" cy="13542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Poisson calculation has large impact:</a:t>
            </a:r>
          </a:p>
          <a:p>
            <a:pPr marL="288925" indent="-288925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Energy separation between Dirac cones gets enhanced</a:t>
            </a:r>
          </a:p>
          <a:p>
            <a:pPr marL="288925" indent="-288925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Fermi velocity of Dirac states changes (mobility)</a:t>
            </a:r>
          </a:p>
          <a:p>
            <a:pPr marL="288925" indent="-288925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Dirac points move below the Fermi level, into the bulk DOS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potential_fig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447800"/>
            <a:ext cx="3653699" cy="36576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0" y="762000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819912"/>
            <a:ext cx="9144000" cy="3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Self-consistent electrostatic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calculations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1219200"/>
            <a:ext cx="4876800" cy="4179332"/>
            <a:chOff x="381000" y="1219200"/>
            <a:chExt cx="4876800" cy="4179332"/>
          </a:xfrm>
        </p:grpSpPr>
        <p:pic>
          <p:nvPicPr>
            <p:cNvPr id="28" name="Picture 27" descr="charge_fig3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5800" y="1447800"/>
              <a:ext cx="3653699" cy="3657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1000" y="12192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Bi terminated surf.</a:t>
              </a:r>
              <a:endParaRPr lang="en-US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990600" y="1524000"/>
              <a:ext cx="246888" cy="228600"/>
            </a:xfrm>
            <a:prstGeom prst="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200" y="50292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 terminated surf.</a:t>
              </a:r>
              <a:endParaRPr lang="en-US" dirty="0"/>
            </a:p>
          </p:txBody>
        </p:sp>
        <p:sp>
          <p:nvSpPr>
            <p:cNvPr id="11" name="Up Arrow 10"/>
            <p:cNvSpPr>
              <a:spLocks/>
            </p:cNvSpPr>
            <p:nvPr/>
          </p:nvSpPr>
          <p:spPr>
            <a:xfrm>
              <a:off x="3944112" y="4876800"/>
              <a:ext cx="246888" cy="228600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1000" y="5410200"/>
            <a:ext cx="8382000" cy="1069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174625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Smooth perturbative potential</a:t>
            </a:r>
          </a:p>
          <a:p>
            <a:pPr indent="174625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Oscillations in the potential between anion/cation covered by bulk parameters</a:t>
            </a:r>
          </a:p>
          <a:p>
            <a:pPr marL="171450" indent="-171450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Change of charge polarity at two surfaces due to different atomic termination </a:t>
            </a:r>
          </a:p>
          <a:p>
            <a:pPr marL="457200" lvl="2" indent="174625">
              <a:spcAft>
                <a:spcPts val="600"/>
              </a:spcAft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2133600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Common in TB:</a:t>
            </a:r>
          </a:p>
          <a:p>
            <a:r>
              <a:rPr lang="en-US" dirty="0" smtClean="0"/>
              <a:t>Charge oscillations between atom types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1752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Intrinsic dipole due to distinct surfaces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762000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819912"/>
            <a:ext cx="9144000" cy="3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Conclusion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81534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/>
              <a:t>Band structure calculations</a:t>
            </a:r>
          </a:p>
          <a:p>
            <a:pPr lvl="1" indent="225425">
              <a:spcAft>
                <a:spcPts val="600"/>
              </a:spcAft>
              <a:buFont typeface="Lucida Grande"/>
              <a:buChar char="−"/>
            </a:pPr>
            <a:r>
              <a:rPr lang="en-US" sz="2000" dirty="0" smtClean="0"/>
              <a:t>Can handle the newest materials like </a:t>
            </a:r>
            <a:r>
              <a:rPr lang="en-US" sz="2000" i="1" dirty="0" smtClean="0">
                <a:solidFill>
                  <a:srgbClr val="FF0000"/>
                </a:solidFill>
              </a:rPr>
              <a:t>topological insulators</a:t>
            </a:r>
          </a:p>
          <a:p>
            <a:pPr indent="225425">
              <a:buClr>
                <a:srgbClr val="FF0000"/>
              </a:buClr>
              <a:buFont typeface="Wingdings" charset="2"/>
              <a:buChar char="§"/>
            </a:pPr>
            <a:endParaRPr lang="en-US" sz="2000" dirty="0" smtClean="0"/>
          </a:p>
          <a:p>
            <a:pPr indent="225425">
              <a:spcAft>
                <a:spcPts val="600"/>
              </a:spcAft>
              <a:buFont typeface="Wingdings" charset="2"/>
              <a:buChar char="§"/>
            </a:pPr>
            <a:endParaRPr lang="en-US" sz="2000" dirty="0" smtClean="0"/>
          </a:p>
          <a:p>
            <a:pPr indent="225425">
              <a:spcAft>
                <a:spcPts val="600"/>
              </a:spcAft>
              <a:buFont typeface="Wingdings" charset="2"/>
              <a:buChar char="§"/>
            </a:pPr>
            <a:endParaRPr lang="en-US" sz="2000" dirty="0" smtClean="0"/>
          </a:p>
          <a:p>
            <a:pPr indent="225425">
              <a:spcAft>
                <a:spcPts val="600"/>
              </a:spcAft>
              <a:buFont typeface="Wingdings" charset="2"/>
              <a:buChar char="§"/>
            </a:pPr>
            <a:endParaRPr lang="en-US" sz="2000" dirty="0" smtClean="0"/>
          </a:p>
          <a:p>
            <a:pPr indent="225425">
              <a:spcAft>
                <a:spcPts val="600"/>
              </a:spcAft>
              <a:buFont typeface="Wingdings" charset="2"/>
              <a:buChar char="§"/>
            </a:pPr>
            <a:endParaRPr lang="en-US" sz="2000" dirty="0" smtClean="0"/>
          </a:p>
          <a:p>
            <a:pPr indent="225425">
              <a:spcAft>
                <a:spcPts val="600"/>
              </a:spcAft>
              <a:buFont typeface="Wingdings" charset="2"/>
              <a:buChar char="§"/>
            </a:pPr>
            <a:endParaRPr lang="en-US" sz="2000" dirty="0" smtClean="0"/>
          </a:p>
          <a:p>
            <a:pPr indent="225425">
              <a:spcAft>
                <a:spcPts val="600"/>
              </a:spcAft>
              <a:buFont typeface="Wingdings" charset="2"/>
              <a:buChar char="§"/>
            </a:pPr>
            <a:endParaRPr lang="en-US" sz="2000" dirty="0" smtClean="0"/>
          </a:p>
          <a:p>
            <a:pPr indent="225425">
              <a:spcAft>
                <a:spcPts val="600"/>
              </a:spcAft>
              <a:buFont typeface="Wingdings" charset="2"/>
              <a:buChar char="§"/>
            </a:pPr>
            <a:endParaRPr lang="en-US" sz="2000" dirty="0" smtClean="0"/>
          </a:p>
          <a:p>
            <a:pPr indent="225425">
              <a:buClr>
                <a:srgbClr val="FF0000"/>
              </a:buClr>
            </a:pPr>
            <a:endParaRPr lang="en-US" sz="2000" dirty="0" smtClean="0"/>
          </a:p>
          <a:p>
            <a:pPr lvl="1" indent="225425">
              <a:buFont typeface="Lucida Grande"/>
              <a:buChar char="−"/>
            </a:pP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324600" y="63816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Thank you.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2362200"/>
            <a:ext cx="784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/>
              <a:t>Charge self-consistent band structure calculation</a:t>
            </a:r>
          </a:p>
          <a:p>
            <a:pPr lvl="1" indent="225425">
              <a:spcAft>
                <a:spcPts val="600"/>
              </a:spcAft>
              <a:buFont typeface="Lucida Grande"/>
              <a:buChar char="−"/>
            </a:pPr>
            <a:r>
              <a:rPr lang="en-US" sz="2000" dirty="0" smtClean="0"/>
              <a:t>For accurate device prediction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3276600"/>
            <a:ext cx="807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/>
              <a:t>Use of solvers to accomplish modular tasks</a:t>
            </a:r>
          </a:p>
          <a:p>
            <a:pPr lvl="1" indent="225425">
              <a:spcAft>
                <a:spcPts val="600"/>
              </a:spcAft>
              <a:buFont typeface="Lucida Grande"/>
              <a:buChar char="−"/>
            </a:pPr>
            <a:r>
              <a:rPr lang="en-US" sz="2000" i="1" dirty="0" smtClean="0">
                <a:solidFill>
                  <a:srgbClr val="FF0000"/>
                </a:solidFill>
              </a:rPr>
              <a:t>As many solvers </a:t>
            </a:r>
            <a:r>
              <a:rPr lang="en-US" sz="2000" dirty="0" smtClean="0"/>
              <a:t>as needed can be added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4267200"/>
            <a:ext cx="8458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/>
              <a:t>Solvers can be inter-linked</a:t>
            </a:r>
          </a:p>
          <a:p>
            <a:pPr marL="682625" lvl="2" indent="-225425">
              <a:spcAft>
                <a:spcPts val="600"/>
              </a:spcAft>
              <a:buFont typeface="Lucida Grande"/>
              <a:buChar char="−"/>
            </a:pPr>
            <a:r>
              <a:rPr lang="en-US" sz="2000" dirty="0" smtClean="0"/>
              <a:t>Simple process accomplished by </a:t>
            </a:r>
            <a:r>
              <a:rPr lang="en-US" sz="2000" i="1" dirty="0" smtClean="0">
                <a:solidFill>
                  <a:srgbClr val="FF0000"/>
                </a:solidFill>
              </a:rPr>
              <a:t>inserting appropriate solver name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4" y="5017899"/>
            <a:ext cx="1821349" cy="181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5611" y="3079750"/>
            <a:ext cx="3038389" cy="255905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0" y="762000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DCDCDC"/>
                </a:solidFill>
                <a:latin typeface="+mj-lt"/>
                <a:ea typeface="ＭＳ Ｐゴシック" charset="-128"/>
                <a:cs typeface="ＭＳ Ｐゴシック" charset="-128"/>
              </a:rPr>
              <a:t>Crystal Structure of Bi</a:t>
            </a:r>
            <a:r>
              <a:rPr lang="en-US" sz="2400" b="1" kern="0" baseline="-25000" dirty="0" smtClean="0">
                <a:solidFill>
                  <a:srgbClr val="DCDCDC"/>
                </a:solidFill>
                <a:latin typeface="+mj-lt"/>
                <a:ea typeface="ＭＳ Ｐゴシック" charset="-128"/>
                <a:cs typeface="ＭＳ Ｐゴシック" charset="-128"/>
              </a:rPr>
              <a:t>2</a:t>
            </a:r>
            <a:r>
              <a:rPr lang="en-US" sz="2400" b="1" kern="0" dirty="0" smtClean="0">
                <a:solidFill>
                  <a:srgbClr val="DCDCDC"/>
                </a:solidFill>
                <a:latin typeface="+mj-lt"/>
                <a:ea typeface="ＭＳ Ｐゴシック" charset="-128"/>
                <a:cs typeface="ＭＳ Ｐゴシック" charset="-128"/>
              </a:rPr>
              <a:t>Te</a:t>
            </a:r>
            <a:r>
              <a:rPr lang="en-US" sz="2400" b="1" kern="0" baseline="-25000" dirty="0" smtClean="0">
                <a:solidFill>
                  <a:srgbClr val="DCDCDC"/>
                </a:solidFill>
                <a:latin typeface="+mj-lt"/>
                <a:ea typeface="ＭＳ Ｐゴシック" charset="-128"/>
                <a:cs typeface="ＭＳ Ｐゴシック" charset="-128"/>
              </a:rPr>
              <a:t>3</a:t>
            </a:r>
            <a:r>
              <a:rPr lang="en-US" sz="2400" b="1" kern="0" dirty="0" smtClean="0">
                <a:solidFill>
                  <a:srgbClr val="DCDCDC"/>
                </a:solidFill>
                <a:latin typeface="+mj-lt"/>
                <a:ea typeface="ＭＳ Ｐゴシック" charset="-128"/>
                <a:cs typeface="ＭＳ Ｐゴシック" charset="-128"/>
              </a:rPr>
              <a:t> and tight-binding representation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304800" y="1295400"/>
            <a:ext cx="3581400" cy="5029200"/>
            <a:chOff x="4953000" y="533400"/>
            <a:chExt cx="3581400" cy="53467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35333" t="4668" r="31332" b="11333"/>
            <a:stretch>
              <a:fillRect/>
            </a:stretch>
          </p:blipFill>
          <p:spPr bwMode="auto">
            <a:xfrm>
              <a:off x="5791200" y="1079500"/>
              <a:ext cx="19050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194"/>
            <p:cNvSpPr>
              <a:spLocks/>
            </p:cNvSpPr>
            <p:nvPr/>
          </p:nvSpPr>
          <p:spPr bwMode="auto">
            <a:xfrm>
              <a:off x="5715000" y="1260475"/>
              <a:ext cx="381000" cy="1524000"/>
            </a:xfrm>
            <a:prstGeom prst="leftBracket">
              <a:avLst>
                <a:gd name="adj" fmla="val 5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0" name="AutoShape 194"/>
            <p:cNvSpPr>
              <a:spLocks/>
            </p:cNvSpPr>
            <p:nvPr/>
          </p:nvSpPr>
          <p:spPr bwMode="auto">
            <a:xfrm>
              <a:off x="5715000" y="2860675"/>
              <a:ext cx="381000" cy="1447800"/>
            </a:xfrm>
            <a:prstGeom prst="leftBracket">
              <a:avLst>
                <a:gd name="adj" fmla="val 5833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1" name="AutoShape 194"/>
            <p:cNvSpPr>
              <a:spLocks/>
            </p:cNvSpPr>
            <p:nvPr/>
          </p:nvSpPr>
          <p:spPr bwMode="auto">
            <a:xfrm>
              <a:off x="5715000" y="4370388"/>
              <a:ext cx="381000" cy="1447800"/>
            </a:xfrm>
            <a:prstGeom prst="leftBracket">
              <a:avLst>
                <a:gd name="adj" fmla="val 5833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2" name="Text Box 49"/>
            <p:cNvSpPr txBox="1">
              <a:spLocks noChangeArrowheads="1"/>
            </p:cNvSpPr>
            <p:nvPr/>
          </p:nvSpPr>
          <p:spPr bwMode="auto">
            <a:xfrm rot="16200000">
              <a:off x="4720431" y="3313907"/>
              <a:ext cx="1806575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r>
                <a:rPr lang="en-US" sz="2000" b="1">
                  <a:latin typeface="Calibri" pitchFamily="34" charset="0"/>
                  <a:ea typeface="新細明體" pitchFamily="18" charset="-128"/>
                  <a:cs typeface="新細明體" pitchFamily="18" charset="-128"/>
                </a:rPr>
                <a:t>quintuple layer</a:t>
              </a:r>
            </a:p>
          </p:txBody>
        </p:sp>
        <p:sp>
          <p:nvSpPr>
            <p:cNvPr id="15" name="Text Box 49"/>
            <p:cNvSpPr txBox="1">
              <a:spLocks noChangeArrowheads="1"/>
            </p:cNvSpPr>
            <p:nvPr/>
          </p:nvSpPr>
          <p:spPr bwMode="auto">
            <a:xfrm>
              <a:off x="7543800" y="2784475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r>
                <a:rPr lang="en-US" sz="2000" b="1">
                  <a:latin typeface="Calibri" pitchFamily="34" charset="0"/>
                  <a:ea typeface="新細明體" pitchFamily="18" charset="-128"/>
                  <a:cs typeface="新細明體" pitchFamily="18" charset="-128"/>
                </a:rPr>
                <a:t>Te</a:t>
              </a: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auto">
            <a:xfrm>
              <a:off x="7543800" y="3062288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r>
                <a:rPr lang="en-US" sz="2000" b="1">
                  <a:latin typeface="Calibri" pitchFamily="34" charset="0"/>
                  <a:ea typeface="新細明體" pitchFamily="18" charset="-128"/>
                  <a:cs typeface="新細明體" pitchFamily="18" charset="-128"/>
                </a:rPr>
                <a:t>Bi</a:t>
              </a:r>
            </a:p>
          </p:txBody>
        </p:sp>
        <p:sp>
          <p:nvSpPr>
            <p:cNvPr id="17" name="Text Box 49"/>
            <p:cNvSpPr txBox="1">
              <a:spLocks noChangeArrowheads="1"/>
            </p:cNvSpPr>
            <p:nvPr/>
          </p:nvSpPr>
          <p:spPr bwMode="auto">
            <a:xfrm>
              <a:off x="7543800" y="3317875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r>
                <a:rPr lang="en-US" sz="2000" b="1">
                  <a:latin typeface="Calibri" pitchFamily="34" charset="0"/>
                  <a:ea typeface="新細明體" pitchFamily="18" charset="-128"/>
                  <a:cs typeface="新細明體" pitchFamily="18" charset="-128"/>
                </a:rPr>
                <a:t>Te</a:t>
              </a:r>
            </a:p>
          </p:txBody>
        </p:sp>
        <p:sp>
          <p:nvSpPr>
            <p:cNvPr id="18" name="Text Box 49"/>
            <p:cNvSpPr txBox="1">
              <a:spLocks noChangeArrowheads="1"/>
            </p:cNvSpPr>
            <p:nvPr/>
          </p:nvSpPr>
          <p:spPr bwMode="auto">
            <a:xfrm>
              <a:off x="7543800" y="3622675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r>
                <a:rPr lang="en-US" sz="2000" b="1">
                  <a:latin typeface="Calibri" pitchFamily="34" charset="0"/>
                  <a:ea typeface="新細明體" pitchFamily="18" charset="-128"/>
                  <a:cs typeface="新細明體" pitchFamily="18" charset="-128"/>
                </a:rPr>
                <a:t>Bi</a:t>
              </a:r>
            </a:p>
          </p:txBody>
        </p:sp>
        <p:sp>
          <p:nvSpPr>
            <p:cNvPr id="19" name="Text Box 49"/>
            <p:cNvSpPr txBox="1">
              <a:spLocks noChangeArrowheads="1"/>
            </p:cNvSpPr>
            <p:nvPr/>
          </p:nvSpPr>
          <p:spPr bwMode="auto">
            <a:xfrm>
              <a:off x="7543800" y="3927475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r>
                <a:rPr lang="en-US" sz="2000" b="1">
                  <a:latin typeface="Calibri" pitchFamily="34" charset="0"/>
                  <a:ea typeface="新細明體" pitchFamily="18" charset="-128"/>
                  <a:cs typeface="新細明體" pitchFamily="18" charset="-128"/>
                </a:rPr>
                <a:t>Te</a:t>
              </a: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4953000" y="533400"/>
              <a:ext cx="3581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2"/>
                  </a:solidFill>
                  <a:ea typeface="新細明體" pitchFamily="18" charset="-128"/>
                  <a:cs typeface="新細明體" pitchFamily="18" charset="-128"/>
                </a:rPr>
                <a:t>Bi</a:t>
              </a:r>
              <a:r>
                <a:rPr lang="en-US" sz="2400" baseline="-25000" dirty="0">
                  <a:solidFill>
                    <a:schemeClr val="tx2"/>
                  </a:solidFill>
                  <a:ea typeface="新細明體" pitchFamily="18" charset="-128"/>
                  <a:cs typeface="新細明體" pitchFamily="18" charset="-128"/>
                </a:rPr>
                <a:t>2</a:t>
              </a:r>
              <a:r>
                <a:rPr lang="en-US" sz="2400" dirty="0">
                  <a:solidFill>
                    <a:schemeClr val="tx2"/>
                  </a:solidFill>
                  <a:ea typeface="新細明體" pitchFamily="18" charset="-128"/>
                  <a:cs typeface="新細明體" pitchFamily="18" charset="-128"/>
                </a:rPr>
                <a:t>Te</a:t>
              </a:r>
              <a:r>
                <a:rPr lang="en-US" sz="2400" baseline="-25000" dirty="0">
                  <a:solidFill>
                    <a:schemeClr val="tx2"/>
                  </a:solidFill>
                  <a:ea typeface="新細明體" pitchFamily="18" charset="-128"/>
                  <a:cs typeface="新細明體" pitchFamily="18" charset="-128"/>
                </a:rPr>
                <a:t>3</a:t>
              </a:r>
              <a:endParaRPr lang="en-US" sz="2400" dirty="0">
                <a:solidFill>
                  <a:schemeClr val="tx2"/>
                </a:solidFill>
                <a:ea typeface="新細明體" pitchFamily="18" charset="-128"/>
                <a:cs typeface="新細明體" pitchFamily="18" charset="-128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38600" y="1295400"/>
            <a:ext cx="46482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/>
          </a:p>
          <a:p>
            <a:pPr marL="284163" indent="-284163" algn="just">
              <a:buFont typeface="Arial"/>
              <a:buChar char="•"/>
            </a:pPr>
            <a:endParaRPr lang="en-US" baseline="30000" dirty="0" smtClean="0"/>
          </a:p>
          <a:p>
            <a:pPr marL="284163" indent="-284163" algn="just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/>
              <a:t>Devices represented atomically in their native rhombohedral crystal structure</a:t>
            </a:r>
          </a:p>
          <a:p>
            <a:pPr marL="284163" indent="-284163" algn="just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/>
              <a:t>Electronic structure calculations with atomistic tight binding sp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d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20 band model</a:t>
            </a:r>
            <a:endParaRPr lang="en-US" sz="2000" baseline="30000" dirty="0" smtClean="0"/>
          </a:p>
          <a:p>
            <a:pPr marL="284163" indent="-284163" algn="just">
              <a:buFont typeface="Arial"/>
              <a:buChar char="•"/>
            </a:pPr>
            <a:endParaRPr lang="en-US" dirty="0" smtClean="0"/>
          </a:p>
          <a:p>
            <a:pPr marL="284163" indent="-284163" algn="just">
              <a:buFont typeface="Arial"/>
              <a:buChar char="•"/>
            </a:pPr>
            <a:endParaRPr lang="en-US" sz="900" dirty="0" smtClean="0"/>
          </a:p>
          <a:p>
            <a:pPr algn="just">
              <a:buFont typeface="Arial"/>
              <a:buChar char="•"/>
            </a:pPr>
            <a:endParaRPr lang="en-US" sz="200" dirty="0" smtClean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352800" y="4191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718560" y="4038600"/>
            <a:ext cx="2377440" cy="32004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Inequivalent Te atom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609600" y="3733800"/>
            <a:ext cx="23622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5 atom unit cell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819400" y="5687568"/>
            <a:ext cx="6327648" cy="39319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Quintuple layer ordered as Te(1) - Bi(1) -Te(2) - Bi(1) - Te(1)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6324600"/>
            <a:ext cx="5321808" cy="420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</a:pPr>
            <a:r>
              <a:rPr lang="en-US" dirty="0" smtClean="0"/>
              <a:t>Inequivalent Te atom serves as centre of inversion</a:t>
            </a:r>
          </a:p>
          <a:p>
            <a:pPr marL="285750" indent="-285750">
              <a:buClr>
                <a:srgbClr val="FF0000"/>
              </a:buClr>
            </a:pPr>
            <a:endParaRPr 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1086" y="5562599"/>
            <a:ext cx="601980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Primary examples are Bi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Te</a:t>
            </a:r>
            <a:r>
              <a:rPr lang="en-US" baseline="-25000" dirty="0" smtClean="0">
                <a:solidFill>
                  <a:srgbClr val="000000"/>
                </a:solidFill>
              </a:rPr>
              <a:t>3 </a:t>
            </a:r>
            <a:r>
              <a:rPr lang="en-US" dirty="0" smtClean="0">
                <a:solidFill>
                  <a:srgbClr val="000000"/>
                </a:solidFill>
              </a:rPr>
              <a:t>, Bi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Se</a:t>
            </a:r>
            <a:r>
              <a:rPr lang="en-US" baseline="-25000" dirty="0" smtClean="0">
                <a:solidFill>
                  <a:srgbClr val="000000"/>
                </a:solidFill>
              </a:rPr>
              <a:t>3 </a:t>
            </a:r>
            <a:r>
              <a:rPr lang="en-US" dirty="0" smtClean="0">
                <a:solidFill>
                  <a:srgbClr val="000000"/>
                </a:solidFill>
              </a:rPr>
              <a:t>, Bi</a:t>
            </a:r>
            <a:r>
              <a:rPr lang="en-US" baseline="-25000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Sb</a:t>
            </a:r>
            <a:r>
              <a:rPr lang="en-US" baseline="-25000" dirty="0" smtClean="0">
                <a:solidFill>
                  <a:srgbClr val="000000"/>
                </a:solidFill>
              </a:rPr>
              <a:t>1-x</a:t>
            </a:r>
            <a:r>
              <a:rPr lang="en-US" dirty="0" smtClean="0">
                <a:solidFill>
                  <a:srgbClr val="000000"/>
                </a:solidFill>
              </a:rPr>
              <a:t> etc…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endParaRPr lang="en-US" sz="9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They are known as </a:t>
            </a:r>
            <a:r>
              <a:rPr lang="en-US" i="1" dirty="0" smtClean="0">
                <a:solidFill>
                  <a:srgbClr val="FF0000"/>
                </a:solidFill>
              </a:rPr>
              <a:t>topological insulators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endParaRPr lang="en-US" sz="1100" i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These materials contain bound surface states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762001"/>
            <a:ext cx="8839200" cy="457200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Trebuchet MS" pitchFamily="34" charset="0"/>
              </a:rPr>
              <a:t>What are these materials?</a:t>
            </a:r>
            <a:endParaRPr lang="en-US" sz="27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2057400"/>
            <a:ext cx="1143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6200" y="1295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1313"/>
            <a:r>
              <a:rPr lang="en-US" sz="1600" dirty="0" smtClean="0">
                <a:solidFill>
                  <a:srgbClr val="000000"/>
                </a:solidFill>
              </a:rPr>
              <a:t>                 </a:t>
            </a:r>
            <a:r>
              <a:rPr lang="en-US" dirty="0" smtClean="0">
                <a:solidFill>
                  <a:srgbClr val="000000"/>
                </a:solidFill>
              </a:rPr>
              <a:t>sp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tight binding calculation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Pictur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676400"/>
            <a:ext cx="3695238" cy="3733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29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/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Dispersion obtained through ARPES</a:t>
            </a:r>
            <a:r>
              <a:rPr lang="en-US" sz="1600" baseline="30000" dirty="0" smtClean="0">
                <a:solidFill>
                  <a:srgbClr val="000000"/>
                </a:solidFill>
              </a:rPr>
              <a:t>*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4" name="Picture 13" descr="Picture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676400"/>
            <a:ext cx="5105400" cy="37696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80632" y="2602468"/>
            <a:ext cx="1344168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Dirac Cone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2418" y="5334794"/>
            <a:ext cx="307182" cy="913606"/>
            <a:chOff x="151606" y="4496594"/>
            <a:chExt cx="307182" cy="913606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-152400" y="4800600"/>
              <a:ext cx="609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153194" y="5104606"/>
              <a:ext cx="609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0" y="5495410"/>
            <a:ext cx="30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ε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3063" y="5943600"/>
            <a:ext cx="32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κ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1186" y="5315280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solidFill>
                  <a:srgbClr val="000000"/>
                </a:solidFill>
              </a:rPr>
              <a:t>*</a:t>
            </a:r>
            <a:r>
              <a:rPr lang="en-US" sz="1100" i="1" dirty="0" smtClean="0">
                <a:solidFill>
                  <a:srgbClr val="000000"/>
                </a:solidFill>
              </a:rPr>
              <a:t>Rev of Mod. Phys</a:t>
            </a:r>
            <a:r>
              <a:rPr lang="en-US" sz="1100" dirty="0" smtClean="0">
                <a:solidFill>
                  <a:srgbClr val="000000"/>
                </a:solidFill>
              </a:rPr>
              <a:t>, Vol 82, Oct-Dec 2010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762001"/>
            <a:ext cx="8839200" cy="457200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Trebuchet MS" pitchFamily="34" charset="0"/>
              </a:rPr>
              <a:t>Setting up the simulation task</a:t>
            </a:r>
            <a:endParaRPr lang="en-US" sz="27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2057400"/>
            <a:ext cx="1143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00" y="1295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1313"/>
            <a:r>
              <a:rPr lang="en-US" sz="1600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sp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tight binding calculation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 descr="Pictur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5105400" cy="37696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0800" y="2602468"/>
            <a:ext cx="1344168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Dirac Cone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752600"/>
            <a:ext cx="3474720" cy="36933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will use a </a:t>
            </a:r>
            <a:r>
              <a:rPr lang="en-US" dirty="0">
                <a:solidFill>
                  <a:srgbClr val="000000"/>
                </a:solidFill>
              </a:rPr>
              <a:t>sp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baseline="30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30000" dirty="0">
                <a:solidFill>
                  <a:srgbClr val="000000"/>
                </a:solidFill>
              </a:rPr>
              <a:t>*</a:t>
            </a:r>
            <a:r>
              <a:rPr lang="en-US" dirty="0">
                <a:solidFill>
                  <a:srgbClr val="000000"/>
                </a:solidFill>
              </a:rPr>
              <a:t> tight binding </a:t>
            </a:r>
            <a:r>
              <a:rPr lang="en-US" dirty="0" smtClean="0">
                <a:solidFill>
                  <a:srgbClr val="000000"/>
                </a:solidFill>
              </a:rPr>
              <a:t>model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Bi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Te</a:t>
            </a:r>
            <a:r>
              <a:rPr lang="en-US" baseline="-25000" dirty="0" smtClean="0">
                <a:solidFill>
                  <a:srgbClr val="000000"/>
                </a:solidFill>
              </a:rPr>
              <a:t>3 </a:t>
            </a:r>
            <a:r>
              <a:rPr lang="en-US" dirty="0" smtClean="0">
                <a:solidFill>
                  <a:srgbClr val="000000"/>
                </a:solidFill>
              </a:rPr>
              <a:t> is our topological insulator material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 9 nm (appx) long quantum well will be the target device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This will produce a band structure as shown on left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638800"/>
            <a:ext cx="8001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Key feature of this dispersion is a graphene-like linear character (Dirac cone)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6248400"/>
            <a:ext cx="5486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Linearity is not due to same reason as in graphene!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839200" cy="520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Details of the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imulation 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6C026-86B1-4591-95D2-66DC0082D902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22" name="TextBox 21"/>
          <p:cNvSpPr txBox="1"/>
          <p:nvPr/>
        </p:nvSpPr>
        <p:spPr>
          <a:xfrm>
            <a:off x="533400" y="1981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Z-axis : Confined</a:t>
            </a:r>
          </a:p>
          <a:p>
            <a:r>
              <a:rPr lang="en-US" dirty="0" smtClean="0"/>
              <a:t>X &amp; Y axes : Periodic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12954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">
              <a:spcAft>
                <a:spcPts val="600"/>
              </a:spcAft>
            </a:pPr>
            <a:r>
              <a:rPr lang="en-US" sz="2000" dirty="0" smtClean="0"/>
              <a:t>9 nm wide c-axis oriented Bi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Te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thin film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6196584"/>
            <a:ext cx="6781800" cy="356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L="174625" indent="-174625" algn="ctr">
              <a:spcAft>
                <a:spcPts val="600"/>
              </a:spcAft>
            </a:pPr>
            <a:r>
              <a:rPr lang="en-US" dirty="0" smtClean="0"/>
              <a:t>Different surface termination: Surface 1 (2) is Bi (Te2) terminated</a:t>
            </a:r>
          </a:p>
          <a:p>
            <a:pPr marL="174625" indent="-174625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0" y="56504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 terminated surface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77000" y="198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 terminated surface</a:t>
            </a:r>
            <a:endParaRPr lang="en-US" dirty="0"/>
          </a:p>
        </p:txBody>
      </p:sp>
      <p:cxnSp>
        <p:nvCxnSpPr>
          <p:cNvPr id="54" name="Curved Connector 53"/>
          <p:cNvCxnSpPr>
            <a:stCxn id="49" idx="1"/>
          </p:cNvCxnSpPr>
          <p:nvPr/>
        </p:nvCxnSpPr>
        <p:spPr>
          <a:xfrm rot="10800000" flipV="1">
            <a:off x="5867400" y="2165866"/>
            <a:ext cx="609600" cy="34873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09600" y="1752600"/>
            <a:ext cx="6096000" cy="3862864"/>
            <a:chOff x="533400" y="1828800"/>
            <a:chExt cx="6096000" cy="3862864"/>
          </a:xfrm>
        </p:grpSpPr>
        <p:pic>
          <p:nvPicPr>
            <p:cNvPr id="37" name="Picture 36" descr="Picture 1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1828800"/>
              <a:ext cx="5867400" cy="386150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5410200" y="4191000"/>
              <a:ext cx="990600" cy="369332"/>
              <a:chOff x="6629400" y="2057400"/>
              <a:chExt cx="990600" cy="369332"/>
            </a:xfrm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629400" y="2133600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62800" y="20574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Bi</a:t>
                </a:r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410200" y="4800600"/>
              <a:ext cx="1219200" cy="891064"/>
              <a:chOff x="6629400" y="2983468"/>
              <a:chExt cx="1219200" cy="89106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629400" y="2983468"/>
                <a:ext cx="1219200" cy="369332"/>
                <a:chOff x="6629400" y="2983468"/>
                <a:chExt cx="1219200" cy="369332"/>
              </a:xfrm>
            </p:grpSpPr>
            <p:sp>
              <p:nvSpPr>
                <p:cNvPr id="11" name="Oval 10"/>
                <p:cNvSpPr>
                  <a:spLocks noChangeAspect="1"/>
                </p:cNvSpPr>
                <p:nvPr/>
              </p:nvSpPr>
              <p:spPr>
                <a:xfrm>
                  <a:off x="6629400" y="3048000"/>
                  <a:ext cx="274320" cy="27432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162800" y="2983468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Te1</a:t>
                  </a:r>
                  <a:endParaRPr lang="en-US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6629400" y="3505200"/>
                <a:ext cx="1143000" cy="369332"/>
                <a:chOff x="6629400" y="3810000"/>
                <a:chExt cx="1143000" cy="369332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7162800" y="3810000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Te2</a:t>
                  </a:r>
                  <a:endParaRPr lang="en-US" dirty="0"/>
                </a:p>
              </p:txBody>
            </p:sp>
            <p:sp>
              <p:nvSpPr>
                <p:cNvPr id="12" name="Oval 11"/>
                <p:cNvSpPr>
                  <a:spLocks noChangeAspect="1"/>
                </p:cNvSpPr>
                <p:nvPr/>
              </p:nvSpPr>
              <p:spPr>
                <a:xfrm>
                  <a:off x="6629400" y="3886200"/>
                  <a:ext cx="274320" cy="274320"/>
                </a:xfrm>
                <a:prstGeom prst="ellipse">
                  <a:avLst/>
                </a:prstGeom>
                <a:solidFill>
                  <a:srgbClr val="35FDF3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0" name="Oval 39"/>
          <p:cNvSpPr>
            <a:spLocks noChangeAspect="1"/>
          </p:cNvSpPr>
          <p:nvPr/>
        </p:nvSpPr>
        <p:spPr>
          <a:xfrm>
            <a:off x="582111" y="3764280"/>
            <a:ext cx="1217136" cy="179832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257800" y="2057400"/>
            <a:ext cx="1295400" cy="99060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Curved Connector 57"/>
          <p:cNvCxnSpPr/>
          <p:nvPr/>
        </p:nvCxnSpPr>
        <p:spPr>
          <a:xfrm rot="5400000" flipH="1" flipV="1">
            <a:off x="495300" y="5219700"/>
            <a:ext cx="6858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49" idx="1"/>
          </p:cNvCxnSpPr>
          <p:nvPr/>
        </p:nvCxnSpPr>
        <p:spPr>
          <a:xfrm rot="10800000" flipV="1">
            <a:off x="5943600" y="2165866"/>
            <a:ext cx="533400" cy="34873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67000" y="4724400"/>
            <a:ext cx="11430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209800" y="2390467"/>
            <a:ext cx="76200" cy="164813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38400" y="2286000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periodic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81400" y="5257800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periodic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839200" cy="5207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NEMO5 input deck skeleton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09600" y="1447800"/>
            <a:ext cx="3903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There are 3 </a:t>
            </a:r>
            <a:r>
              <a:rPr lang="en-US" dirty="0" smtClean="0"/>
              <a:t>blocks </a:t>
            </a:r>
            <a:r>
              <a:rPr lang="en-US" dirty="0"/>
              <a:t>in the input deck: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129540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Structure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129540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Solvers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972050"/>
            <a:ext cx="1295400" cy="120015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Global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797175" y="2220913"/>
            <a:ext cx="4365625" cy="36988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/>
              <a:t>Defines </a:t>
            </a:r>
            <a:r>
              <a:rPr lang="en-US" dirty="0"/>
              <a:t>material and simulation domains 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2781875" y="3581400"/>
            <a:ext cx="6019597" cy="92333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/>
              <a:t>Sets up </a:t>
            </a:r>
            <a:r>
              <a:rPr lang="en-US" dirty="0"/>
              <a:t>simulations that has to be solved, e.g. equations,</a:t>
            </a:r>
          </a:p>
          <a:p>
            <a:pPr eaLnBrk="1" hangingPunct="1"/>
            <a:r>
              <a:rPr lang="en-US" dirty="0"/>
              <a:t>b</a:t>
            </a:r>
            <a:r>
              <a:rPr lang="en-US" dirty="0" smtClean="0"/>
              <a:t>oundary conditions, iterative </a:t>
            </a:r>
            <a:r>
              <a:rPr lang="en-US" dirty="0"/>
              <a:t>processes, output, </a:t>
            </a:r>
            <a:endParaRPr lang="en-US" dirty="0" smtClean="0"/>
          </a:p>
          <a:p>
            <a:pPr eaLnBrk="1" hangingPunct="1"/>
            <a:r>
              <a:rPr lang="en-US" dirty="0" smtClean="0"/>
              <a:t>numerical </a:t>
            </a:r>
            <a:r>
              <a:rPr lang="en-US" dirty="0"/>
              <a:t>options, </a:t>
            </a: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2819400" y="5145087"/>
            <a:ext cx="5791200" cy="64611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/>
              <a:t>Defines </a:t>
            </a:r>
            <a:r>
              <a:rPr lang="en-US" dirty="0"/>
              <a:t>global variables such as temperature, which database </a:t>
            </a:r>
            <a:r>
              <a:rPr lang="en-US" dirty="0" smtClean="0"/>
              <a:t>file to </a:t>
            </a:r>
            <a:r>
              <a:rPr lang="en-US" dirty="0"/>
              <a:t>use, </a:t>
            </a:r>
            <a:r>
              <a:rPr lang="en-US" dirty="0" smtClean="0"/>
              <a:t>diagnostic output, etc. 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09800" y="2405856"/>
            <a:ext cx="4958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4038600"/>
            <a:ext cx="4958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47325" y="5410200"/>
            <a:ext cx="4958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839200" cy="5207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NEMO5 input deck: The first block “Structure”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229600" cy="3970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Structure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2286000"/>
            <a:ext cx="2133600" cy="31400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Domain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r>
              <a:rPr lang="en-US" dirty="0"/>
              <a:t>   name = device</a:t>
            </a:r>
          </a:p>
          <a:p>
            <a:pPr>
              <a:defRPr/>
            </a:pPr>
            <a:r>
              <a:rPr lang="en-US" b="1" dirty="0"/>
              <a:t>   …</a:t>
            </a:r>
          </a:p>
          <a:p>
            <a:pPr>
              <a:defRPr/>
            </a:pPr>
            <a:r>
              <a:rPr lang="en-US" dirty="0"/>
              <a:t>}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Domain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r>
              <a:rPr lang="en-US" dirty="0"/>
              <a:t>   name = contact1</a:t>
            </a:r>
          </a:p>
          <a:p>
            <a:pPr>
              <a:defRPr/>
            </a:pPr>
            <a:r>
              <a:rPr lang="en-US" dirty="0"/>
              <a:t>  </a:t>
            </a:r>
            <a:r>
              <a:rPr lang="en-US" b="1" dirty="0"/>
              <a:t> …</a:t>
            </a:r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2286000"/>
            <a:ext cx="1196975" cy="1477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Geometry</a:t>
            </a:r>
          </a:p>
          <a:p>
            <a:pPr>
              <a:defRPr/>
            </a:pPr>
            <a:r>
              <a:rPr lang="en-US" dirty="0"/>
              <a:t>{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2286000"/>
            <a:ext cx="1985963" cy="3140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  Material</a:t>
            </a:r>
          </a:p>
          <a:p>
            <a:pPr>
              <a:defRPr/>
            </a:pPr>
            <a:r>
              <a:rPr lang="en-US" dirty="0"/>
              <a:t>    {</a:t>
            </a:r>
          </a:p>
          <a:p>
            <a:pPr>
              <a:defRPr/>
            </a:pPr>
            <a:r>
              <a:rPr lang="en-US" dirty="0"/>
              <a:t>       name = </a:t>
            </a:r>
            <a:r>
              <a:rPr lang="en-US" dirty="0" smtClean="0"/>
              <a:t>XYZ</a:t>
            </a:r>
            <a:endParaRPr lang="en-US" dirty="0"/>
          </a:p>
          <a:p>
            <a:pPr>
              <a:defRPr/>
            </a:pPr>
            <a:r>
              <a:rPr lang="en-US" dirty="0"/>
              <a:t>       </a:t>
            </a:r>
            <a:r>
              <a:rPr lang="en-US" b="1" dirty="0"/>
              <a:t>…</a:t>
            </a:r>
          </a:p>
          <a:p>
            <a:pPr>
              <a:defRPr/>
            </a:pPr>
            <a:r>
              <a:rPr lang="en-US" dirty="0"/>
              <a:t>    }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Material</a:t>
            </a:r>
          </a:p>
          <a:p>
            <a:pPr>
              <a:defRPr/>
            </a:pPr>
            <a:r>
              <a:rPr lang="en-US" dirty="0"/>
              <a:t>    {</a:t>
            </a:r>
          </a:p>
          <a:p>
            <a:pPr>
              <a:defRPr/>
            </a:pPr>
            <a:r>
              <a:rPr lang="en-US" dirty="0"/>
              <a:t>       name = </a:t>
            </a:r>
            <a:r>
              <a:rPr lang="en-US" dirty="0" smtClean="0"/>
              <a:t>ABC</a:t>
            </a:r>
            <a:endParaRPr lang="en-US" dirty="0"/>
          </a:p>
          <a:p>
            <a:pPr>
              <a:defRPr/>
            </a:pPr>
            <a:r>
              <a:rPr lang="en-US" dirty="0"/>
              <a:t>       </a:t>
            </a:r>
            <a:r>
              <a:rPr lang="en-US" b="1" dirty="0"/>
              <a:t>…</a:t>
            </a:r>
          </a:p>
          <a:p>
            <a:pPr>
              <a:defRPr/>
            </a:pPr>
            <a:r>
              <a:rPr lang="en-US" dirty="0"/>
              <a:t>    }</a:t>
            </a:r>
          </a:p>
        </p:txBody>
      </p:sp>
      <p:sp>
        <p:nvSpPr>
          <p:cNvPr id="15" name="Up Arrow Callout 14"/>
          <p:cNvSpPr/>
          <p:nvPr/>
        </p:nvSpPr>
        <p:spPr>
          <a:xfrm>
            <a:off x="990600" y="5562600"/>
            <a:ext cx="2133600" cy="838200"/>
          </a:xfrm>
          <a:prstGeom prst="upArrowCallou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Materials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3733800" y="5562600"/>
            <a:ext cx="2133600" cy="838200"/>
          </a:xfrm>
          <a:prstGeom prst="upArrowCallou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Domains for simulations</a:t>
            </a:r>
          </a:p>
        </p:txBody>
      </p:sp>
      <p:sp>
        <p:nvSpPr>
          <p:cNvPr id="17" name="Up Arrow Callout 16"/>
          <p:cNvSpPr/>
          <p:nvPr/>
        </p:nvSpPr>
        <p:spPr>
          <a:xfrm>
            <a:off x="6248400" y="5562600"/>
            <a:ext cx="2133600" cy="838200"/>
          </a:xfrm>
          <a:prstGeom prst="upArrowCallou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Description of the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2" y="722313"/>
            <a:ext cx="8574088" cy="520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Setting the input deck…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A36E5-E572-476E-9C99-3A0FD2AB611B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5181600" y="1371600"/>
            <a:ext cx="3581400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Every input deck begins with the </a:t>
            </a:r>
            <a:r>
              <a:rPr lang="en-US" b="1" i="1" dirty="0" smtClean="0">
                <a:solidFill>
                  <a:srgbClr val="FF0000"/>
                </a:solidFill>
              </a:rPr>
              <a:t>Structure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group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Each region is identified by a name known as the </a:t>
            </a:r>
            <a:r>
              <a:rPr lang="en-US" b="1" i="1" dirty="0" smtClean="0">
                <a:solidFill>
                  <a:srgbClr val="FF0000"/>
                </a:solidFill>
              </a:rPr>
              <a:t>tag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i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underlying crystal structure of the material needs to be provided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Each simulation can have multiple </a:t>
            </a:r>
            <a:r>
              <a:rPr lang="en-US" b="1" i="1" dirty="0" smtClean="0">
                <a:solidFill>
                  <a:srgbClr val="FF0000"/>
                </a:solidFill>
              </a:rPr>
              <a:t>regions</a:t>
            </a:r>
            <a:r>
              <a:rPr lang="en-US" dirty="0" smtClean="0"/>
              <a:t>, NEMO5 needs the exact number of those for correct execution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surface atoms can be controlled by asking NEMO5 to place a specific atom when constructing the first unit cell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" y="1676400"/>
            <a:ext cx="4781247" cy="40235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5800" y="1524000"/>
            <a:ext cx="1371600" cy="457200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29000" y="4876800"/>
            <a:ext cx="1828800" cy="823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14576" y="3962400"/>
            <a:ext cx="2314424" cy="457200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66800" y="5181600"/>
            <a:ext cx="990600" cy="457200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82350" y="3352800"/>
            <a:ext cx="1508449" cy="457200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2282</Words>
  <Application>Microsoft Office PowerPoint</Application>
  <PresentationFormat>On-screen Show (4:3)</PresentationFormat>
  <Paragraphs>499</Paragraphs>
  <Slides>37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nanoHUB-v2</vt:lpstr>
      <vt:lpstr>2_nanoHUB-v2</vt:lpstr>
      <vt:lpstr>1_nanoHUB-v2</vt:lpstr>
      <vt:lpstr>3_nanoHUB-v2</vt:lpstr>
      <vt:lpstr>4_nanoHUB-v2</vt:lpstr>
      <vt:lpstr>Equation</vt:lpstr>
      <vt:lpstr>Using NEMO5 to quantitatively predict topological insulator behaviour</vt:lpstr>
      <vt:lpstr>Some commonly known facts</vt:lpstr>
      <vt:lpstr>A dispersion cartoon </vt:lpstr>
      <vt:lpstr>What are these materials?</vt:lpstr>
      <vt:lpstr>Setting up the simulation task</vt:lpstr>
      <vt:lpstr>Details of the simulation structure</vt:lpstr>
      <vt:lpstr>The NEMO5 input deck skeleton</vt:lpstr>
      <vt:lpstr>The NEMO5 input deck: The first block “Structure” </vt:lpstr>
      <vt:lpstr>Setting the input deck…</vt:lpstr>
      <vt:lpstr>Defining parameters and the domain</vt:lpstr>
      <vt:lpstr>Crystal orientation in NEMO5</vt:lpstr>
      <vt:lpstr>“crystal_direction” &amp; “space_orientation”: A closer look</vt:lpstr>
      <vt:lpstr>Reconciling results to known crystal geometry</vt:lpstr>
      <vt:lpstr>The actual geometry in numbers</vt:lpstr>
      <vt:lpstr>The NEMO5 input deck skeleton</vt:lpstr>
      <vt:lpstr>Executing the input deck: The solvers!</vt:lpstr>
      <vt:lpstr>Electronic structure calculation options - I</vt:lpstr>
      <vt:lpstr>Electronic structure calculation options - II</vt:lpstr>
      <vt:lpstr>The NEMO5 input deck skeleton</vt:lpstr>
      <vt:lpstr>Putting it all together…</vt:lpstr>
      <vt:lpstr>Exercise -I</vt:lpstr>
      <vt:lpstr>What do you expect to see as a solution?</vt:lpstr>
      <vt:lpstr>Exercise –I contd…</vt:lpstr>
      <vt:lpstr>Inter-linking solvers in NEMO5</vt:lpstr>
      <vt:lpstr>NEMO5 is a toolbox….</vt:lpstr>
      <vt:lpstr>Setting up the Poisson…</vt:lpstr>
      <vt:lpstr>Linking Poisson to Schroedinger…</vt:lpstr>
      <vt:lpstr>A few options in the density solver</vt:lpstr>
      <vt:lpstr>Implementing boundary conditions</vt:lpstr>
      <vt:lpstr>Updating Schrödinger for eigen states calculation</vt:lpstr>
      <vt:lpstr>Exercise -II</vt:lpstr>
      <vt:lpstr>What do you expect to see as a solution?</vt:lpstr>
      <vt:lpstr>Electrostatic calculations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NEMO5 – Bi2Te3</dc:title>
  <dc:creator>tkubis</dc:creator>
  <cp:lastModifiedBy>psengupta</cp:lastModifiedBy>
  <cp:revision>1028</cp:revision>
  <dcterms:created xsi:type="dcterms:W3CDTF">2012-05-29T17:32:12Z</dcterms:created>
  <dcterms:modified xsi:type="dcterms:W3CDTF">2012-07-20T12:43:29Z</dcterms:modified>
</cp:coreProperties>
</file>