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2" r:id="rId2"/>
    <p:sldId id="401" r:id="rId3"/>
    <p:sldId id="276" r:id="rId4"/>
    <p:sldId id="347" r:id="rId5"/>
    <p:sldId id="441" r:id="rId6"/>
    <p:sldId id="409" r:id="rId7"/>
    <p:sldId id="410" r:id="rId8"/>
    <p:sldId id="414" r:id="rId9"/>
    <p:sldId id="415" r:id="rId10"/>
    <p:sldId id="419" r:id="rId11"/>
    <p:sldId id="416" r:id="rId12"/>
    <p:sldId id="421" r:id="rId13"/>
    <p:sldId id="434" r:id="rId14"/>
    <p:sldId id="435" r:id="rId15"/>
    <p:sldId id="422" r:id="rId16"/>
    <p:sldId id="424" r:id="rId17"/>
    <p:sldId id="427" r:id="rId18"/>
    <p:sldId id="428" r:id="rId19"/>
    <p:sldId id="430" r:id="rId20"/>
    <p:sldId id="431" r:id="rId21"/>
    <p:sldId id="425" r:id="rId22"/>
    <p:sldId id="426" r:id="rId23"/>
    <p:sldId id="439" r:id="rId24"/>
    <p:sldId id="433" r:id="rId25"/>
    <p:sldId id="436" r:id="rId26"/>
    <p:sldId id="44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881686-9890-4088-8762-4D602EFA9E7D}">
          <p14:sldIdLst>
            <p14:sldId id="282"/>
            <p14:sldId id="401"/>
            <p14:sldId id="276"/>
            <p14:sldId id="347"/>
            <p14:sldId id="441"/>
            <p14:sldId id="409"/>
            <p14:sldId id="410"/>
            <p14:sldId id="414"/>
            <p14:sldId id="415"/>
            <p14:sldId id="419"/>
            <p14:sldId id="416"/>
            <p14:sldId id="421"/>
            <p14:sldId id="434"/>
            <p14:sldId id="435"/>
          </p14:sldIdLst>
        </p14:section>
        <p14:section name="Untitled Section" id="{D9DC39AA-4FF2-4743-9398-53A5107BC0F3}">
          <p14:sldIdLst>
            <p14:sldId id="422"/>
            <p14:sldId id="424"/>
            <p14:sldId id="427"/>
            <p14:sldId id="428"/>
            <p14:sldId id="430"/>
            <p14:sldId id="431"/>
            <p14:sldId id="425"/>
            <p14:sldId id="426"/>
            <p14:sldId id="439"/>
            <p14:sldId id="433"/>
            <p14:sldId id="436"/>
          </p14:sldIdLst>
        </p14:section>
        <p14:section name="Untitled Section" id="{A56B52A1-5C8C-4B98-9559-3D4DF04C3C41}">
          <p14:sldIdLst>
            <p14:sldId id="44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hieu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5" autoAdjust="0"/>
    <p:restoredTop sz="91803" autoAdjust="0"/>
  </p:normalViewPr>
  <p:slideViewPr>
    <p:cSldViewPr snapToGrid="0" snapToObjects="1">
      <p:cViewPr>
        <p:scale>
          <a:sx n="114" d="100"/>
          <a:sy n="114" d="100"/>
        </p:scale>
        <p:origin x="-89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5070C-4A97-5F44-AB29-25EC30F45F32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AB9A8-8CFC-8B4A-A8A7-E410192FE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40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A31EF-A505-5A4B-A3A5-9057AB597233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6010A-CA3B-4440-A3DF-35060382FE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90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06E4A-46A2-F44E-884D-F43AAA87053C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06E4A-46A2-F44E-884D-F43AAA87053C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06E4A-46A2-F44E-884D-F43AAA87053C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06E4A-46A2-F44E-884D-F43AAA87053C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06E4A-46A2-F44E-884D-F43AAA87053C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06E4A-46A2-F44E-884D-F43AAA87053C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06E4A-46A2-F44E-884D-F43AAA87053C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06E4A-46A2-F44E-884D-F43AAA87053C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06E4A-46A2-F44E-884D-F43AAA87053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F5ABB-457D-1E41-B090-D3FFBB8EF71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06E4A-46A2-F44E-884D-F43AAA87053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06E4A-46A2-F44E-884D-F43AAA87053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06E4A-46A2-F44E-884D-F43AAA87053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06E4A-46A2-F44E-884D-F43AAA87053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06E4A-46A2-F44E-884D-F43AAA87053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9334-2939-3543-B027-7544D1EC4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7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9334-2939-3543-B027-7544D1EC4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8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9334-2939-3543-B027-7544D1EC4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74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noheader-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nsf4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ncn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67675" y="6451600"/>
            <a:ext cx="5397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0" y="12192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78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noheader-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nsf4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ncn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67675" y="6451600"/>
            <a:ext cx="5397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0" y="12192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29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noheader-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nsf4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ncn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67675" y="6451600"/>
            <a:ext cx="5397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0" y="12192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00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noheader-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nsf4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ncn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67675" y="6451600"/>
            <a:ext cx="5397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0" y="12192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5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noheader-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nsf4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ncn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67675" y="6451600"/>
            <a:ext cx="5397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0" y="12192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5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9334-2939-3543-B027-7544D1EC4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6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9334-2939-3543-B027-7544D1EC4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7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9334-2939-3543-B027-7544D1EC4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9334-2939-3543-B027-7544D1EC4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9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9334-2939-3543-B027-7544D1EC4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2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9334-2939-3543-B027-7544D1EC4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6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9334-2939-3543-B027-7544D1EC4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4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9334-2939-3543-B027-7544D1EC4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8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5FAE8-E7C1-8840-8B9B-E1ACEB23EF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FC18F-BE3B-3947-AA02-3EA87E2093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6" r:id="rId13"/>
    <p:sldLayoutId id="2147483667" r:id="rId14"/>
    <p:sldLayoutId id="2147483672" r:id="rId15"/>
    <p:sldLayoutId id="214748367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61986" y="1582251"/>
            <a:ext cx="8458200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Device </a:t>
            </a:r>
            <a:r>
              <a:rPr lang="en-US" sz="3600" b="1" dirty="0" smtClean="0"/>
              <a:t>Simulation:</a:t>
            </a:r>
            <a:br>
              <a:rPr lang="en-US" sz="3600" b="1" dirty="0" smtClean="0"/>
            </a:br>
            <a:r>
              <a:rPr lang="en-US" sz="3600" b="1" dirty="0" smtClean="0"/>
              <a:t>Transport </a:t>
            </a:r>
            <a:r>
              <a:rPr lang="en-US" sz="3600" b="1" dirty="0" smtClean="0"/>
              <a:t>(Double </a:t>
            </a:r>
            <a:r>
              <a:rPr lang="en-US" sz="3600" b="1" dirty="0" smtClean="0"/>
              <a:t>Gate MOSFETs)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198813" y="3329113"/>
            <a:ext cx="5945187" cy="322853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FontTx/>
              <a:buNone/>
            </a:pPr>
            <a:r>
              <a:rPr lang="en-US" sz="2900" b="1" dirty="0" err="1" smtClean="0"/>
              <a:t>Mehdi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Salmani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Jelodar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Seung</a:t>
            </a:r>
            <a:r>
              <a:rPr lang="en-US" sz="2900" b="1" dirty="0" smtClean="0"/>
              <a:t> Hyun Park, </a:t>
            </a:r>
          </a:p>
          <a:p>
            <a:pPr marL="0" indent="0" algn="ctr">
              <a:buFontTx/>
              <a:buNone/>
            </a:pPr>
            <a:r>
              <a:rPr lang="en-US" sz="2900" b="1" dirty="0" err="1" smtClean="0"/>
              <a:t>Zhengping</a:t>
            </a:r>
            <a:r>
              <a:rPr lang="en-US" sz="2900" b="1" dirty="0" smtClean="0"/>
              <a:t> Jiang, </a:t>
            </a:r>
            <a:r>
              <a:rPr lang="en-US" sz="2900" b="1" dirty="0" err="1" smtClean="0"/>
              <a:t>Tillmann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Kubis</a:t>
            </a:r>
            <a:r>
              <a:rPr lang="en-US" sz="2900" b="1" dirty="0" smtClean="0"/>
              <a:t>, </a:t>
            </a:r>
          </a:p>
          <a:p>
            <a:pPr marL="0" indent="0" algn="ctr">
              <a:buFontTx/>
              <a:buNone/>
            </a:pPr>
            <a:r>
              <a:rPr lang="en-US" sz="2900" b="1" dirty="0" smtClean="0"/>
              <a:t>Michael </a:t>
            </a:r>
            <a:r>
              <a:rPr lang="en-US" sz="2900" b="1" dirty="0" err="1" smtClean="0"/>
              <a:t>Povolotsky</a:t>
            </a:r>
            <a:r>
              <a:rPr lang="en-US" sz="2900" b="1" dirty="0" smtClean="0"/>
              <a:t>, Jim Fonseca, </a:t>
            </a:r>
          </a:p>
          <a:p>
            <a:pPr marL="0" indent="0" algn="ctr">
              <a:buFontTx/>
              <a:buNone/>
            </a:pPr>
            <a:r>
              <a:rPr lang="en-US" sz="2900" b="1" dirty="0" smtClean="0"/>
              <a:t>Jean Michel </a:t>
            </a:r>
            <a:r>
              <a:rPr lang="en-US" sz="2900" b="1" dirty="0" err="1" smtClean="0"/>
              <a:t>Sellier</a:t>
            </a:r>
            <a:r>
              <a:rPr lang="en-US" sz="2900" b="1" dirty="0" smtClean="0"/>
              <a:t>, Gerhard </a:t>
            </a:r>
            <a:r>
              <a:rPr lang="en-US" sz="2900" b="1" dirty="0" err="1" smtClean="0"/>
              <a:t>Klimeck</a:t>
            </a:r>
            <a:endParaRPr lang="en-US" sz="2900" b="1" dirty="0" smtClean="0"/>
          </a:p>
          <a:p>
            <a:pPr marL="0" indent="0" algn="ctr">
              <a:buFontTx/>
              <a:buNone/>
            </a:pPr>
            <a:endParaRPr lang="en-US" sz="2200" b="1" dirty="0" smtClean="0"/>
          </a:p>
          <a:p>
            <a:pPr marL="0" indent="0" algn="ctr">
              <a:buFontTx/>
              <a:buNone/>
            </a:pPr>
            <a:r>
              <a:rPr lang="en-US" sz="2200" b="1" dirty="0" smtClean="0"/>
              <a:t>msalmani@purdue.edu</a:t>
            </a:r>
          </a:p>
          <a:p>
            <a:pPr marL="0" indent="0" algn="ctr">
              <a:buFontTx/>
              <a:buNone/>
            </a:pPr>
            <a:endParaRPr lang="en-US" sz="1800" dirty="0" smtClean="0"/>
          </a:p>
          <a:p>
            <a:pPr marL="0" indent="0" algn="ctr">
              <a:buFontTx/>
              <a:buNone/>
            </a:pPr>
            <a:r>
              <a:rPr lang="en-US" sz="1800" dirty="0" smtClean="0"/>
              <a:t>Network </a:t>
            </a:r>
            <a:r>
              <a:rPr lang="en-US" sz="1800" dirty="0"/>
              <a:t>for Computational Nanotechnology (NCN)</a:t>
            </a:r>
          </a:p>
          <a:p>
            <a:pPr marL="0" indent="0" algn="ctr">
              <a:buFontTx/>
              <a:buNone/>
            </a:pPr>
            <a:r>
              <a:rPr lang="en-US" sz="1800" dirty="0"/>
              <a:t>Electrical and Computer Engineering</a:t>
            </a:r>
          </a:p>
          <a:p>
            <a:pPr marL="0" indent="0" algn="ctr">
              <a:buFontTx/>
              <a:buNone/>
            </a:pPr>
            <a:r>
              <a:rPr lang="en-US" sz="1800" dirty="0"/>
              <a:t>Purdue </a:t>
            </a:r>
            <a:r>
              <a:rPr lang="en-US" sz="1800" dirty="0" smtClean="0"/>
              <a:t>University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38125" y="73025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rebuchet MS" charset="0"/>
              </a:rPr>
              <a:t>Network for Computational Nanotechnology (NCN)</a:t>
            </a:r>
          </a:p>
          <a:p>
            <a:pPr algn="ctr"/>
            <a:endParaRPr lang="en-US" sz="2800" b="1" i="1" dirty="0">
              <a:solidFill>
                <a:schemeClr val="accent5">
                  <a:lumMod val="60000"/>
                  <a:lumOff val="40000"/>
                </a:schemeClr>
              </a:solidFill>
              <a:latin typeface="Trebuchet MS" charset="0"/>
            </a:endParaRPr>
          </a:p>
        </p:txBody>
      </p:sp>
      <p:pic>
        <p:nvPicPr>
          <p:cNvPr id="5" name="Picture 13" descr="ncn-v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429000"/>
            <a:ext cx="3046413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6557648"/>
            <a:ext cx="52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94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7-09 at 1.32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102"/>
            <a:ext cx="4245801" cy="1823321"/>
          </a:xfrm>
          <a:prstGeom prst="rect">
            <a:avLst/>
          </a:prstGeom>
        </p:spPr>
      </p:pic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4894723" y="676275"/>
            <a:ext cx="4249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			Device Geometry 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7720" y="1503102"/>
            <a:ext cx="4379976" cy="49628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Device Geometry: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/>
              <a:t>Each component has an order of information as shown in the below. 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/>
              <a:t>Firstly, base </a:t>
            </a:r>
            <a:r>
              <a:rPr lang="en-US" b="1" dirty="0" smtClean="0">
                <a:solidFill>
                  <a:schemeClr val="tx1"/>
                </a:solidFill>
              </a:rPr>
              <a:t>shape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the region, and previously assigned </a:t>
            </a:r>
            <a:r>
              <a:rPr lang="en-US" b="1" dirty="0" err="1" smtClean="0">
                <a:solidFill>
                  <a:schemeClr val="tx1"/>
                </a:solidFill>
              </a:rPr>
              <a:t>region_number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need to be addressed</a:t>
            </a:r>
            <a:r>
              <a:rPr lang="en-US" dirty="0" smtClean="0"/>
              <a:t>. 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/>
              <a:t>In </a:t>
            </a:r>
            <a:r>
              <a:rPr lang="en-US" b="1" dirty="0">
                <a:solidFill>
                  <a:schemeClr val="tx1"/>
                </a:solidFill>
              </a:rPr>
              <a:t>min</a:t>
            </a:r>
            <a:r>
              <a:rPr lang="en-US" dirty="0"/>
              <a:t> and </a:t>
            </a:r>
            <a:r>
              <a:rPr lang="en-US" b="1" dirty="0">
                <a:solidFill>
                  <a:schemeClr val="tx1"/>
                </a:solidFill>
              </a:rPr>
              <a:t>max</a:t>
            </a:r>
            <a:r>
              <a:rPr lang="en-US" dirty="0"/>
              <a:t>, the exact location and size can be adjusted. Unit is [nm] </a:t>
            </a:r>
            <a:endParaRPr lang="en-US" dirty="0" smtClean="0"/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/>
              <a:t>Secondly, </a:t>
            </a:r>
            <a:r>
              <a:rPr lang="en-US" b="1" dirty="0" smtClean="0">
                <a:solidFill>
                  <a:schemeClr val="tx1"/>
                </a:solidFill>
              </a:rPr>
              <a:t>priority</a:t>
            </a:r>
            <a:r>
              <a:rPr lang="en-US" dirty="0" smtClean="0"/>
              <a:t> must be assigned for each component. This arranges the order of overlapping when the whole structure is built.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3798" y="2206431"/>
            <a:ext cx="2969814" cy="9456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9049" y="4430634"/>
            <a:ext cx="4617720" cy="150185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SiO</a:t>
            </a:r>
            <a:r>
              <a:rPr lang="en-US" sz="3200" baseline="-25000" dirty="0" smtClean="0"/>
              <a:t>2</a:t>
            </a:r>
          </a:p>
          <a:p>
            <a:pPr algn="ctr"/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-19050" y="4642042"/>
            <a:ext cx="1514475" cy="1047589"/>
          </a:xfrm>
          <a:prstGeom prst="rect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 (source)</a:t>
            </a:r>
          </a:p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103245" y="4642042"/>
            <a:ext cx="1514475" cy="1047589"/>
          </a:xfrm>
          <a:prstGeom prst="rect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 (drain)</a:t>
            </a:r>
          </a:p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495425" y="4642042"/>
            <a:ext cx="1607820" cy="104758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Si (channel)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2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7" grpId="0" uiExpand="1" build="allAtOnce" animBg="1"/>
      <p:bldP spid="8" grpId="0" uiExpand="1" build="allAtOnce" animBg="1"/>
      <p:bldP spid="9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7-09 at 1.33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1" y="1891222"/>
            <a:ext cx="3681312" cy="3856612"/>
          </a:xfrm>
          <a:prstGeom prst="rect">
            <a:avLst/>
          </a:prstGeom>
        </p:spPr>
      </p:pic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4439711" y="676275"/>
            <a:ext cx="47042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			Device Geometry (cont.)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9711" y="1592764"/>
            <a:ext cx="4611178" cy="4813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Device Geometry</a:t>
            </a:r>
            <a:r>
              <a:rPr lang="en-US" dirty="0" smtClean="0"/>
              <a:t>:</a:t>
            </a:r>
          </a:p>
          <a:p>
            <a:pPr>
              <a:lnSpc>
                <a:spcPct val="130000"/>
              </a:lnSpc>
            </a:pPr>
            <a:endParaRPr lang="en-US" dirty="0" smtClean="0"/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/>
              <a:t>Top </a:t>
            </a:r>
            <a:r>
              <a:rPr lang="en-US" sz="2000" dirty="0" smtClean="0"/>
              <a:t>and </a:t>
            </a:r>
            <a:r>
              <a:rPr lang="en-US" sz="2000" dirty="0"/>
              <a:t>b</a:t>
            </a:r>
            <a:r>
              <a:rPr lang="en-US" sz="2000" dirty="0" smtClean="0"/>
              <a:t>ottom gates must be defined as same way as other components. 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/>
              <a:t>However, </a:t>
            </a:r>
            <a:r>
              <a:rPr lang="en-US" sz="2000" b="1" dirty="0" err="1" smtClean="0">
                <a:solidFill>
                  <a:schemeClr val="tx1"/>
                </a:solidFill>
              </a:rPr>
              <a:t>Boundary_region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/>
              <a:t>must be used as the tag for contacts instead of </a:t>
            </a:r>
            <a:r>
              <a:rPr lang="en-US" sz="2000" b="1" dirty="0" smtClean="0">
                <a:solidFill>
                  <a:schemeClr val="tx1"/>
                </a:solidFill>
              </a:rPr>
              <a:t>Region </a:t>
            </a:r>
            <a:r>
              <a:rPr lang="en-US" sz="2000" dirty="0" smtClean="0"/>
              <a:t>used in the other components. 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gates (</a:t>
            </a:r>
            <a:r>
              <a:rPr lang="en-US" sz="2000" b="1" dirty="0" smtClean="0">
                <a:solidFill>
                  <a:schemeClr val="tx1"/>
                </a:solidFill>
              </a:rPr>
              <a:t>min</a:t>
            </a:r>
            <a:r>
              <a:rPr lang="en-US" sz="2000" dirty="0" smtClean="0"/>
              <a:t> and </a:t>
            </a:r>
            <a:r>
              <a:rPr lang="en-US" sz="2000" b="1" dirty="0" smtClean="0">
                <a:solidFill>
                  <a:schemeClr val="tx1"/>
                </a:solidFill>
              </a:rPr>
              <a:t>max</a:t>
            </a:r>
            <a:r>
              <a:rPr lang="en-US" sz="2000" dirty="0" smtClean="0"/>
              <a:t>) are normally sandwiching the insulator (SiO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and channel regions.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07894" y="1854139"/>
            <a:ext cx="3172211" cy="3244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67501" y="3044858"/>
            <a:ext cx="2579678" cy="4501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11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645618" y="676275"/>
            <a:ext cx="349838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NEMO5 Meta-Solver (1)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pic>
        <p:nvPicPr>
          <p:cNvPr id="4099" name="Picture 3" descr="Y:\Desktop\Screenshot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2" y="1262062"/>
            <a:ext cx="6772275" cy="21431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96026" y="1562459"/>
            <a:ext cx="4266524" cy="11712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6025" y="2838448"/>
            <a:ext cx="6185811" cy="5572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9562" y="3552825"/>
            <a:ext cx="8454771" cy="29731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Meta-solver: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/>
              <a:t>First it determines the solver’s name and type. By </a:t>
            </a:r>
            <a:r>
              <a:rPr lang="en-US" b="1" dirty="0" smtClean="0"/>
              <a:t>type</a:t>
            </a:r>
            <a:r>
              <a:rPr lang="en-US" dirty="0" smtClean="0"/>
              <a:t> NEMO5 will look for “MetaUTBTransport.py” in  . / Meta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/>
              <a:t>In </a:t>
            </a:r>
            <a:r>
              <a:rPr lang="en-US" b="1" dirty="0" err="1" smtClean="0"/>
              <a:t>transport_type</a:t>
            </a:r>
            <a:r>
              <a:rPr lang="en-US" dirty="0" smtClean="0"/>
              <a:t> it can </a:t>
            </a:r>
            <a:r>
              <a:rPr lang="en-US" dirty="0" smtClean="0"/>
              <a:t>be </a:t>
            </a:r>
            <a:r>
              <a:rPr lang="en-US" dirty="0" err="1" smtClean="0"/>
              <a:t>transfer_matrix</a:t>
            </a:r>
            <a:r>
              <a:rPr lang="en-US" dirty="0" smtClean="0"/>
              <a:t> </a:t>
            </a:r>
            <a:r>
              <a:rPr lang="en-US" dirty="0" smtClean="0"/>
              <a:t>or NEGF. For EM modeling usually </a:t>
            </a:r>
            <a:r>
              <a:rPr lang="en-US" dirty="0" err="1" smtClean="0"/>
              <a:t>transfer_matrix</a:t>
            </a:r>
            <a:r>
              <a:rPr lang="en-US" dirty="0" smtClean="0"/>
              <a:t> is faster. 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/>
              <a:t> We need to determine transport domain, active regions, prefix of </a:t>
            </a:r>
            <a:r>
              <a:rPr lang="en-US" dirty="0" err="1" smtClean="0"/>
              <a:t>of</a:t>
            </a:r>
            <a:r>
              <a:rPr lang="en-US" dirty="0" smtClean="0"/>
              <a:t> all output files names and as many </a:t>
            </a:r>
            <a:r>
              <a:rPr lang="en-US" dirty="0" smtClean="0"/>
              <a:t>contacts </a:t>
            </a:r>
            <a:r>
              <a:rPr lang="en-US" dirty="0" smtClean="0"/>
              <a:t>we have in the device.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/>
              <a:t>In the second part, the </a:t>
            </a:r>
            <a:r>
              <a:rPr lang="en-US" dirty="0" smtClean="0"/>
              <a:t>applied </a:t>
            </a:r>
            <a:r>
              <a:rPr lang="en-US" dirty="0" smtClean="0"/>
              <a:t>voltages to source, drain and gate(s) are set up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781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Y:\Desktop\Screenshot-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7" y="1318642"/>
            <a:ext cx="7477125" cy="1466850"/>
          </a:xfrm>
          <a:prstGeom prst="rect">
            <a:avLst/>
          </a:prstGeom>
          <a:noFill/>
        </p:spPr>
      </p:pic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645618" y="676275"/>
            <a:ext cx="349838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NEMO5 Meta-Solver (2)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686" y="1285303"/>
            <a:ext cx="7477125" cy="7000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6686" y="2115460"/>
            <a:ext cx="2328864" cy="6517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6687" y="2833693"/>
            <a:ext cx="8767588" cy="40243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In first unit: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b="1" dirty="0" smtClean="0"/>
              <a:t>Poisson</a:t>
            </a:r>
            <a:r>
              <a:rPr lang="en-US" dirty="0" smtClean="0"/>
              <a:t> will provide the potential otherwise it will be zero.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b="1" dirty="0" err="1" smtClean="0"/>
              <a:t>tb_basis</a:t>
            </a:r>
            <a:r>
              <a:rPr lang="en-US" dirty="0" smtClean="0"/>
              <a:t> will determine the type of tight-binding basis should be used</a:t>
            </a:r>
            <a:endParaRPr lang="en-US" dirty="0"/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b="1" dirty="0" err="1" smtClean="0"/>
              <a:t>Charge_self_consistant</a:t>
            </a:r>
            <a:r>
              <a:rPr lang="en-US" dirty="0" smtClean="0"/>
              <a:t> make it self-consistent with the NEGF or semi-classical (by turning on </a:t>
            </a:r>
            <a:r>
              <a:rPr lang="en-US" b="1" dirty="0" err="1" smtClean="0"/>
              <a:t>use_semiclassical_potential</a:t>
            </a:r>
            <a:r>
              <a:rPr lang="en-US" dirty="0" smtClean="0"/>
              <a:t>)</a:t>
            </a:r>
          </a:p>
          <a:p>
            <a:pPr marL="285750" indent="-285750">
              <a:lnSpc>
                <a:spcPct val="130000"/>
              </a:lnSpc>
            </a:pPr>
            <a:r>
              <a:rPr lang="en-US" dirty="0" smtClean="0"/>
              <a:t>In second unit: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b="1" dirty="0" err="1" smtClean="0"/>
              <a:t>Number_of_enegry_points</a:t>
            </a:r>
            <a:r>
              <a:rPr lang="en-US" dirty="0" smtClean="0"/>
              <a:t> and </a:t>
            </a:r>
            <a:r>
              <a:rPr lang="en-US" b="1" dirty="0" err="1" smtClean="0"/>
              <a:t>numbe_of_momentum_points</a:t>
            </a:r>
            <a:r>
              <a:rPr lang="en-US" dirty="0" smtClean="0"/>
              <a:t> determine the number of E and K.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b="1" dirty="0" err="1" smtClean="0"/>
              <a:t>Momentum_intervals</a:t>
            </a:r>
            <a:r>
              <a:rPr lang="en-US" b="1" dirty="0" smtClean="0"/>
              <a:t> determines </a:t>
            </a:r>
            <a:r>
              <a:rPr lang="en-US" dirty="0" smtClean="0"/>
              <a:t>the region of calculations in </a:t>
            </a:r>
            <a:r>
              <a:rPr lang="en-US" dirty="0" err="1" smtClean="0"/>
              <a:t>Brillouin</a:t>
            </a:r>
            <a:r>
              <a:rPr lang="en-US" dirty="0" smtClean="0"/>
              <a:t> Zone. 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b="1" dirty="0" err="1" smtClean="0"/>
              <a:t>Momentum_space_degenracy</a:t>
            </a:r>
            <a:r>
              <a:rPr lang="en-US" dirty="0" smtClean="0"/>
              <a:t> </a:t>
            </a:r>
            <a:r>
              <a:rPr lang="en-US" dirty="0" smtClean="0"/>
              <a:t>determines the degeneracy factor (2 for </a:t>
            </a:r>
            <a:r>
              <a:rPr lang="en-US" dirty="0" smtClean="0"/>
              <a:t>degeneracy </a:t>
            </a:r>
            <a:r>
              <a:rPr lang="en-US" dirty="0" smtClean="0"/>
              <a:t>and 2 for making the k region just in positive space)</a:t>
            </a:r>
          </a:p>
        </p:txBody>
      </p:sp>
    </p:spTree>
    <p:extLst>
      <p:ext uri="{BB962C8B-B14F-4D97-AF65-F5344CB8AC3E}">
        <p14:creationId xmlns:p14="http://schemas.microsoft.com/office/powerpoint/2010/main" val="1957818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645618" y="676275"/>
            <a:ext cx="349838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NEMO5 Meta-Solver (3)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pic>
        <p:nvPicPr>
          <p:cNvPr id="6146" name="Picture 2" descr="Y:\Desktop\Screenshot-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10" y="1285875"/>
            <a:ext cx="8941724" cy="118838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3821" y="1252757"/>
            <a:ext cx="8960013" cy="12215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6687" y="2724266"/>
            <a:ext cx="8897147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/>
              <a:t>output  </a:t>
            </a:r>
            <a:r>
              <a:rPr lang="en-US" sz="2000" dirty="0" smtClean="0"/>
              <a:t>will provide the required output files during the simulation and some of these info will be stored in the VTK files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err="1" smtClean="0"/>
              <a:t>output_along_path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path_points</a:t>
            </a:r>
            <a:r>
              <a:rPr lang="en-US" sz="2000" b="1" dirty="0" smtClean="0"/>
              <a:t> and  </a:t>
            </a:r>
            <a:r>
              <a:rPr lang="en-US" sz="2000" b="1" dirty="0" err="1" smtClean="0"/>
              <a:t>number_of_path_points</a:t>
            </a:r>
            <a:r>
              <a:rPr lang="en-US" sz="2000" b="1" dirty="0" smtClean="0"/>
              <a:t> </a:t>
            </a:r>
            <a:r>
              <a:rPr lang="en-US" sz="2000" dirty="0" smtClean="0"/>
              <a:t>tell the simulator to dump out only </a:t>
            </a:r>
            <a:r>
              <a:rPr lang="en-US" sz="2000" dirty="0" smtClean="0"/>
              <a:t>information </a:t>
            </a:r>
            <a:r>
              <a:rPr lang="en-US" sz="2000" dirty="0" smtClean="0"/>
              <a:t>along the path with the #points precision.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err="1" smtClean="0"/>
              <a:t>enable_structure</a:t>
            </a:r>
            <a:r>
              <a:rPr lang="en-US" sz="2000" dirty="0" smtClean="0"/>
              <a:t> makes the structure VTK file.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7818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4384856" y="676275"/>
            <a:ext cx="475914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Outputs with VTK files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8454" y="3230041"/>
            <a:ext cx="104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 [nm]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77921" y="2319812"/>
            <a:ext cx="104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</a:t>
            </a:r>
            <a:r>
              <a:rPr lang="en-US" dirty="0" smtClean="0"/>
              <a:t> [nm]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32228" y="1932336"/>
            <a:ext cx="0" cy="7869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22958" y="2704828"/>
            <a:ext cx="847075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1716" y="2664315"/>
            <a:ext cx="104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2105009"/>
            <a:ext cx="46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52685" y="1178489"/>
            <a:ext cx="471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Device Schematic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620624" y="3631931"/>
            <a:ext cx="3393590" cy="28315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VTK </a:t>
            </a:r>
            <a:r>
              <a:rPr lang="en-US" dirty="0">
                <a:solidFill>
                  <a:srgbClr val="FF0000"/>
                </a:solidFill>
              </a:rPr>
              <a:t>files: 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*.</a:t>
            </a:r>
            <a:r>
              <a:rPr lang="en-US" sz="2000" dirty="0" smtClean="0"/>
              <a:t>VTK </a:t>
            </a:r>
            <a:r>
              <a:rPr lang="en-US" sz="2000" dirty="0"/>
              <a:t>file is created in the beginning of the simulation. 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device structure can be checked by using the </a:t>
            </a:r>
            <a:r>
              <a:rPr lang="en-US" sz="2000" dirty="0" smtClean="0"/>
              <a:t>VTK </a:t>
            </a:r>
            <a:r>
              <a:rPr lang="en-US" sz="2000" dirty="0"/>
              <a:t>file in </a:t>
            </a:r>
            <a:r>
              <a:rPr lang="en-US" sz="2000" dirty="0" err="1" smtClean="0"/>
              <a:t>Paraview</a:t>
            </a:r>
            <a:r>
              <a:rPr lang="en-US" sz="2000" dirty="0" smtClean="0"/>
              <a:t> / Visit. 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Charge </a:t>
            </a:r>
            <a:r>
              <a:rPr lang="en-US" sz="2000" dirty="0"/>
              <a:t>density profile for each bias points can be obtained and checked.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12427" y="5565101"/>
            <a:ext cx="104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 [nm]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4946042" y="4537581"/>
            <a:ext cx="104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</a:t>
            </a:r>
            <a:r>
              <a:rPr lang="en-US" dirty="0" smtClean="0"/>
              <a:t> [nm]</a:t>
            </a:r>
            <a:endParaRPr lang="en-US" dirty="0"/>
          </a:p>
        </p:txBody>
      </p:sp>
      <p:pic>
        <p:nvPicPr>
          <p:cNvPr id="1026" name="Picture 2" descr="Y:\Desktop\visit0000.png"/>
          <p:cNvPicPr>
            <a:picLocks noChangeAspect="1" noChangeArrowheads="1"/>
          </p:cNvPicPr>
          <p:nvPr/>
        </p:nvPicPr>
        <p:blipFill>
          <a:blip r:embed="rId3"/>
          <a:srcRect l="2897" t="39212" r="2766" b="38921"/>
          <a:stretch>
            <a:fillRect/>
          </a:stretch>
        </p:blipFill>
        <p:spPr bwMode="auto">
          <a:xfrm>
            <a:off x="1409085" y="1844670"/>
            <a:ext cx="6361908" cy="1385371"/>
          </a:xfrm>
          <a:prstGeom prst="rect">
            <a:avLst/>
          </a:prstGeom>
          <a:noFill/>
        </p:spPr>
      </p:pic>
      <p:pic>
        <p:nvPicPr>
          <p:cNvPr id="2050" name="Picture 2" descr="C:\Users\mehdi\Desktop\NCNSummerSchool2012\SummerSchool Files\visit000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40831" r="2160" b="41048"/>
          <a:stretch/>
        </p:blipFill>
        <p:spPr bwMode="auto">
          <a:xfrm>
            <a:off x="1118294" y="3922453"/>
            <a:ext cx="4205502" cy="74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ehdi\Desktop\NCNSummerSchool2012\SummerSchool Files\visit000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40312" r="2160" b="40901"/>
          <a:stretch/>
        </p:blipFill>
        <p:spPr bwMode="auto">
          <a:xfrm>
            <a:off x="1118294" y="4778794"/>
            <a:ext cx="4205502" cy="77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2192678"/>
            <a:ext cx="126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Source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6789" y="2184091"/>
            <a:ext cx="126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Channel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59513" y="2184091"/>
            <a:ext cx="126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Drain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4895" y="1638085"/>
            <a:ext cx="109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Insulator</a:t>
            </a:r>
            <a:endParaRPr lang="en-US" b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291640" y="3232593"/>
            <a:ext cx="1286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0nm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326251" y="3167710"/>
            <a:ext cx="83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31nm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770993" y="2848981"/>
            <a:ext cx="1286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0nm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7770993" y="1762570"/>
            <a:ext cx="1286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6.2nm</a:t>
            </a:r>
            <a:endParaRPr lang="en-US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" y="3959587"/>
            <a:ext cx="1027256" cy="152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28840" y="4078007"/>
            <a:ext cx="11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Off state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840" y="4957231"/>
            <a:ext cx="11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On state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6685" y="3540896"/>
            <a:ext cx="252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Density [/cm</a:t>
            </a:r>
            <a:r>
              <a:rPr lang="en-US" baseline="30000" dirty="0" smtClean="0"/>
              <a:t>2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5998128"/>
            <a:ext cx="592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regions load into visit/</a:t>
            </a:r>
            <a:r>
              <a:rPr lang="en-US" dirty="0" err="1" smtClean="0"/>
              <a:t>paraview</a:t>
            </a:r>
            <a:r>
              <a:rPr lang="en-US" dirty="0" smtClean="0"/>
              <a:t> DG2020_structure.vtk</a:t>
            </a:r>
          </a:p>
          <a:p>
            <a:r>
              <a:rPr lang="en-US" dirty="0" smtClean="0"/>
              <a:t>For </a:t>
            </a:r>
            <a:r>
              <a:rPr lang="en-US" dirty="0"/>
              <a:t>charge </a:t>
            </a:r>
            <a:r>
              <a:rPr lang="en-US" dirty="0" smtClean="0"/>
              <a:t>density  ./outputs_VD068/</a:t>
            </a:r>
            <a:r>
              <a:rPr lang="en-US" dirty="0" err="1" smtClean="0"/>
              <a:t>DG_Ramper_X.vtk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1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4" grpId="0"/>
      <p:bldP spid="31" grpId="0"/>
      <p:bldP spid="16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Y:\Desktop\DG_2020_IdVg_Semiclassical.png"/>
          <p:cNvPicPr>
            <a:picLocks noChangeAspect="1" noChangeArrowheads="1"/>
          </p:cNvPicPr>
          <p:nvPr/>
        </p:nvPicPr>
        <p:blipFill>
          <a:blip r:embed="rId3"/>
          <a:srcRect l="29271" r="27604" b="5874"/>
          <a:stretch>
            <a:fillRect/>
          </a:stretch>
        </p:blipFill>
        <p:spPr bwMode="auto">
          <a:xfrm>
            <a:off x="0" y="1599159"/>
            <a:ext cx="4607521" cy="4676774"/>
          </a:xfrm>
          <a:prstGeom prst="rect">
            <a:avLst/>
          </a:prstGeom>
          <a:noFill/>
        </p:spPr>
      </p:pic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4384856" y="676275"/>
            <a:ext cx="475914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Output files and MATLAB scripts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13987" y="3937546"/>
            <a:ext cx="2687557" cy="1899695"/>
            <a:chOff x="1613987" y="3937546"/>
            <a:chExt cx="2687557" cy="1899695"/>
          </a:xfrm>
        </p:grpSpPr>
        <p:grpSp>
          <p:nvGrpSpPr>
            <p:cNvPr id="4" name="Group 3"/>
            <p:cNvGrpSpPr/>
            <p:nvPr/>
          </p:nvGrpSpPr>
          <p:grpSpPr>
            <a:xfrm>
              <a:off x="3151192" y="3937546"/>
              <a:ext cx="1150352" cy="1899695"/>
              <a:chOff x="5184613" y="2157804"/>
              <a:chExt cx="1528918" cy="189969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184614" y="2157804"/>
                <a:ext cx="1528917" cy="54076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000000"/>
                    </a:solidFill>
                  </a:rPr>
                  <a:t>Si </a:t>
                </a:r>
              </a:p>
              <a:p>
                <a:pPr algn="ctr"/>
                <a:r>
                  <a:rPr lang="en-US" sz="1600" b="1" dirty="0" smtClean="0">
                    <a:solidFill>
                      <a:srgbClr val="000000"/>
                    </a:solidFill>
                  </a:rPr>
                  <a:t>DG UTB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184614" y="2725792"/>
                <a:ext cx="1528917" cy="42565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000000"/>
                    </a:solidFill>
                  </a:rPr>
                  <a:t>75</a:t>
                </a:r>
                <a:endParaRPr lang="en-US" sz="1600" b="1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184613" y="3631847"/>
                <a:ext cx="1528917" cy="42565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000000"/>
                    </a:solidFill>
                  </a:rPr>
                  <a:t> 5900</a:t>
                </a:r>
                <a:endParaRPr lang="en-US" sz="1600" b="1" baseline="-25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613988" y="4505536"/>
              <a:ext cx="1501769" cy="42565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S.S [mv/</a:t>
              </a:r>
              <a:r>
                <a:rPr lang="en-US" sz="1600" b="1" dirty="0" err="1" smtClean="0">
                  <a:solidFill>
                    <a:srgbClr val="000000"/>
                  </a:solidFill>
                </a:rPr>
                <a:t>dec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]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13988" y="4958561"/>
              <a:ext cx="1501769" cy="42565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DIBL [mV/V]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13987" y="5411589"/>
              <a:ext cx="1501769" cy="42565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I</a:t>
              </a:r>
              <a:r>
                <a:rPr lang="en-US" sz="1600" b="1" baseline="-25000" dirty="0" smtClean="0">
                  <a:solidFill>
                    <a:srgbClr val="000000"/>
                  </a:solidFill>
                </a:rPr>
                <a:t>ON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1600" b="1" dirty="0">
                  <a:solidFill>
                    <a:srgbClr val="000000"/>
                  </a:solidFill>
                </a:rPr>
                <a:t>[</a:t>
              </a:r>
              <a:r>
                <a:rPr lang="en-US" sz="1600" b="1" dirty="0" err="1">
                  <a:solidFill>
                    <a:srgbClr val="000000"/>
                  </a:solidFill>
                </a:rPr>
                <a:t>μA</a:t>
              </a:r>
              <a:r>
                <a:rPr lang="en-US" sz="1600" b="1" dirty="0">
                  <a:solidFill>
                    <a:srgbClr val="000000"/>
                  </a:solidFill>
                </a:rPr>
                <a:t>/</a:t>
              </a:r>
              <a:r>
                <a:rPr lang="en-US" sz="1600" b="1" dirty="0" err="1">
                  <a:solidFill>
                    <a:srgbClr val="000000"/>
                  </a:solidFill>
                </a:rPr>
                <a:t>μm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]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51191" y="4957362"/>
              <a:ext cx="1150352" cy="4256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 78</a:t>
              </a:r>
              <a:endParaRPr lang="en-US" sz="1600" b="1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 rot="16200000">
            <a:off x="-83186" y="3543474"/>
            <a:ext cx="1484686" cy="4394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</a:t>
            </a:r>
            <a:r>
              <a:rPr lang="en-US" sz="2000" baseline="-25000" dirty="0" smtClean="0">
                <a:solidFill>
                  <a:schemeClr val="tx1"/>
                </a:solidFill>
              </a:rPr>
              <a:t>D</a:t>
            </a:r>
            <a:r>
              <a:rPr lang="en-US" sz="2000" dirty="0" smtClean="0">
                <a:solidFill>
                  <a:schemeClr val="tx1"/>
                </a:solidFill>
              </a:rPr>
              <a:t> [</a:t>
            </a:r>
            <a:r>
              <a:rPr lang="en-US" sz="2000" dirty="0" err="1" smtClean="0">
                <a:solidFill>
                  <a:schemeClr val="tx1"/>
                </a:solidFill>
              </a:rPr>
              <a:t>μA</a:t>
            </a:r>
            <a:r>
              <a:rPr lang="en-US" sz="2000" dirty="0" smtClean="0">
                <a:solidFill>
                  <a:schemeClr val="tx1"/>
                </a:solidFill>
              </a:rPr>
              <a:t>/</a:t>
            </a:r>
            <a:r>
              <a:rPr lang="en-US" sz="2000" dirty="0" err="1">
                <a:solidFill>
                  <a:schemeClr val="tx1"/>
                </a:solidFill>
              </a:rPr>
              <a:t>μ</a:t>
            </a:r>
            <a:r>
              <a:rPr lang="en-US" sz="2000" dirty="0" err="1" smtClean="0">
                <a:solidFill>
                  <a:schemeClr val="tx1"/>
                </a:solidFill>
              </a:rPr>
              <a:t>m</a:t>
            </a:r>
            <a:r>
              <a:rPr lang="en-US" sz="2000" dirty="0" smtClean="0">
                <a:solidFill>
                  <a:schemeClr val="tx1"/>
                </a:solidFill>
              </a:rPr>
              <a:t>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13987" y="6275933"/>
            <a:ext cx="1484686" cy="4394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V</a:t>
            </a:r>
            <a:r>
              <a:rPr lang="en-US" sz="2000" baseline="-25000" dirty="0" smtClean="0">
                <a:solidFill>
                  <a:schemeClr val="tx1"/>
                </a:solidFill>
              </a:rPr>
              <a:t>GS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[V]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58741" y="1379160"/>
            <a:ext cx="1113372" cy="4175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Gate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58268" y="2110897"/>
            <a:ext cx="1113372" cy="5429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Si Channel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14420" y="1802125"/>
            <a:ext cx="3599444" cy="30726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SiO</a:t>
            </a:r>
            <a:r>
              <a:rPr lang="en-US" sz="1600" baseline="-25000" dirty="0" smtClean="0">
                <a:solidFill>
                  <a:srgbClr val="000000"/>
                </a:solidFill>
              </a:rPr>
              <a:t>2</a:t>
            </a:r>
            <a:endParaRPr lang="en-US" sz="1600" baseline="-2500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14420" y="2110896"/>
            <a:ext cx="1243847" cy="54294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Source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71640" y="2110897"/>
            <a:ext cx="1243847" cy="54294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Drain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11333" y="2656124"/>
            <a:ext cx="3604154" cy="30726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SiO</a:t>
            </a:r>
            <a:r>
              <a:rPr lang="en-US" sz="1600" baseline="-25000" dirty="0" smtClean="0">
                <a:solidFill>
                  <a:srgbClr val="000000"/>
                </a:solidFill>
              </a:rPr>
              <a:t>2</a:t>
            </a:r>
            <a:endParaRPr lang="en-US" sz="1600" baseline="-250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59725" y="2963390"/>
            <a:ext cx="1113372" cy="4175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Gate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V="1">
            <a:off x="4542604" y="2345966"/>
            <a:ext cx="429628" cy="92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52781" y="2550942"/>
            <a:ext cx="4235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607521" y="2695093"/>
            <a:ext cx="76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329823" y="1951121"/>
            <a:ext cx="46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76319" y="3447983"/>
            <a:ext cx="3473887" cy="3452054"/>
            <a:chOff x="5176319" y="3447983"/>
            <a:chExt cx="3473887" cy="3452054"/>
          </a:xfrm>
        </p:grpSpPr>
        <p:pic>
          <p:nvPicPr>
            <p:cNvPr id="2052" name="Picture 4" descr="Y:\Desktop\DG_2020_CB_Semiclassical.png"/>
            <p:cNvPicPr>
              <a:picLocks noChangeAspect="1" noChangeArrowheads="1"/>
            </p:cNvPicPr>
            <p:nvPr/>
          </p:nvPicPr>
          <p:blipFill>
            <a:blip r:embed="rId4"/>
            <a:srcRect l="6210" r="15510"/>
            <a:stretch>
              <a:fillRect/>
            </a:stretch>
          </p:blipFill>
          <p:spPr bwMode="auto">
            <a:xfrm>
              <a:off x="5176319" y="3529380"/>
              <a:ext cx="3473887" cy="3328620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6786303" y="6530705"/>
              <a:ext cx="855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X[nm]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46149" y="3447983"/>
              <a:ext cx="2740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Conduction Band edges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08015" y="1617459"/>
            <a:ext cx="244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</a:t>
            </a:r>
            <a:r>
              <a:rPr lang="en-US" baseline="-25000" dirty="0" smtClean="0"/>
              <a:t>D</a:t>
            </a:r>
            <a:r>
              <a:rPr lang="en-US" dirty="0" smtClean="0"/>
              <a:t>-V</a:t>
            </a:r>
            <a:r>
              <a:rPr lang="en-US" baseline="-25000" dirty="0" smtClean="0"/>
              <a:t>G</a:t>
            </a:r>
            <a:r>
              <a:rPr lang="en-US" dirty="0" smtClean="0"/>
              <a:t> Characteristics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1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9656" y="5841683"/>
            <a:ext cx="22951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 pitchFamily="2" charset="0"/>
              </a:rPr>
              <a:t>I</a:t>
            </a:r>
            <a:r>
              <a:rPr lang="en-US" baseline="-25000" dirty="0" smtClean="0">
                <a:latin typeface="Times" pitchFamily="2" charset="0"/>
              </a:rPr>
              <a:t>ON</a:t>
            </a:r>
            <a:r>
              <a:rPr lang="en-US" dirty="0" smtClean="0">
                <a:latin typeface="Times" pitchFamily="2" charset="0"/>
              </a:rPr>
              <a:t> = </a:t>
            </a:r>
            <a:r>
              <a:rPr lang="en-US" dirty="0" smtClean="0">
                <a:latin typeface="Times" pitchFamily="2" charset="0"/>
              </a:rPr>
              <a:t>I</a:t>
            </a:r>
            <a:r>
              <a:rPr lang="en-US" baseline="-25000" dirty="0" smtClean="0">
                <a:latin typeface="Times" pitchFamily="2" charset="0"/>
              </a:rPr>
              <a:t>D</a:t>
            </a:r>
            <a:r>
              <a:rPr lang="en-US" dirty="0" smtClean="0">
                <a:latin typeface="Times" pitchFamily="2" charset="0"/>
              </a:rPr>
              <a:t> (V</a:t>
            </a:r>
            <a:r>
              <a:rPr lang="en-US" baseline="-25000" dirty="0" smtClean="0">
                <a:latin typeface="Times" pitchFamily="2" charset="0"/>
              </a:rPr>
              <a:t>GS</a:t>
            </a:r>
            <a:r>
              <a:rPr lang="en-US" dirty="0" smtClean="0">
                <a:latin typeface="Times" pitchFamily="2" charset="0"/>
              </a:rPr>
              <a:t> </a:t>
            </a:r>
            <a:r>
              <a:rPr lang="en-US" dirty="0" smtClean="0">
                <a:latin typeface="Times" pitchFamily="2" charset="0"/>
              </a:rPr>
              <a:t>= V</a:t>
            </a:r>
            <a:r>
              <a:rPr lang="en-US" baseline="-25000" dirty="0" smtClean="0">
                <a:latin typeface="Times" pitchFamily="2" charset="0"/>
              </a:rPr>
              <a:t>DS</a:t>
            </a:r>
            <a:r>
              <a:rPr lang="en-US" dirty="0" smtClean="0">
                <a:latin typeface="Times" pitchFamily="2" charset="0"/>
              </a:rPr>
              <a:t>)</a:t>
            </a:r>
            <a:endParaRPr lang="en-US" baseline="-25000" dirty="0" smtClean="0">
              <a:latin typeface="Times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84856" y="676275"/>
            <a:ext cx="453054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MATLAB scripts (1)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" y="1409700"/>
            <a:ext cx="86677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-- &gt; </a:t>
            </a:r>
            <a:r>
              <a:rPr lang="en-US" dirty="0" smtClean="0"/>
              <a:t>Load required files and set the variables:</a:t>
            </a:r>
          </a:p>
          <a:p>
            <a:r>
              <a:rPr lang="en-US" dirty="0" smtClean="0"/>
              <a:t>clear </a:t>
            </a:r>
            <a:r>
              <a:rPr lang="en-US" dirty="0" err="1" smtClean="0"/>
              <a:t>all;clc;close</a:t>
            </a:r>
            <a:r>
              <a:rPr lang="en-US" dirty="0" smtClean="0"/>
              <a:t> all;</a:t>
            </a:r>
          </a:p>
          <a:p>
            <a:r>
              <a:rPr lang="en-US" b="1" dirty="0" smtClean="0"/>
              <a:t>DIR1 = </a:t>
            </a:r>
            <a:r>
              <a:rPr lang="en-US" b="1" dirty="0" smtClean="0"/>
              <a:t>‘../outputs_VD068/'</a:t>
            </a:r>
            <a:endParaRPr lang="en-US" b="1" dirty="0" smtClean="0"/>
          </a:p>
          <a:p>
            <a:r>
              <a:rPr lang="en-US" b="1" dirty="0" smtClean="0"/>
              <a:t>DIR2 = </a:t>
            </a:r>
            <a:r>
              <a:rPr lang="en-US" b="1" dirty="0" smtClean="0"/>
              <a:t>‘../outputs_VD005/'</a:t>
            </a:r>
            <a:endParaRPr lang="en-US" b="1" dirty="0" smtClean="0"/>
          </a:p>
          <a:p>
            <a:r>
              <a:rPr lang="en-US" dirty="0" err="1" smtClean="0"/>
              <a:t>IVVdd</a:t>
            </a:r>
            <a:r>
              <a:rPr lang="en-US" dirty="0" smtClean="0"/>
              <a:t> = load([DIR1 </a:t>
            </a:r>
            <a:r>
              <a:rPr lang="en-US" dirty="0" smtClean="0"/>
              <a:t>‘DG_Ramper_current.dat</a:t>
            </a:r>
            <a:r>
              <a:rPr lang="en-US" dirty="0" smtClean="0"/>
              <a:t>']);</a:t>
            </a:r>
          </a:p>
          <a:p>
            <a:r>
              <a:rPr lang="en-US" dirty="0" smtClean="0"/>
              <a:t>IVV05 = load([DIR2 </a:t>
            </a:r>
            <a:r>
              <a:rPr lang="en-US" dirty="0" smtClean="0"/>
              <a:t>‘DG_Ramper_current.dat</a:t>
            </a:r>
            <a:r>
              <a:rPr lang="en-US" dirty="0" smtClean="0"/>
              <a:t>']);</a:t>
            </a:r>
          </a:p>
          <a:p>
            <a:r>
              <a:rPr lang="en-US" dirty="0" err="1" smtClean="0"/>
              <a:t>Vdd</a:t>
            </a:r>
            <a:r>
              <a:rPr lang="en-US" dirty="0" smtClean="0"/>
              <a:t> = 0.68; </a:t>
            </a:r>
          </a:p>
          <a:p>
            <a:r>
              <a:rPr lang="en-US" dirty="0" err="1" smtClean="0"/>
              <a:t>IdOff</a:t>
            </a:r>
            <a:r>
              <a:rPr lang="en-US" dirty="0" smtClean="0"/>
              <a:t> = 0.1;    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%Set the off current to 100nA/mum as ITRS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Vg = </a:t>
            </a:r>
            <a:r>
              <a:rPr lang="en-US" dirty="0" err="1" smtClean="0"/>
              <a:t>IVVdd</a:t>
            </a:r>
            <a:r>
              <a:rPr lang="en-US" dirty="0" smtClean="0"/>
              <a:t>(:,5);</a:t>
            </a:r>
          </a:p>
          <a:p>
            <a:r>
              <a:rPr lang="en-US" dirty="0" smtClean="0"/>
              <a:t>Id = 1e6*</a:t>
            </a:r>
            <a:r>
              <a:rPr lang="en-US" dirty="0" err="1" smtClean="0"/>
              <a:t>IVVdd</a:t>
            </a:r>
            <a:r>
              <a:rPr lang="en-US" dirty="0" smtClean="0"/>
              <a:t>(:,4);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%convert the current from Ampere to micro-Ampere </a:t>
            </a:r>
          </a:p>
          <a:p>
            <a:r>
              <a:rPr lang="en-US" dirty="0" smtClean="0"/>
              <a:t>Id05 = 1e6*IVV05(:,4);</a:t>
            </a:r>
          </a:p>
          <a:p>
            <a:r>
              <a:rPr lang="en-US" b="1" dirty="0" smtClean="0"/>
              <a:t>Id05 = Id05(1:length(Id));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7650" y="5505450"/>
            <a:ext cx="4867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%% Calculate Ion</a:t>
            </a:r>
          </a:p>
          <a:p>
            <a:r>
              <a:rPr lang="en-US" dirty="0" err="1" smtClean="0"/>
              <a:t>VdOff</a:t>
            </a:r>
            <a:r>
              <a:rPr lang="en-US" dirty="0" smtClean="0"/>
              <a:t> = interp1(</a:t>
            </a:r>
            <a:r>
              <a:rPr lang="en-US" dirty="0" err="1" smtClean="0"/>
              <a:t>Id,Vg,IdOff,'cubic</a:t>
            </a:r>
            <a:r>
              <a:rPr lang="en-US" dirty="0" smtClean="0"/>
              <a:t>');</a:t>
            </a:r>
          </a:p>
          <a:p>
            <a:r>
              <a:rPr lang="en-US" dirty="0" smtClean="0"/>
              <a:t>Ion = interp1(</a:t>
            </a:r>
            <a:r>
              <a:rPr lang="en-US" dirty="0" err="1" smtClean="0"/>
              <a:t>Vg,Id,VdOff+Vdd,'cubic</a:t>
            </a:r>
            <a:r>
              <a:rPr lang="en-US" dirty="0" smtClean="0"/>
              <a:t>')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9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7256" y="1543050"/>
            <a:ext cx="34381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" pitchFamily="2" charset="0"/>
              </a:rPr>
              <a:t>SS = (V</a:t>
            </a:r>
            <a:r>
              <a:rPr lang="en-US" b="1" baseline="-25000" dirty="0" smtClean="0">
                <a:latin typeface="Times" pitchFamily="2" charset="0"/>
              </a:rPr>
              <a:t>2</a:t>
            </a:r>
            <a:r>
              <a:rPr lang="en-US" b="1" dirty="0" smtClean="0">
                <a:latin typeface="Times" pitchFamily="2" charset="0"/>
              </a:rPr>
              <a:t>-V</a:t>
            </a:r>
            <a:r>
              <a:rPr lang="en-US" b="1" baseline="-25000" dirty="0" smtClean="0">
                <a:latin typeface="Times" pitchFamily="2" charset="0"/>
              </a:rPr>
              <a:t>1</a:t>
            </a:r>
            <a:r>
              <a:rPr lang="en-US" b="1" dirty="0" smtClean="0">
                <a:latin typeface="Times" pitchFamily="2" charset="0"/>
              </a:rPr>
              <a:t>)/log(I</a:t>
            </a:r>
            <a:r>
              <a:rPr lang="en-US" b="1" baseline="-25000" dirty="0" smtClean="0">
                <a:latin typeface="Times" pitchFamily="2" charset="0"/>
              </a:rPr>
              <a:t>2</a:t>
            </a:r>
            <a:r>
              <a:rPr lang="en-US" b="1" dirty="0" smtClean="0">
                <a:latin typeface="Times" pitchFamily="2" charset="0"/>
              </a:rPr>
              <a:t>/I</a:t>
            </a:r>
            <a:r>
              <a:rPr lang="en-US" b="1" baseline="-25000" dirty="0" smtClean="0">
                <a:latin typeface="Times" pitchFamily="2" charset="0"/>
              </a:rPr>
              <a:t>1</a:t>
            </a:r>
            <a:r>
              <a:rPr lang="en-US" b="1" dirty="0" smtClean="0">
                <a:latin typeface="Times" pitchFamily="2" charset="0"/>
              </a:rPr>
              <a:t>)    [mV/</a:t>
            </a:r>
            <a:r>
              <a:rPr lang="en-US" b="1" dirty="0" err="1" smtClean="0">
                <a:latin typeface="Times" pitchFamily="2" charset="0"/>
              </a:rPr>
              <a:t>dec</a:t>
            </a:r>
            <a:r>
              <a:rPr lang="en-US" b="1" dirty="0" smtClean="0">
                <a:latin typeface="Times" pitchFamily="2" charset="0"/>
              </a:rPr>
              <a:t>]</a:t>
            </a:r>
          </a:p>
          <a:p>
            <a:pPr algn="ctr"/>
            <a:endParaRPr lang="en-US" b="1" dirty="0" smtClean="0">
              <a:latin typeface="Times" pitchFamily="2" charset="0"/>
            </a:endParaRPr>
          </a:p>
          <a:p>
            <a:pPr algn="ctr"/>
            <a:r>
              <a:rPr lang="en-US" b="1" dirty="0" smtClean="0">
                <a:latin typeface="Times" pitchFamily="2" charset="0"/>
              </a:rPr>
              <a:t>DIBL = (V2-V1)/(V</a:t>
            </a:r>
            <a:r>
              <a:rPr lang="en-US" b="1" baseline="-25000" dirty="0" smtClean="0">
                <a:latin typeface="Times" pitchFamily="2" charset="0"/>
              </a:rPr>
              <a:t>DS2</a:t>
            </a:r>
            <a:r>
              <a:rPr lang="en-US" b="1" dirty="0" smtClean="0">
                <a:latin typeface="Times" pitchFamily="2" charset="0"/>
              </a:rPr>
              <a:t>-V</a:t>
            </a:r>
            <a:r>
              <a:rPr lang="en-US" b="1" baseline="-25000" dirty="0" smtClean="0">
                <a:latin typeface="Times" pitchFamily="2" charset="0"/>
              </a:rPr>
              <a:t>DS1</a:t>
            </a:r>
            <a:r>
              <a:rPr lang="en-US" b="1" dirty="0" smtClean="0">
                <a:latin typeface="Times" pitchFamily="2" charset="0"/>
              </a:rPr>
              <a:t>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84856" y="676275"/>
            <a:ext cx="453054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MATLAB scripts (2)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9" y="1409700"/>
            <a:ext cx="8639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%% Calculate SS</a:t>
            </a:r>
          </a:p>
          <a:p>
            <a:r>
              <a:rPr lang="en-US" dirty="0" smtClean="0"/>
              <a:t>[a b] = find(Id&gt;=0.1);</a:t>
            </a:r>
          </a:p>
          <a:p>
            <a:r>
              <a:rPr lang="en-US" dirty="0" smtClean="0"/>
              <a:t>SS = 1000*(Vg(a(2)) - Vg(a(1)))/log10(Id(a(2))/Id(a(1)))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399" y="2819400"/>
            <a:ext cx="39987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%% Calculate DIBL</a:t>
            </a:r>
          </a:p>
          <a:p>
            <a:r>
              <a:rPr lang="en-US" dirty="0" err="1" smtClean="0"/>
              <a:t>Idibl</a:t>
            </a:r>
            <a:r>
              <a:rPr lang="en-US" dirty="0" smtClean="0"/>
              <a:t> = 1; 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%Current is set to 1muA/mum</a:t>
            </a:r>
          </a:p>
          <a:p>
            <a:r>
              <a:rPr lang="en-US" dirty="0" err="1" smtClean="0"/>
              <a:t>Va</a:t>
            </a:r>
            <a:r>
              <a:rPr lang="en-US" dirty="0" smtClean="0"/>
              <a:t> = interp1(</a:t>
            </a:r>
            <a:r>
              <a:rPr lang="en-US" dirty="0" err="1" smtClean="0"/>
              <a:t>Id,Vg,Idibl,'cubic</a:t>
            </a:r>
            <a:r>
              <a:rPr lang="en-US" dirty="0" smtClean="0"/>
              <a:t>');</a:t>
            </a:r>
          </a:p>
          <a:p>
            <a:r>
              <a:rPr lang="en-US" dirty="0" err="1" smtClean="0"/>
              <a:t>Vb</a:t>
            </a:r>
            <a:r>
              <a:rPr lang="en-US" dirty="0" smtClean="0"/>
              <a:t> = interp1(Id05,Vg,Idibl,'cubic');</a:t>
            </a:r>
          </a:p>
          <a:p>
            <a:r>
              <a:rPr lang="en-US" dirty="0" smtClean="0"/>
              <a:t>DIBL = 1000*(</a:t>
            </a:r>
            <a:r>
              <a:rPr lang="en-US" dirty="0" err="1" smtClean="0"/>
              <a:t>Vb-Va</a:t>
            </a:r>
            <a:r>
              <a:rPr lang="en-US" dirty="0" smtClean="0"/>
              <a:t>)/(Vdd-0.05)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499" y="4857750"/>
            <a:ext cx="4657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%% Plot IV</a:t>
            </a:r>
          </a:p>
          <a:p>
            <a:r>
              <a:rPr lang="en-US" dirty="0" smtClean="0"/>
              <a:t>figure(1);hold </a:t>
            </a:r>
            <a:r>
              <a:rPr lang="en-US" dirty="0" err="1" smtClean="0"/>
              <a:t>on;box</a:t>
            </a:r>
            <a:r>
              <a:rPr lang="en-US" dirty="0" smtClean="0"/>
              <a:t> </a:t>
            </a:r>
            <a:r>
              <a:rPr lang="en-US" dirty="0" err="1" smtClean="0"/>
              <a:t>on;axis</a:t>
            </a:r>
            <a:r>
              <a:rPr lang="en-US" dirty="0" smtClean="0"/>
              <a:t> </a:t>
            </a:r>
            <a:r>
              <a:rPr lang="en-US" dirty="0" err="1" smtClean="0"/>
              <a:t>square;grid</a:t>
            </a:r>
            <a:r>
              <a:rPr lang="en-US" dirty="0" smtClean="0"/>
              <a:t> on;</a:t>
            </a:r>
          </a:p>
          <a:p>
            <a:r>
              <a:rPr lang="en-US" dirty="0" smtClean="0"/>
              <a:t>plot(Vg,Id,'b','linewidth',3);</a:t>
            </a:r>
          </a:p>
          <a:p>
            <a:r>
              <a:rPr lang="en-US" dirty="0" smtClean="0"/>
              <a:t>plot(Vg,Id05,'r','linewidth',3);</a:t>
            </a:r>
          </a:p>
          <a:p>
            <a:r>
              <a:rPr lang="en-US" dirty="0" smtClean="0"/>
              <a:t>set(</a:t>
            </a:r>
            <a:r>
              <a:rPr lang="en-US" dirty="0" err="1" smtClean="0"/>
              <a:t>gca,'YScale','log</a:t>
            </a:r>
            <a:r>
              <a:rPr lang="en-US" dirty="0" smtClean="0"/>
              <a:t>'); hold off;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932113" y="2634734"/>
            <a:ext cx="3983287" cy="4152294"/>
            <a:chOff x="4932113" y="2634734"/>
            <a:chExt cx="3983287" cy="4152294"/>
          </a:xfrm>
        </p:grpSpPr>
        <p:pic>
          <p:nvPicPr>
            <p:cNvPr id="10" name="Picture 3" descr="Y:\Desktop\DG_2020_IdVg_Semiclassical.png"/>
            <p:cNvPicPr>
              <a:picLocks noChangeAspect="1" noChangeArrowheads="1"/>
            </p:cNvPicPr>
            <p:nvPr/>
          </p:nvPicPr>
          <p:blipFill>
            <a:blip r:embed="rId2"/>
            <a:srcRect l="29271" r="27604" b="5874"/>
            <a:stretch>
              <a:fillRect/>
            </a:stretch>
          </p:blipFill>
          <p:spPr bwMode="auto">
            <a:xfrm>
              <a:off x="5283105" y="2730281"/>
              <a:ext cx="3632295" cy="3686890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 rot="16200000">
              <a:off x="4409489" y="4354007"/>
              <a:ext cx="1484686" cy="43943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I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D</a:t>
              </a:r>
              <a:r>
                <a:rPr lang="en-US" sz="2000" dirty="0" smtClean="0">
                  <a:solidFill>
                    <a:schemeClr val="tx1"/>
                  </a:solidFill>
                </a:rPr>
                <a:t> [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μA</a:t>
              </a:r>
              <a:r>
                <a:rPr lang="en-US" sz="2000" dirty="0" smtClean="0">
                  <a:solidFill>
                    <a:schemeClr val="tx1"/>
                  </a:solidFill>
                </a:rPr>
                <a:t>/</a:t>
              </a:r>
              <a:r>
                <a:rPr lang="en-US" sz="2000" dirty="0" err="1">
                  <a:solidFill>
                    <a:schemeClr val="tx1"/>
                  </a:solidFill>
                </a:rPr>
                <a:t>μ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m</a:t>
              </a:r>
              <a:r>
                <a:rPr lang="en-US" sz="2000" dirty="0" smtClean="0">
                  <a:solidFill>
                    <a:schemeClr val="tx1"/>
                  </a:solidFill>
                </a:rPr>
                <a:t>]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3985" y="6347590"/>
              <a:ext cx="1484686" cy="43943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V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GS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</a:rPr>
                <a:t>[V]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71535" y="2634734"/>
              <a:ext cx="2449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</a:t>
              </a:r>
              <a:r>
                <a:rPr lang="en-US" baseline="-25000" dirty="0" smtClean="0"/>
                <a:t>D</a:t>
              </a:r>
              <a:r>
                <a:rPr lang="en-US" dirty="0" smtClean="0"/>
                <a:t>-V</a:t>
              </a:r>
              <a:r>
                <a:rPr lang="en-US" baseline="-25000" dirty="0" smtClean="0"/>
                <a:t>G</a:t>
              </a:r>
              <a:r>
                <a:rPr lang="en-US" dirty="0" smtClean="0"/>
                <a:t> Characteristics </a:t>
              </a:r>
              <a:endParaRPr lang="en-US" dirty="0"/>
            </a:p>
          </p:txBody>
        </p:sp>
        <p:sp>
          <p:nvSpPr>
            <p:cNvPr id="18" name="Right Triangle 17"/>
            <p:cNvSpPr/>
            <p:nvPr/>
          </p:nvSpPr>
          <p:spPr>
            <a:xfrm rot="16200000">
              <a:off x="6073140" y="4688954"/>
              <a:ext cx="343947" cy="277817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84856" y="676275"/>
            <a:ext cx="453054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MATLAB scripts (3)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9" y="1409700"/>
            <a:ext cx="8639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%% Plot conduction band </a:t>
            </a:r>
          </a:p>
          <a:p>
            <a:r>
              <a:rPr lang="en-US" dirty="0" smtClean="0"/>
              <a:t>figure(4);hold </a:t>
            </a:r>
            <a:r>
              <a:rPr lang="en-US" dirty="0" err="1" smtClean="0"/>
              <a:t>on;box</a:t>
            </a:r>
            <a:r>
              <a:rPr lang="en-US" dirty="0" smtClean="0"/>
              <a:t> </a:t>
            </a:r>
            <a:r>
              <a:rPr lang="en-US" dirty="0" err="1" smtClean="0"/>
              <a:t>on;axis</a:t>
            </a:r>
            <a:r>
              <a:rPr lang="en-US" dirty="0" smtClean="0"/>
              <a:t> </a:t>
            </a:r>
            <a:r>
              <a:rPr lang="en-US" dirty="0" err="1" smtClean="0"/>
              <a:t>square;grid</a:t>
            </a:r>
            <a:r>
              <a:rPr lang="en-US" dirty="0" smtClean="0"/>
              <a:t> on;</a:t>
            </a:r>
          </a:p>
          <a:p>
            <a:r>
              <a:rPr lang="en-US" dirty="0" smtClean="0"/>
              <a:t>for ii =1:</a:t>
            </a:r>
            <a:r>
              <a:rPr lang="en-US" b="1" dirty="0" smtClean="0"/>
              <a:t>N</a:t>
            </a:r>
          </a:p>
          <a:p>
            <a:r>
              <a:rPr lang="en-US" dirty="0" smtClean="0"/>
              <a:t>    XY = load ([DIR1 </a:t>
            </a:r>
            <a:r>
              <a:rPr lang="en-US" dirty="0" smtClean="0"/>
              <a:t>‘</a:t>
            </a:r>
            <a:r>
              <a:rPr lang="en-US" b="1" dirty="0" err="1" smtClean="0"/>
              <a:t>DG_Ramper</a:t>
            </a:r>
            <a:r>
              <a:rPr lang="en-US" b="1" dirty="0" smtClean="0"/>
              <a:t>_</a:t>
            </a:r>
            <a:r>
              <a:rPr lang="en-US" dirty="0" smtClean="0"/>
              <a:t>' int2str(ii-1) '.</a:t>
            </a:r>
            <a:r>
              <a:rPr lang="en-US" dirty="0" err="1" smtClean="0"/>
              <a:t>xy</a:t>
            </a:r>
            <a:r>
              <a:rPr lang="en-US" dirty="0" smtClean="0"/>
              <a:t>']);</a:t>
            </a:r>
          </a:p>
          <a:p>
            <a:r>
              <a:rPr lang="en-US" dirty="0" smtClean="0"/>
              <a:t>    plot(XY(:,1), XY</a:t>
            </a:r>
            <a:r>
              <a:rPr lang="en-US" dirty="0" smtClean="0"/>
              <a:t>(:,3), </a:t>
            </a:r>
            <a:r>
              <a:rPr lang="en-US" dirty="0" smtClean="0"/>
              <a:t>'-b','LineWidth',2.5);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%Conduction band </a:t>
            </a:r>
          </a:p>
          <a:p>
            <a:r>
              <a:rPr lang="en-US" dirty="0" smtClean="0"/>
              <a:t>end</a:t>
            </a:r>
            <a:endParaRPr lang="en-US" dirty="0" smtClean="0"/>
          </a:p>
        </p:txBody>
      </p:sp>
      <p:pic>
        <p:nvPicPr>
          <p:cNvPr id="8" name="Picture 4" descr="Y:\Desktop\DG_2020_CB_Semiclassical.png"/>
          <p:cNvPicPr>
            <a:picLocks noChangeAspect="1" noChangeArrowheads="1"/>
          </p:cNvPicPr>
          <p:nvPr/>
        </p:nvPicPr>
        <p:blipFill>
          <a:blip r:embed="rId2"/>
          <a:srcRect l="6210" r="15510"/>
          <a:stretch>
            <a:fillRect/>
          </a:stretch>
        </p:blipFill>
        <p:spPr bwMode="auto">
          <a:xfrm>
            <a:off x="2647912" y="3441025"/>
            <a:ext cx="3473887" cy="33286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44439" y="6392032"/>
            <a:ext cx="855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X[nm]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04285" y="3309310"/>
            <a:ext cx="274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Conduction Band edges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350000" y="697442"/>
            <a:ext cx="2794001" cy="54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2400" kern="0" dirty="0" smtClean="0">
                <a:solidFill>
                  <a:srgbClr val="FFFFFF"/>
                </a:solidFill>
              </a:rPr>
              <a:t>Outline 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1425391"/>
            <a:ext cx="8534400" cy="49582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latin typeface="Arial" charset="0"/>
                <a:ea typeface="ＭＳ Ｐゴシック" charset="0"/>
              </a:rPr>
              <a:t>Device Modeling Approach </a:t>
            </a: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Device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Simulation Test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amples  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</a:rPr>
              <a:t>Device structure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</a:rPr>
              <a:t>Sample input decks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: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input </a:t>
            </a:r>
            <a:r>
              <a:rPr lang="en-US" sz="1800" dirty="0">
                <a:latin typeface="Arial" charset="0"/>
                <a:ea typeface="ＭＳ Ｐゴシック" charset="0"/>
              </a:rPr>
              <a:t>parameters description 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</a:rPr>
              <a:t>Output </a:t>
            </a:r>
            <a:r>
              <a:rPr lang="en-US" sz="1800" dirty="0">
                <a:latin typeface="Arial" charset="0"/>
                <a:ea typeface="ＭＳ Ｐゴシック" charset="0"/>
              </a:rPr>
              <a:t>files and MATLAB scripts 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2">
              <a:lnSpc>
                <a:spcPct val="150000"/>
              </a:lnSpc>
            </a:pPr>
            <a:r>
              <a:rPr lang="en-US" sz="1400" dirty="0">
                <a:latin typeface="Arial" charset="0"/>
                <a:ea typeface="ＭＳ Ｐゴシック" charset="0"/>
              </a:rPr>
              <a:t>*.</a:t>
            </a:r>
            <a:r>
              <a:rPr lang="en-US" sz="1400" dirty="0" smtClean="0">
                <a:latin typeface="Arial" charset="0"/>
                <a:ea typeface="ＭＳ Ｐゴシック" charset="0"/>
              </a:rPr>
              <a:t>VTK files: </a:t>
            </a:r>
            <a:r>
              <a:rPr lang="en-US" sz="1400" dirty="0">
                <a:latin typeface="Arial" charset="0"/>
                <a:ea typeface="ＭＳ Ｐゴシック" charset="0"/>
              </a:rPr>
              <a:t>structures / charge </a:t>
            </a:r>
            <a:r>
              <a:rPr lang="en-US" sz="1400" dirty="0" smtClean="0">
                <a:latin typeface="Arial" charset="0"/>
                <a:ea typeface="ＭＳ Ｐゴシック" charset="0"/>
              </a:rPr>
              <a:t>distribution </a:t>
            </a:r>
          </a:p>
          <a:p>
            <a:pPr lvl="2">
              <a:lnSpc>
                <a:spcPct val="150000"/>
              </a:lnSpc>
            </a:pPr>
            <a:r>
              <a:rPr lang="en-US" sz="1400" dirty="0" smtClean="0">
                <a:latin typeface="Arial" charset="0"/>
                <a:ea typeface="ＭＳ Ｐゴシック" charset="0"/>
              </a:rPr>
              <a:t>MATLAB scripts: Extract ON-current, S.S, and DIBL from I-V characteristics </a:t>
            </a:r>
            <a:endParaRPr lang="en-US" sz="1400" dirty="0" smtClean="0">
              <a:latin typeface="Arial" charset="0"/>
              <a:ea typeface="ＭＳ Ｐゴシック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Arial" charset="0"/>
                <a:ea typeface="ＭＳ Ｐゴシック" charset="0"/>
              </a:rPr>
              <a:t>Band structure calculation and effective mass extraction</a:t>
            </a:r>
            <a:endParaRPr lang="en-US" sz="22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80744" y="676275"/>
            <a:ext cx="776325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Transport effective mass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4904" y="1426464"/>
                <a:ext cx="8311896" cy="4530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 smtClean="0"/>
                  <a:t>What is effective mass (m*)? </a:t>
                </a:r>
              </a:p>
              <a:p>
                <a:pPr marL="800100" lvl="1" indent="-342900">
                  <a:buAutoNum type="alphaLcParenR"/>
                </a:pPr>
                <a:r>
                  <a:rPr lang="en-US" sz="2000" dirty="0" smtClean="0"/>
                  <a:t>It is determining how easily an electron moves in a material in specific condition (like direction, temperature and pressure)</a:t>
                </a:r>
              </a:p>
              <a:p>
                <a:pPr marL="800100" lvl="1" indent="-342900">
                  <a:buAutoNum type="alphaLcParenR"/>
                </a:pPr>
                <a:endParaRPr lang="en-US" sz="2000" dirty="0" smtClean="0"/>
              </a:p>
              <a:p>
                <a:pPr marL="800100" lvl="1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ℏ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/>
                  <a:t>   where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den>
                    </m:f>
                    <m:r>
                      <a:rPr lang="en-US" sz="20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ℏ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000" b="0" i="1" dirty="0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b="0" dirty="0" smtClean="0"/>
              </a:p>
              <a:p>
                <a:pPr marL="800100" lvl="1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ℏ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 smtClean="0"/>
              </a:p>
              <a:p>
                <a:pPr marL="800100" lvl="1" indent="-342900">
                  <a:buAutoNum type="alphaLcParenR"/>
                </a:pPr>
                <a:endParaRPr lang="en-US" sz="2000" dirty="0" smtClean="0"/>
              </a:p>
              <a:p>
                <a:pPr marL="800100" lvl="1" indent="-342900">
                  <a:buAutoNum type="alphaLcParenR"/>
                </a:pPr>
                <a:endParaRPr lang="en-US" sz="2000" dirty="0" smtClean="0"/>
              </a:p>
              <a:p>
                <a:pPr marL="342900" indent="-342900">
                  <a:buAutoNum type="arabicPeriod"/>
                </a:pPr>
                <a:r>
                  <a:rPr lang="en-US" sz="2400" dirty="0" smtClean="0"/>
                  <a:t>How to find m*?</a:t>
                </a:r>
              </a:p>
              <a:p>
                <a:pPr marL="800100" lvl="1" indent="-342900">
                  <a:buAutoNum type="arabicPeriod"/>
                </a:pPr>
                <a:r>
                  <a:rPr lang="en-US" sz="2000" dirty="0" smtClean="0"/>
                  <a:t>Measure in a lab</a:t>
                </a:r>
              </a:p>
              <a:p>
                <a:pPr marL="800100" lvl="1" indent="-342900">
                  <a:buAutoNum type="arabicPeriod"/>
                </a:pPr>
                <a:r>
                  <a:rPr lang="en-US" sz="2000" dirty="0" smtClean="0"/>
                  <a:t>DFT calculations (from band structure)</a:t>
                </a:r>
              </a:p>
              <a:p>
                <a:pPr marL="800100" lvl="1" indent="-342900">
                  <a:buAutoNum type="arabicPeriod"/>
                </a:pPr>
                <a:r>
                  <a:rPr lang="en-US" sz="2000" b="1" dirty="0" smtClean="0"/>
                  <a:t>Tight binding approach </a:t>
                </a:r>
                <a:r>
                  <a:rPr lang="en-US" sz="2000" b="1" dirty="0"/>
                  <a:t>(from band structure)</a:t>
                </a:r>
                <a:endParaRPr lang="en-US" sz="2000" b="1" dirty="0" smtClean="0"/>
              </a:p>
              <a:p>
                <a:pPr marL="342900" indent="-342900"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" y="1426464"/>
                <a:ext cx="8311896" cy="4530407"/>
              </a:xfrm>
              <a:prstGeom prst="rect">
                <a:avLst/>
              </a:prstGeom>
              <a:blipFill rotWithShape="1">
                <a:blip r:embed="rId2"/>
                <a:stretch>
                  <a:fillRect l="-1174" t="-1211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80744" y="676275"/>
            <a:ext cx="776325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Band structure calculation with N5 (input deck)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904" y="1733550"/>
            <a:ext cx="8311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Determine the material (s)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Material (</a:t>
            </a:r>
            <a:r>
              <a:rPr lang="en-US" b="1" dirty="0" err="1" smtClean="0"/>
              <a:t>InAs</a:t>
            </a:r>
            <a:r>
              <a:rPr lang="en-US" dirty="0" smtClean="0"/>
              <a:t>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Parameter set (</a:t>
            </a:r>
            <a:r>
              <a:rPr lang="en-US" b="1" dirty="0" err="1" smtClean="0"/>
              <a:t>param_Klimeck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Domain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Periodicity (</a:t>
            </a:r>
            <a:r>
              <a:rPr lang="en-US" b="1" dirty="0" smtClean="0"/>
              <a:t>periodic = (true, true, true)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Solver 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Type (</a:t>
            </a:r>
            <a:r>
              <a:rPr lang="en-US" b="1" dirty="0" err="1" smtClean="0"/>
              <a:t>Schroedinger</a:t>
            </a:r>
            <a:r>
              <a:rPr lang="en-US" dirty="0" smtClean="0"/>
              <a:t>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Set the K space</a:t>
            </a:r>
          </a:p>
          <a:p>
            <a:pPr marL="800100" lvl="1" indent="-342900"/>
            <a:r>
              <a:rPr lang="en-US" dirty="0" smtClean="0"/>
              <a:t>	</a:t>
            </a:r>
            <a:r>
              <a:rPr lang="en-US" b="1" dirty="0" err="1" smtClean="0"/>
              <a:t>k_space_basis</a:t>
            </a:r>
            <a:r>
              <a:rPr lang="en-US" b="1" dirty="0" smtClean="0"/>
              <a:t>   = reciprocal</a:t>
            </a:r>
          </a:p>
          <a:p>
            <a:pPr marL="800100" lvl="1" indent="-342900"/>
            <a:r>
              <a:rPr lang="en-US" b="1" dirty="0" smtClean="0"/>
              <a:t>	</a:t>
            </a:r>
            <a:r>
              <a:rPr lang="en-US" b="1" dirty="0" err="1" smtClean="0"/>
              <a:t>k_points</a:t>
            </a:r>
            <a:r>
              <a:rPr lang="en-US" b="1" dirty="0" smtClean="0"/>
              <a:t>        = [(0.1,0.1,0.1),(0.0,0.0,0.0),(0.1,0.0,0.1)] </a:t>
            </a:r>
          </a:p>
          <a:p>
            <a:pPr marL="800100" lvl="1" indent="-342900"/>
            <a:r>
              <a:rPr lang="en-US" b="1" dirty="0" smtClean="0"/>
              <a:t>	</a:t>
            </a:r>
            <a:r>
              <a:rPr lang="en-US" b="1" dirty="0" err="1" smtClean="0"/>
              <a:t>number_of_nodes</a:t>
            </a:r>
            <a:r>
              <a:rPr lang="en-US" b="1" dirty="0" smtClean="0"/>
              <a:t> = (21,21)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Calculate the effective mass (run the </a:t>
            </a:r>
            <a:r>
              <a:rPr lang="en-US" dirty="0" err="1" smtClean="0"/>
              <a:t>Matlab</a:t>
            </a:r>
            <a:r>
              <a:rPr lang="en-US" dirty="0" smtClean="0"/>
              <a:t> script TB2EM.m)</a:t>
            </a:r>
          </a:p>
          <a:p>
            <a:pPr marL="800100" lvl="1" indent="-342900">
              <a:buAutoNum type="alphaLcParenR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4904" y="1285875"/>
            <a:ext cx="831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Please look at </a:t>
            </a:r>
            <a:r>
              <a:rPr lang="en-US" dirty="0" smtClean="0"/>
              <a:t>./TB2EMInputDecks/InAs_TB2EM.in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1609725"/>
            <a:ext cx="4972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 </a:t>
            </a:r>
            <a:r>
              <a:rPr lang="en-US" dirty="0" err="1" smtClean="0"/>
              <a:t>InAs_k_distance</a:t>
            </a:r>
            <a:r>
              <a:rPr lang="en-US" dirty="0" smtClean="0"/>
              <a:t>;</a:t>
            </a:r>
          </a:p>
          <a:p>
            <a:r>
              <a:rPr lang="en-US" dirty="0" smtClean="0"/>
              <a:t>load </a:t>
            </a:r>
            <a:r>
              <a:rPr lang="en-US" dirty="0" err="1" smtClean="0"/>
              <a:t>InAs_energies</a:t>
            </a:r>
            <a:r>
              <a:rPr lang="en-US" dirty="0" smtClean="0"/>
              <a:t>; plot(</a:t>
            </a:r>
            <a:r>
              <a:rPr lang="en-US" dirty="0" err="1" smtClean="0"/>
              <a:t>InAs_k_distance,InAs_energies</a:t>
            </a:r>
            <a:r>
              <a:rPr lang="en-US" dirty="0" smtClean="0"/>
              <a:t>);</a:t>
            </a:r>
          </a:p>
          <a:p>
            <a:r>
              <a:rPr lang="en-US" dirty="0" smtClean="0"/>
              <a:t>box on; axis square;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625" y="3781425"/>
            <a:ext cx="76771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Effective mass calculations:</a:t>
            </a:r>
          </a:p>
          <a:p>
            <a:r>
              <a:rPr lang="en-US" dirty="0" smtClean="0"/>
              <a:t>a = 6.0583;%e-010; %[m]</a:t>
            </a:r>
          </a:p>
          <a:p>
            <a:r>
              <a:rPr lang="en-US" dirty="0" err="1" smtClean="0"/>
              <a:t>hBar</a:t>
            </a:r>
            <a:r>
              <a:rPr lang="en-US" dirty="0" smtClean="0"/>
              <a:t> = 1.0546e-034; </a:t>
            </a:r>
          </a:p>
          <a:p>
            <a:r>
              <a:rPr lang="en-US" dirty="0" smtClean="0"/>
              <a:t>q =  1.60217646e-19;</a:t>
            </a:r>
          </a:p>
          <a:p>
            <a:r>
              <a:rPr lang="en-US" dirty="0" smtClean="0"/>
              <a:t>m0 = 9.10938188e-31;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EE = Energies(21:25,9);</a:t>
            </a:r>
          </a:p>
          <a:p>
            <a:r>
              <a:rPr lang="en-US" dirty="0" err="1" smtClean="0"/>
              <a:t>dK</a:t>
            </a:r>
            <a:r>
              <a:rPr lang="en-US" dirty="0" smtClean="0"/>
              <a:t> = diff(</a:t>
            </a:r>
            <a:r>
              <a:rPr lang="en-US" dirty="0" err="1" smtClean="0"/>
              <a:t>K_distance</a:t>
            </a:r>
            <a:r>
              <a:rPr lang="en-US" dirty="0" smtClean="0"/>
              <a:t>(21:22));  </a:t>
            </a:r>
          </a:p>
          <a:p>
            <a:r>
              <a:rPr lang="es-ES" dirty="0" smtClean="0"/>
              <a:t>EK = (EE(1)+EE(3)-2*EE(2))/((</a:t>
            </a:r>
            <a:r>
              <a:rPr lang="es-ES" dirty="0" err="1" smtClean="0"/>
              <a:t>dK</a:t>
            </a:r>
            <a:r>
              <a:rPr lang="es-ES" dirty="0" smtClean="0"/>
              <a:t>)^2);</a:t>
            </a:r>
          </a:p>
          <a:p>
            <a:r>
              <a:rPr lang="en-US" dirty="0" err="1" smtClean="0"/>
              <a:t>mStar</a:t>
            </a:r>
            <a:r>
              <a:rPr lang="en-US" dirty="0" smtClean="0"/>
              <a:t> = (hBar^2)/EK/q/m0/1e-18;</a:t>
            </a:r>
          </a:p>
          <a:p>
            <a:endParaRPr lang="en-US" dirty="0"/>
          </a:p>
        </p:txBody>
      </p:sp>
      <p:pic>
        <p:nvPicPr>
          <p:cNvPr id="1026" name="Picture 2" descr="Y:\Desktop\InAs_BS.png"/>
          <p:cNvPicPr>
            <a:picLocks noChangeAspect="1" noChangeArrowheads="1"/>
          </p:cNvPicPr>
          <p:nvPr/>
        </p:nvPicPr>
        <p:blipFill>
          <a:blip r:embed="rId2"/>
          <a:srcRect l="25521" t="4588" r="25208" b="5175"/>
          <a:stretch>
            <a:fillRect/>
          </a:stretch>
        </p:blipFill>
        <p:spPr bwMode="auto">
          <a:xfrm>
            <a:off x="4267200" y="1609725"/>
            <a:ext cx="4505325" cy="43910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200775" y="3162300"/>
            <a:ext cx="666750" cy="7810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8625" y="1240393"/>
            <a:ext cx="619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smtClean="0"/>
              <a:t>Please </a:t>
            </a:r>
            <a:r>
              <a:rPr lang="en-US" b="1" dirty="0" smtClean="0"/>
              <a:t>run the </a:t>
            </a:r>
            <a:r>
              <a:rPr lang="en-US" b="1" dirty="0" err="1" smtClean="0"/>
              <a:t>Matlab</a:t>
            </a:r>
            <a:r>
              <a:rPr lang="en-US" b="1" dirty="0" smtClean="0"/>
              <a:t> script </a:t>
            </a:r>
            <a:r>
              <a:rPr lang="en-US" b="1" dirty="0" smtClean="0"/>
              <a:t>./</a:t>
            </a:r>
            <a:r>
              <a:rPr lang="en-US" b="1" dirty="0" err="1" smtClean="0"/>
              <a:t>MatlabFiles</a:t>
            </a:r>
            <a:r>
              <a:rPr lang="en-US" b="1" dirty="0" smtClean="0"/>
              <a:t>/TB2EM.m</a:t>
            </a:r>
            <a:endParaRPr lang="en-US" b="1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80744" y="676275"/>
            <a:ext cx="776325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Extracting effective mass for </a:t>
            </a:r>
            <a:r>
              <a:rPr lang="en-US" sz="2400" dirty="0" err="1" smtClean="0">
                <a:solidFill>
                  <a:schemeClr val="bg1"/>
                </a:solidFill>
              </a:rPr>
              <a:t>InAs</a:t>
            </a:r>
            <a:r>
              <a:rPr lang="en-US" sz="2400" dirty="0" smtClean="0">
                <a:solidFill>
                  <a:schemeClr val="bg1"/>
                </a:solidFill>
              </a:rPr>
              <a:t> bulk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8538" y="5816084"/>
            <a:ext cx="30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00954" y="5816084"/>
            <a:ext cx="30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563538" y="5816084"/>
                <a:ext cx="3039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/>
                        </a:rPr>
                        <m:t>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538" y="5816084"/>
                <a:ext cx="30398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80744" y="676275"/>
            <a:ext cx="776325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Effective mass – non-</a:t>
            </a:r>
            <a:r>
              <a:rPr lang="en-US" sz="2400" dirty="0" err="1" smtClean="0">
                <a:solidFill>
                  <a:schemeClr val="bg1"/>
                </a:solidFill>
              </a:rPr>
              <a:t>parabolicity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ehdi\Desktop\NCNSummerSchool2012\SummerSchool Files\InAs_BS_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3" t="6119" r="25611" b="6819"/>
          <a:stretch/>
        </p:blipFill>
        <p:spPr bwMode="auto">
          <a:xfrm>
            <a:off x="4158083" y="1575191"/>
            <a:ext cx="4985915" cy="472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hdi\Desktop\NCNSummerSchool2012\SummerSchool Files\InAs_BS_N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t="5890" r="25307" b="5137"/>
          <a:stretch/>
        </p:blipFill>
        <p:spPr bwMode="auto">
          <a:xfrm>
            <a:off x="4158083" y="1575191"/>
            <a:ext cx="5038234" cy="485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367503"/>
            <a:ext cx="57687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figure(1</a:t>
            </a:r>
            <a:r>
              <a:rPr lang="en-US" dirty="0" smtClean="0"/>
              <a:t>);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%Plot parabolic EK</a:t>
            </a:r>
          </a:p>
          <a:p>
            <a:r>
              <a:rPr lang="en-US" dirty="0" smtClean="0"/>
              <a:t>plot(K_distance,Energies</a:t>
            </a:r>
            <a:r>
              <a:rPr lang="en-US" dirty="0"/>
              <a:t>,'k','linewidth',2.5);</a:t>
            </a:r>
          </a:p>
          <a:p>
            <a:r>
              <a:rPr lang="en-US" dirty="0"/>
              <a:t>axis square; box </a:t>
            </a:r>
            <a:r>
              <a:rPr lang="en-US" dirty="0" err="1"/>
              <a:t>on;ylim</a:t>
            </a:r>
            <a:r>
              <a:rPr lang="en-US" dirty="0"/>
              <a:t>([-1 2]);</a:t>
            </a:r>
          </a:p>
          <a:p>
            <a:endParaRPr lang="en-US" dirty="0"/>
          </a:p>
          <a:p>
            <a:r>
              <a:rPr lang="en-US" dirty="0" err="1"/>
              <a:t>K_points</a:t>
            </a:r>
            <a:r>
              <a:rPr lang="en-US" dirty="0"/>
              <a:t> = load([x '_k_points.dat']);   </a:t>
            </a:r>
          </a:p>
          <a:p>
            <a:r>
              <a:rPr lang="en-US" dirty="0"/>
              <a:t>K = sum(K_points.^2,2);</a:t>
            </a:r>
          </a:p>
          <a:p>
            <a:r>
              <a:rPr lang="en-US" dirty="0" smtClean="0"/>
              <a:t>E </a:t>
            </a:r>
            <a:r>
              <a:rPr lang="en-US" dirty="0"/>
              <a:t>= (hBar^2/</a:t>
            </a:r>
            <a:r>
              <a:rPr lang="en-US" dirty="0" err="1"/>
              <a:t>mStarGamma</a:t>
            </a:r>
            <a:r>
              <a:rPr lang="en-US" dirty="0"/>
              <a:t>/2/q/m0/1e-18)*K;</a:t>
            </a:r>
          </a:p>
          <a:p>
            <a:endParaRPr lang="en-US" dirty="0"/>
          </a:p>
          <a:p>
            <a:r>
              <a:rPr lang="en-US" dirty="0"/>
              <a:t>hold on;</a:t>
            </a:r>
          </a:p>
          <a:p>
            <a:r>
              <a:rPr lang="en-US" dirty="0"/>
              <a:t>H3 = plot(K_distance,E+0.5942,'s-b</a:t>
            </a:r>
            <a:r>
              <a:rPr lang="en-US" dirty="0" smtClean="0"/>
              <a:t>');</a:t>
            </a:r>
            <a:endParaRPr lang="en-US" dirty="0"/>
          </a:p>
          <a:p>
            <a:endParaRPr lang="en-US" dirty="0"/>
          </a:p>
          <a:p>
            <a:r>
              <a:rPr lang="en-US" dirty="0"/>
              <a:t>ENP = (-1+sqrt(1+4*alpha*E))/(2*alpha);</a:t>
            </a:r>
          </a:p>
          <a:p>
            <a:r>
              <a:rPr lang="en-US" dirty="0"/>
              <a:t>H4 = plot(K_distance,ENP+0.5942,</a:t>
            </a:r>
            <a:r>
              <a:rPr lang="en-US" dirty="0" smtClean="0"/>
              <a:t>'o-r');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92330" y="6059688"/>
            <a:ext cx="30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48231" y="6117523"/>
            <a:ext cx="30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80744" y="676275"/>
            <a:ext cx="776325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Extracting effective mass for </a:t>
            </a:r>
            <a:r>
              <a:rPr lang="en-US" sz="2400" dirty="0" err="1" smtClean="0">
                <a:solidFill>
                  <a:schemeClr val="bg1"/>
                </a:solidFill>
              </a:rPr>
              <a:t>InAs</a:t>
            </a:r>
            <a:r>
              <a:rPr lang="en-US" sz="2400" dirty="0" smtClean="0">
                <a:solidFill>
                  <a:schemeClr val="bg1"/>
                </a:solidFill>
              </a:rPr>
              <a:t> sheet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04950"/>
            <a:ext cx="75533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Domain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Periodicity (</a:t>
            </a:r>
            <a:r>
              <a:rPr lang="en-US" b="1" dirty="0" smtClean="0"/>
              <a:t>periodic = (true, true, false)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Solver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Set the K space</a:t>
            </a:r>
          </a:p>
          <a:p>
            <a:pPr marL="800100" lvl="1" indent="-342900"/>
            <a:r>
              <a:rPr lang="en-US" dirty="0" smtClean="0"/>
              <a:t>	</a:t>
            </a:r>
            <a:r>
              <a:rPr lang="en-US" b="1" dirty="0" err="1" smtClean="0"/>
              <a:t>k_points</a:t>
            </a:r>
            <a:r>
              <a:rPr lang="en-US" b="1" dirty="0" smtClean="0"/>
              <a:t>    = [(0.0,0.5),(0.0,0.0),(0.5,0.0)] </a:t>
            </a:r>
          </a:p>
          <a:p>
            <a:pPr marL="800100" lvl="1" indent="-342900"/>
            <a:r>
              <a:rPr lang="en-US" b="1" dirty="0" smtClean="0"/>
              <a:t>	</a:t>
            </a:r>
            <a:r>
              <a:rPr lang="en-US" b="1" dirty="0" err="1" smtClean="0"/>
              <a:t>number_of_nodes</a:t>
            </a:r>
            <a:r>
              <a:rPr lang="en-US" b="1" dirty="0" smtClean="0"/>
              <a:t> = (21,21)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Calculate the effective mass </a:t>
            </a:r>
          </a:p>
          <a:p>
            <a:pPr marL="800100" lvl="1" indent="-342900"/>
            <a:r>
              <a:rPr lang="en-US" dirty="0" smtClean="0"/>
              <a:t>(run the </a:t>
            </a:r>
            <a:r>
              <a:rPr lang="en-US" dirty="0" err="1" smtClean="0"/>
              <a:t>Matlab</a:t>
            </a:r>
            <a:r>
              <a:rPr lang="en-US" dirty="0" smtClean="0"/>
              <a:t> script TB2EM.m)</a:t>
            </a:r>
          </a:p>
          <a:p>
            <a:endParaRPr lang="en-US" dirty="0"/>
          </a:p>
        </p:txBody>
      </p:sp>
      <p:pic>
        <p:nvPicPr>
          <p:cNvPr id="3074" name="Picture 2" descr="Y:\Desktop\InAsQWBS.png"/>
          <p:cNvPicPr>
            <a:picLocks noChangeAspect="1" noChangeArrowheads="1"/>
          </p:cNvPicPr>
          <p:nvPr/>
        </p:nvPicPr>
        <p:blipFill>
          <a:blip r:embed="rId2"/>
          <a:srcRect l="26146" t="5009" r="25729" b="5809"/>
          <a:stretch>
            <a:fillRect/>
          </a:stretch>
        </p:blipFill>
        <p:spPr bwMode="auto">
          <a:xfrm>
            <a:off x="4743450" y="2152650"/>
            <a:ext cx="4400550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87" y="2353236"/>
            <a:ext cx="867335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Thank you!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/>
              <a:t>Questions/feedback send me email to:</a:t>
            </a:r>
          </a:p>
          <a:p>
            <a:r>
              <a:rPr lang="en-US" sz="3200" b="1" dirty="0" smtClean="0"/>
              <a:t>msalmani@purdue.edu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039036" y="1801905"/>
                <a:ext cx="3805518" cy="1452284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𝑬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𝑯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𝜮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𝑹</m:t>
                          </m:r>
                        </m:sup>
                      </m:sSup>
                    </m:oMath>
                  </m:oMathPara>
                </a14:m>
                <a:endParaRPr lang="en-US" sz="24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400" b="1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𝑹</m:t>
                          </m:r>
                        </m:sup>
                      </m:sSup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𝐢𝐧</m:t>
                          </m:r>
                        </m:sup>
                      </m:sSup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𝐆</m:t>
                          </m:r>
                        </m:e>
                        <m:sup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036" y="1801905"/>
                <a:ext cx="3805518" cy="1452284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440642" y="3771901"/>
                <a:ext cx="5002306" cy="1304364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𝛁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𝜺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𝛁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𝝓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𝒒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𝑫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algn="ctr"/>
                <a:endParaRPr lang="en-US" sz="2400" b="1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𝝓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642" y="3771901"/>
                <a:ext cx="5002306" cy="1304364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4" idx="2"/>
            <a:endCxn id="6" idx="0"/>
          </p:cNvCxnSpPr>
          <p:nvPr/>
        </p:nvCxnSpPr>
        <p:spPr>
          <a:xfrm>
            <a:off x="4941795" y="3254189"/>
            <a:ext cx="0" cy="5177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6" idx="1"/>
            <a:endCxn id="4" idx="1"/>
          </p:cNvCxnSpPr>
          <p:nvPr/>
        </p:nvCxnSpPr>
        <p:spPr>
          <a:xfrm rot="10800000" flipH="1">
            <a:off x="2440642" y="2528047"/>
            <a:ext cx="598394" cy="1896036"/>
          </a:xfrm>
          <a:prstGeom prst="curvedConnector3">
            <a:avLst>
              <a:gd name="adj1" fmla="val -38202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Down Arrow 10"/>
          <p:cNvSpPr/>
          <p:nvPr/>
        </p:nvSpPr>
        <p:spPr>
          <a:xfrm>
            <a:off x="4652683" y="5076265"/>
            <a:ext cx="578224" cy="8000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59207" y="5876364"/>
            <a:ext cx="3785347" cy="98163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Current (I-V)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Capacitance(C-V)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295" y="3298076"/>
            <a:ext cx="3409906" cy="355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255379" y="697442"/>
            <a:ext cx="3888621" cy="54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Device Modeling Approach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1278" y="1593846"/>
            <a:ext cx="2029007" cy="1754472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m* from Full Band / Literature,</a:t>
            </a:r>
          </a:p>
          <a:p>
            <a:pPr algn="ctr"/>
            <a:r>
              <a:rPr lang="en-US" sz="1600" dirty="0" smtClean="0"/>
              <a:t>Band offset, Electron affinity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94516" y="1593846"/>
            <a:ext cx="1636998" cy="1754472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2-D / 3-D NEGF (or transfer matrix) </a:t>
            </a:r>
            <a:r>
              <a:rPr lang="en-US" sz="1600" dirty="0"/>
              <a:t>&amp; Poisson </a:t>
            </a:r>
            <a:r>
              <a:rPr lang="en-US" sz="1600" dirty="0" smtClean="0"/>
              <a:t>Solver:</a:t>
            </a:r>
          </a:p>
          <a:p>
            <a:pPr algn="ctr"/>
            <a:r>
              <a:rPr lang="en-US" sz="1600" dirty="0"/>
              <a:t>Effective Mass </a:t>
            </a:r>
            <a:r>
              <a:rPr lang="en-US" sz="1600" dirty="0" smtClean="0"/>
              <a:t>Approximation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38729" y="1593846"/>
            <a:ext cx="1810023" cy="1754472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Like: I</a:t>
            </a:r>
            <a:r>
              <a:rPr lang="en-US" sz="1600" baseline="-25000" dirty="0" smtClean="0"/>
              <a:t>D</a:t>
            </a:r>
            <a:r>
              <a:rPr lang="en-US" sz="1600" dirty="0" smtClean="0"/>
              <a:t>-V</a:t>
            </a:r>
            <a:r>
              <a:rPr lang="en-US" sz="1600" baseline="-25000" dirty="0" smtClean="0"/>
              <a:t>G</a:t>
            </a:r>
            <a:r>
              <a:rPr lang="en-US" sz="1600" dirty="0" smtClean="0"/>
              <a:t> characteristics, </a:t>
            </a:r>
          </a:p>
          <a:p>
            <a:pPr algn="ctr"/>
            <a:r>
              <a:rPr lang="en-US" sz="1600" dirty="0" smtClean="0"/>
              <a:t>Charge distributions 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7274405" y="1593845"/>
            <a:ext cx="1568807" cy="1754473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Extract Device Performance </a:t>
            </a:r>
            <a:r>
              <a:rPr lang="en-US" sz="1600" dirty="0" smtClean="0"/>
              <a:t>Parameters: </a:t>
            </a:r>
          </a:p>
          <a:p>
            <a:pPr algn="ctr"/>
            <a:r>
              <a:rPr lang="en-US" sz="1600" dirty="0" smtClean="0"/>
              <a:t>ON-current, S.S, and DIBL </a:t>
            </a:r>
            <a:endParaRPr lang="en-US" sz="1600" dirty="0"/>
          </a:p>
        </p:txBody>
      </p:sp>
      <p:sp>
        <p:nvSpPr>
          <p:cNvPr id="12" name="Right Arrow 11"/>
          <p:cNvSpPr/>
          <p:nvPr/>
        </p:nvSpPr>
        <p:spPr>
          <a:xfrm>
            <a:off x="2296497" y="2149148"/>
            <a:ext cx="498019" cy="49327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431514" y="2149147"/>
            <a:ext cx="507215" cy="49327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8261" y="1171812"/>
            <a:ext cx="1092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Input 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491426" y="1169470"/>
            <a:ext cx="2085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NEMO5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308716" y="1169470"/>
            <a:ext cx="1092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Output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7007122" y="1169470"/>
            <a:ext cx="2092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Post Processing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0" t="7836" r="3442" b="16275"/>
          <a:stretch/>
        </p:blipFill>
        <p:spPr bwMode="auto">
          <a:xfrm>
            <a:off x="2410466" y="1252755"/>
            <a:ext cx="6622378" cy="540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6748752" y="2149148"/>
            <a:ext cx="525653" cy="49327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8646459" y="3536576"/>
            <a:ext cx="386385" cy="282389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424057" y="5311588"/>
            <a:ext cx="324695" cy="69924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567" y="1409867"/>
            <a:ext cx="53467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75488" y="5476545"/>
            <a:ext cx="86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SS=60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4302" y="3013356"/>
            <a:ext cx="789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ON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7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-0.02848 L -0.23524 -0.02848 C -0.33211 -0.02848 -0.45069 0.02568 -0.45069 0.0699 L -0.45069 0.16851 " pathEditMode="fixed" rAng="0" ptsTypes="FfFF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5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12587 -2.22222E-6 C -0.18229 -2.22222E-6 -0.25139 0.05417 -0.25139 0.09838 L -0.25139 0.19699 " pathEditMode="relative" rAng="0" ptsTypes="FfFF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21" grpId="0"/>
      <p:bldP spid="22" grpId="0"/>
      <p:bldP spid="23" grpId="0"/>
      <p:bldP spid="15" grpId="0" animBg="1"/>
      <p:bldP spid="2" grpId="0" animBg="1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18254" y="4067926"/>
            <a:ext cx="693533" cy="3502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T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CH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45829" y="4067926"/>
            <a:ext cx="693533" cy="3502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L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CH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73916" y="4067926"/>
            <a:ext cx="693533" cy="3502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L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98839" y="4067926"/>
            <a:ext cx="693533" cy="3502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L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D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17568" y="4416040"/>
            <a:ext cx="693533" cy="483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5nm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11101" y="4416040"/>
            <a:ext cx="762815" cy="483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11nm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73230" y="4416040"/>
            <a:ext cx="693533" cy="483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10nm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498153" y="4416040"/>
            <a:ext cx="693533" cy="483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1</a:t>
            </a:r>
            <a:r>
              <a:rPr lang="en-US" sz="1400" b="1" dirty="0" smtClean="0">
                <a:solidFill>
                  <a:srgbClr val="000000"/>
                </a:solidFill>
              </a:rPr>
              <a:t>0nm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68220" y="2486918"/>
            <a:ext cx="1000814" cy="58397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Source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38485" y="2489527"/>
            <a:ext cx="1000814" cy="589772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Drain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69034" y="2489527"/>
            <a:ext cx="1766144" cy="589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Si Channel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69034" y="1710585"/>
            <a:ext cx="1766144" cy="47689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0000"/>
                </a:solidFill>
              </a:rPr>
              <a:t>Gate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68220" y="3076690"/>
            <a:ext cx="3771080" cy="4955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SiO</a:t>
            </a:r>
            <a:r>
              <a:rPr lang="en-US" sz="1600" baseline="-25000" dirty="0" smtClean="0">
                <a:solidFill>
                  <a:srgbClr val="000000"/>
                </a:solidFill>
              </a:rPr>
              <a:t>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66851" y="2184951"/>
            <a:ext cx="3772447" cy="302024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SiO</a:t>
            </a:r>
            <a:r>
              <a:rPr lang="en-US" sz="1600" baseline="-250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666852" y="2064845"/>
            <a:ext cx="100081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447125" y="2082690"/>
            <a:ext cx="100081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58938" y="1676807"/>
            <a:ext cx="55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</a:t>
            </a:r>
            <a:r>
              <a:rPr lang="en-US" b="1" baseline="-25000" dirty="0" smtClean="0">
                <a:solidFill>
                  <a:srgbClr val="0000FF"/>
                </a:solidFill>
              </a:rPr>
              <a:t>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40405" y="1674776"/>
            <a:ext cx="57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</a:t>
            </a:r>
            <a:r>
              <a:rPr lang="en-US" b="1" baseline="-25000" dirty="0" smtClean="0">
                <a:solidFill>
                  <a:srgbClr val="0000FF"/>
                </a:solidFill>
              </a:rPr>
              <a:t>D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rot="5400000">
            <a:off x="8413404" y="2320282"/>
            <a:ext cx="287849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593159" y="2143875"/>
            <a:ext cx="633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T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OX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17295" y="4928616"/>
            <a:ext cx="82875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charset="0"/>
                <a:ea typeface="ＭＳ Ｐゴシック" charset="-128"/>
                <a:cs typeface="ＭＳ Ｐゴシック" charset="-128"/>
              </a:rPr>
              <a:t>Simulation Features (ITRS 2020):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Calibri" charset="0"/>
                <a:ea typeface="ＭＳ Ｐゴシック" charset="-128"/>
                <a:cs typeface="ＭＳ Ｐゴシック" charset="-128"/>
              </a:rPr>
              <a:t>C</a:t>
            </a:r>
            <a:r>
              <a:rPr lang="en-US" sz="2000" dirty="0" smtClean="0">
                <a:latin typeface="Calibri" charset="0"/>
                <a:ea typeface="ＭＳ Ｐゴシック" charset="-128"/>
                <a:cs typeface="ＭＳ Ｐゴシック" charset="-128"/>
              </a:rPr>
              <a:t>hannel material: Si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alibri" charset="0"/>
                <a:ea typeface="ＭＳ Ｐゴシック" charset="-128"/>
                <a:cs typeface="ＭＳ Ｐゴシック" charset="-128"/>
              </a:rPr>
              <a:t>SiO</a:t>
            </a:r>
            <a:r>
              <a:rPr lang="en-US" sz="2000" baseline="-25000" dirty="0" smtClean="0">
                <a:latin typeface="Calibri" charset="0"/>
                <a:ea typeface="ＭＳ Ｐゴシック" charset="-128"/>
                <a:cs typeface="ＭＳ Ｐゴシック" charset="-128"/>
              </a:rPr>
              <a:t>2</a:t>
            </a:r>
            <a:r>
              <a:rPr lang="en-US" sz="2000" dirty="0" smtClean="0">
                <a:latin typeface="Calibri" charset="0"/>
                <a:ea typeface="ＭＳ Ｐゴシック" charset="-128"/>
                <a:cs typeface="ＭＳ Ｐゴシック" charset="-128"/>
              </a:rPr>
              <a:t> as dielectric material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Calibri" charset="0"/>
                <a:ea typeface="ＭＳ Ｐゴシック" charset="-128"/>
                <a:cs typeface="ＭＳ Ｐゴシック" charset="-128"/>
              </a:rPr>
              <a:t>C</a:t>
            </a:r>
            <a:r>
              <a:rPr lang="en-US" sz="2000" dirty="0" smtClean="0">
                <a:latin typeface="Calibri" charset="0"/>
                <a:ea typeface="ＭＳ Ｐゴシック" charset="-128"/>
                <a:cs typeface="ＭＳ Ｐゴシック" charset="-128"/>
              </a:rPr>
              <a:t>hannel length / thickness : 11 nm / 5nm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Doping concentration: </a:t>
            </a:r>
            <a:r>
              <a:rPr lang="en-US" sz="2000" dirty="0">
                <a:latin typeface="Calibri" charset="0"/>
                <a:ea typeface="ＭＳ Ｐゴシック" charset="-128"/>
                <a:cs typeface="ＭＳ Ｐゴシック" charset="-128"/>
              </a:rPr>
              <a:t>1e20 cm</a:t>
            </a:r>
            <a:r>
              <a:rPr lang="en-US" sz="2000" baseline="30000" dirty="0">
                <a:latin typeface="Calibri" charset="0"/>
                <a:ea typeface="ＭＳ Ｐゴシック" charset="-128"/>
                <a:cs typeface="ＭＳ Ｐゴシック" charset="-128"/>
              </a:rPr>
              <a:t>-</a:t>
            </a:r>
            <a:r>
              <a:rPr lang="en-US" sz="2000" baseline="30000" dirty="0" smtClean="0">
                <a:latin typeface="Calibri" charset="0"/>
                <a:ea typeface="ＭＳ Ｐゴシック" charset="-128"/>
                <a:cs typeface="ＭＳ Ｐゴシック" charset="-128"/>
              </a:rPr>
              <a:t>3</a:t>
            </a:r>
            <a:endParaRPr lang="en-US" sz="2000" baseline="30000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5680796" y="685419"/>
            <a:ext cx="3463203" cy="54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200" dirty="0" smtClean="0">
                <a:solidFill>
                  <a:srgbClr val="FFFFFF"/>
                </a:solidFill>
              </a:rPr>
              <a:t>Device Simulation Set-Up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35486" y="4065812"/>
            <a:ext cx="1807454" cy="3502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000000"/>
                </a:solidFill>
              </a:rPr>
              <a:t>T</a:t>
            </a:r>
            <a:r>
              <a:rPr lang="en-US" sz="1400" b="1" baseline="-25000" dirty="0" err="1" smtClean="0">
                <a:solidFill>
                  <a:srgbClr val="000000"/>
                </a:solidFill>
              </a:rPr>
              <a:t>ox</a:t>
            </a:r>
            <a:r>
              <a:rPr lang="en-US" sz="1400" b="1" dirty="0" smtClean="0">
                <a:solidFill>
                  <a:srgbClr val="000000"/>
                </a:solidFill>
              </a:rPr>
              <a:t> (EOT)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234800" y="4413926"/>
            <a:ext cx="1807454" cy="4852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0.6nm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079898" y="4063698"/>
            <a:ext cx="1294707" cy="3502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N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S,D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079212" y="4411811"/>
            <a:ext cx="1295203" cy="4873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1e20 cm</a:t>
            </a:r>
            <a:r>
              <a:rPr lang="en-US" sz="1600" b="1" baseline="30000" dirty="0" smtClean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-3</a:t>
            </a:r>
            <a:endParaRPr lang="en-US" sz="1600" b="1" baseline="30000" dirty="0">
              <a:solidFill>
                <a:schemeClr val="tx1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680796" y="1617105"/>
            <a:ext cx="175438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265228" y="1229067"/>
            <a:ext cx="55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</a:t>
            </a:r>
            <a:r>
              <a:rPr lang="en-US" b="1" baseline="-25000" dirty="0" smtClean="0">
                <a:solidFill>
                  <a:srgbClr val="0000FF"/>
                </a:solidFill>
              </a:rPr>
              <a:t>CH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559993" y="1719405"/>
            <a:ext cx="1113372" cy="4175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Gate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559520" y="2451142"/>
            <a:ext cx="1113372" cy="5429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Si Channel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15672" y="2142370"/>
            <a:ext cx="3599444" cy="30726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SiO</a:t>
            </a:r>
            <a:r>
              <a:rPr lang="en-US" sz="1600" baseline="-25000" dirty="0" smtClean="0">
                <a:solidFill>
                  <a:srgbClr val="000000"/>
                </a:solidFill>
              </a:rPr>
              <a:t>2</a:t>
            </a:r>
            <a:endParaRPr lang="en-US" sz="1600" baseline="-25000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15672" y="2451141"/>
            <a:ext cx="1243847" cy="54294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Source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672892" y="2451142"/>
            <a:ext cx="1243847" cy="54294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Drain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317568" y="2016098"/>
            <a:ext cx="1243373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672892" y="1995450"/>
            <a:ext cx="1243373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96214" y="1629371"/>
            <a:ext cx="13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</a:t>
            </a:r>
            <a:r>
              <a:rPr lang="en-US" b="1" baseline="-25000" dirty="0" smtClean="0">
                <a:solidFill>
                  <a:srgbClr val="0000FF"/>
                </a:solidFill>
              </a:rPr>
              <a:t>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40777" y="1626119"/>
            <a:ext cx="13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</a:t>
            </a:r>
            <a:r>
              <a:rPr lang="en-US" b="1" baseline="-25000" dirty="0" smtClean="0">
                <a:solidFill>
                  <a:srgbClr val="0000FF"/>
                </a:solidFill>
              </a:rPr>
              <a:t>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12585" y="2996369"/>
            <a:ext cx="3604154" cy="30726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SiO</a:t>
            </a:r>
            <a:r>
              <a:rPr lang="en-US" sz="1600" baseline="-25000" dirty="0" smtClean="0">
                <a:solidFill>
                  <a:srgbClr val="000000"/>
                </a:solidFill>
              </a:rPr>
              <a:t>2</a:t>
            </a:r>
            <a:endParaRPr lang="en-US" sz="1600" baseline="-25000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560977" y="3303635"/>
            <a:ext cx="1113372" cy="4175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Gate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1560977" y="1618212"/>
            <a:ext cx="111191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447681" y="1218743"/>
            <a:ext cx="13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</a:t>
            </a:r>
            <a:r>
              <a:rPr lang="en-US" b="1" baseline="-25000" dirty="0" smtClean="0">
                <a:solidFill>
                  <a:srgbClr val="0000FF"/>
                </a:solidFill>
              </a:rPr>
              <a:t>CH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rot="5400000">
            <a:off x="3900530" y="2278669"/>
            <a:ext cx="287849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080285" y="2102262"/>
            <a:ext cx="633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T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OX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6200000" flipH="1">
            <a:off x="3804772" y="2753608"/>
            <a:ext cx="471285" cy="967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32585" y="2600668"/>
            <a:ext cx="633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T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CH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3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2" grpId="0" animBg="1"/>
      <p:bldP spid="35" grpId="0" animBg="1"/>
      <p:bldP spid="56" grpId="0"/>
      <p:bldP spid="57" grpId="0"/>
      <p:bldP spid="63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439711" y="676275"/>
            <a:ext cx="47042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Required Files on Workspace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503" y="1468073"/>
            <a:ext cx="84141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Go to: </a:t>
            </a:r>
          </a:p>
          <a:p>
            <a:r>
              <a:rPr lang="en-US" dirty="0"/>
              <a:t>/</a:t>
            </a:r>
            <a:r>
              <a:rPr lang="en-US" dirty="0" smtClean="0"/>
              <a:t>apps/share64/</a:t>
            </a:r>
            <a:r>
              <a:rPr lang="en-US" dirty="0" err="1" smtClean="0"/>
              <a:t>nemo</a:t>
            </a:r>
            <a:r>
              <a:rPr lang="en-US" dirty="0" smtClean="0"/>
              <a:t>/examples/current/</a:t>
            </a:r>
            <a:r>
              <a:rPr lang="en-US" dirty="0" err="1" smtClean="0"/>
              <a:t>public_examples</a:t>
            </a:r>
            <a:r>
              <a:rPr lang="en-US" dirty="0" smtClean="0"/>
              <a:t>/</a:t>
            </a:r>
            <a:r>
              <a:rPr lang="en-US" dirty="0" err="1" smtClean="0"/>
              <a:t>TransportDG</a:t>
            </a:r>
            <a:r>
              <a:rPr lang="en-US" dirty="0" smtClean="0"/>
              <a:t>/</a:t>
            </a:r>
          </a:p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Subfolders: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MatlabFiles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TB2EMInputDecks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TransportInputDecks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outputs_VD005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outputs_VD068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7-09 at 11.33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0" y="1580861"/>
            <a:ext cx="5162842" cy="3533436"/>
          </a:xfrm>
          <a:prstGeom prst="rect">
            <a:avLst/>
          </a:prstGeom>
        </p:spPr>
      </p:pic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4439711" y="676275"/>
            <a:ext cx="47042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Device Simulation Test Samples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39050" y="1139451"/>
            <a:ext cx="8915400" cy="49582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Arial" charset="0"/>
                <a:ea typeface="ＭＳ Ｐゴシック" charset="0"/>
              </a:rPr>
              <a:t>Read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the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sample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input deck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: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./TranportInputDecks/inputDeckMetaDG.in</a:t>
            </a:r>
            <a:endParaRPr lang="en-US" sz="2000" dirty="0" smtClean="0">
              <a:latin typeface="Arial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850" y="1746504"/>
            <a:ext cx="4128150" cy="47243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Structure: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First block defines tag, material,  crystal structure, and lattice size </a:t>
            </a:r>
          </a:p>
          <a:p>
            <a:endParaRPr lang="en-US" sz="105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Second block addresses effective masses (mx,</a:t>
            </a:r>
            <a:r>
              <a:rPr lang="en-US" sz="2000" dirty="0"/>
              <a:t> </a:t>
            </a:r>
            <a:r>
              <a:rPr lang="en-US" sz="2000" dirty="0" smtClean="0"/>
              <a:t>my, </a:t>
            </a:r>
            <a:r>
              <a:rPr lang="en-US" sz="2000" dirty="0" err="1" smtClean="0"/>
              <a:t>mz</a:t>
            </a:r>
            <a:r>
              <a:rPr lang="en-US" sz="2000" dirty="0" smtClean="0"/>
              <a:t>), also multi-valley can be defined by using multiple delta 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105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 third block, </a:t>
            </a:r>
            <a:r>
              <a:rPr lang="en-US" sz="2000" dirty="0" smtClean="0"/>
              <a:t>band gap </a:t>
            </a:r>
            <a:r>
              <a:rPr lang="en-US" sz="2000" dirty="0" smtClean="0"/>
              <a:t>can be modulated.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05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Fourth block defines doping type (N/P), and doping concentration.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05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Also, different region number must be assigned to each material.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1164" y="2313250"/>
            <a:ext cx="3503645" cy="1241092"/>
          </a:xfrm>
          <a:prstGeom prst="rect">
            <a:avLst/>
          </a:prstGeom>
          <a:solidFill>
            <a:schemeClr val="bg1">
              <a:alpha val="10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71164" y="3650113"/>
            <a:ext cx="3503645" cy="6551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71164" y="4673959"/>
            <a:ext cx="3503645" cy="4403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creen Shot 2012-07-09 at 11.42.2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33" y="5318211"/>
            <a:ext cx="2123961" cy="78557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71164" y="5262585"/>
            <a:ext cx="3503645" cy="8875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9050" y="6211669"/>
            <a:ext cx="463575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 effective masses  (m*_delta1, m*_delta2 and m*_delta3) are for </a:t>
            </a:r>
            <a:r>
              <a:rPr lang="en-US" dirty="0" smtClean="0"/>
              <a:t>6 </a:t>
            </a:r>
            <a:r>
              <a:rPr lang="en-US" dirty="0" smtClean="0"/>
              <a:t>degenerate valleys.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2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4439711" y="676275"/>
            <a:ext cx="47042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					Device Domain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Y:\Desktop\Screenshot-1.png"/>
          <p:cNvPicPr>
            <a:picLocks noChangeAspect="1" noChangeArrowheads="1"/>
          </p:cNvPicPr>
          <p:nvPr/>
        </p:nvPicPr>
        <p:blipFill>
          <a:blip r:embed="rId3"/>
          <a:srcRect b="62103"/>
          <a:stretch>
            <a:fillRect/>
          </a:stretch>
        </p:blipFill>
        <p:spPr bwMode="auto">
          <a:xfrm>
            <a:off x="301355" y="2263823"/>
            <a:ext cx="5320067" cy="271965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36066" y="2654006"/>
            <a:ext cx="3503645" cy="10171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78106" y="1528256"/>
            <a:ext cx="4038600" cy="47597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Device Domain:</a:t>
            </a:r>
          </a:p>
          <a:p>
            <a:pPr>
              <a:lnSpc>
                <a:spcPct val="130000"/>
              </a:lnSpc>
            </a:pPr>
            <a:endParaRPr lang="en-US" dirty="0" smtClean="0"/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/>
              <a:t>In the first block, the domain </a:t>
            </a:r>
            <a:r>
              <a:rPr lang="en-US" b="1" dirty="0" smtClean="0">
                <a:solidFill>
                  <a:schemeClr val="tx1"/>
                </a:solidFill>
              </a:rPr>
              <a:t>name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tx1"/>
                </a:solidFill>
              </a:rPr>
              <a:t>type</a:t>
            </a:r>
            <a:r>
              <a:rPr lang="en-US" dirty="0" smtClean="0"/>
              <a:t> can be defined. 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base_material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is the channel material for the central of device. 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passivation_regions</a:t>
            </a:r>
            <a:r>
              <a:rPr lang="en-US" dirty="0" smtClean="0">
                <a:solidFill>
                  <a:schemeClr val="tx1"/>
                </a:solidFill>
              </a:rPr>
              <a:t> is for the oxide areas in case of necessary (TB usage)</a:t>
            </a:r>
          </a:p>
          <a:p>
            <a:pPr marL="285750" indent="-285750">
              <a:lnSpc>
                <a:spcPct val="13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 second block, </a:t>
            </a:r>
            <a:r>
              <a:rPr lang="en-US" b="1" dirty="0" smtClean="0">
                <a:solidFill>
                  <a:schemeClr val="tx1"/>
                </a:solidFill>
              </a:rPr>
              <a:t>dimension</a:t>
            </a:r>
            <a:r>
              <a:rPr lang="en-US" dirty="0" smtClean="0">
                <a:solidFill>
                  <a:schemeClr val="tx1"/>
                </a:solidFill>
              </a:rPr>
              <a:t> creates a canvas of “unit cells”, representing total dimension.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p</a:t>
            </a:r>
            <a:r>
              <a:rPr lang="en-US" b="1" dirty="0" smtClean="0">
                <a:solidFill>
                  <a:schemeClr val="tx1"/>
                </a:solidFill>
              </a:rPr>
              <a:t>eriodic</a:t>
            </a:r>
            <a:r>
              <a:rPr lang="en-US" dirty="0" smtClean="0">
                <a:solidFill>
                  <a:schemeClr val="tx1"/>
                </a:solidFill>
              </a:rPr>
              <a:t> sets a “false” ref</a:t>
            </a:r>
            <a:r>
              <a:rPr lang="en-US" dirty="0" smtClean="0"/>
              <a:t>ers to a confined axis </a:t>
            </a:r>
            <a:r>
              <a:rPr lang="en-US" dirty="0" smtClean="0">
                <a:sym typeface="Wingdings" pitchFamily="2" charset="2"/>
              </a:rPr>
              <a:t>along k direction.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936066" y="3771903"/>
            <a:ext cx="3503645" cy="10859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9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4439711" y="676275"/>
            <a:ext cx="47042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			Device Domain (cont.)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6750" y="1460505"/>
            <a:ext cx="4520946" cy="4801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Device Domain: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the first block, the coordinate system within the </a:t>
            </a:r>
            <a:r>
              <a:rPr lang="en-US" b="1" dirty="0" err="1" smtClean="0">
                <a:solidFill>
                  <a:schemeClr val="tx1"/>
                </a:solidFill>
              </a:rPr>
              <a:t>crystal_direction</a:t>
            </a:r>
            <a:r>
              <a:rPr lang="en-US" dirty="0" smtClean="0"/>
              <a:t> can be set up.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</a:t>
            </a:r>
            <a:r>
              <a:rPr lang="en-US" b="1" dirty="0" smtClean="0">
                <a:solidFill>
                  <a:schemeClr val="tx1"/>
                </a:solidFill>
              </a:rPr>
              <a:t>space orientations </a:t>
            </a:r>
            <a:r>
              <a:rPr lang="en-US" dirty="0" smtClean="0"/>
              <a:t>first one is the first entry of periodic option. Only 2 directions need to be specified. NEMO5 computes the third using the crystal structure info.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the second block, the </a:t>
            </a:r>
            <a:r>
              <a:rPr lang="en-US" b="1" dirty="0" smtClean="0">
                <a:solidFill>
                  <a:schemeClr val="tx1"/>
                </a:solidFill>
              </a:rPr>
              <a:t>starting cell coordinate </a:t>
            </a:r>
            <a:r>
              <a:rPr lang="en-US" dirty="0" smtClean="0"/>
              <a:t>is determined.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chemeClr val="tx1"/>
                </a:solidFill>
              </a:rPr>
              <a:t>contact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tx1"/>
                </a:solidFill>
              </a:rPr>
              <a:t>geometry description </a:t>
            </a:r>
            <a:r>
              <a:rPr lang="en-US" dirty="0" smtClean="0"/>
              <a:t>are shown in the third block. (Some output can be generated by de-commenting the output line.) </a:t>
            </a:r>
          </a:p>
        </p:txBody>
      </p:sp>
      <p:pic>
        <p:nvPicPr>
          <p:cNvPr id="2050" name="Picture 2" descr="Y:\Desktop\Screenshot-1.png"/>
          <p:cNvPicPr>
            <a:picLocks noChangeAspect="1" noChangeArrowheads="1"/>
          </p:cNvPicPr>
          <p:nvPr/>
        </p:nvPicPr>
        <p:blipFill>
          <a:blip r:embed="rId3"/>
          <a:srcRect t="36828"/>
          <a:stretch>
            <a:fillRect/>
          </a:stretch>
        </p:blipFill>
        <p:spPr bwMode="auto">
          <a:xfrm>
            <a:off x="-210312" y="2075688"/>
            <a:ext cx="4476750" cy="381487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77698" y="3712464"/>
            <a:ext cx="3951701" cy="4114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7698" y="2075688"/>
            <a:ext cx="3951701" cy="15544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7698" y="4700016"/>
            <a:ext cx="3951701" cy="10241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152" y="4233672"/>
            <a:ext cx="4193286" cy="3474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92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7-09 at 1.24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79634"/>
            <a:ext cx="4553964" cy="4486283"/>
          </a:xfrm>
          <a:prstGeom prst="rect">
            <a:avLst/>
          </a:prstGeom>
        </p:spPr>
      </p:pic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4439711" y="676275"/>
            <a:ext cx="47042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			Device Domain (cont.)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7720" y="1503102"/>
            <a:ext cx="4379976" cy="46935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Device Domain:</a:t>
            </a:r>
          </a:p>
          <a:p>
            <a:endParaRPr lang="en-US" dirty="0" smtClean="0"/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/>
              <a:t>In the first block, the domain </a:t>
            </a:r>
            <a:r>
              <a:rPr lang="en-US" sz="2000" b="1" dirty="0" smtClean="0">
                <a:solidFill>
                  <a:schemeClr val="tx1"/>
                </a:solidFill>
              </a:rPr>
              <a:t>name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b="1" dirty="0">
                <a:solidFill>
                  <a:schemeClr val="tx1"/>
                </a:solidFill>
              </a:rPr>
              <a:t>type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/>
              <a:t>can be defined. </a:t>
            </a:r>
            <a:endParaRPr lang="en-US" sz="2000" dirty="0" smtClean="0"/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/>
              <a:t>Same </a:t>
            </a:r>
            <a:r>
              <a:rPr lang="en-US" sz="2000" dirty="0" smtClean="0"/>
              <a:t>material is used for contacts -&gt; </a:t>
            </a:r>
            <a:r>
              <a:rPr lang="en-US" sz="2000" b="1" dirty="0" err="1" smtClean="0">
                <a:solidFill>
                  <a:schemeClr val="tx1"/>
                </a:solidFill>
              </a:rPr>
              <a:t>base_material</a:t>
            </a:r>
            <a:r>
              <a:rPr lang="en-US" sz="2000" dirty="0" smtClean="0"/>
              <a:t> = channel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9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 the second block, the contact direction (</a:t>
            </a:r>
            <a:r>
              <a:rPr lang="en-US" sz="2000" b="1" dirty="0" err="1" smtClean="0">
                <a:solidFill>
                  <a:schemeClr val="tx1"/>
                </a:solidFill>
              </a:rPr>
              <a:t>lead_direction</a:t>
            </a:r>
            <a:r>
              <a:rPr lang="en-US" sz="2000" dirty="0" smtClean="0"/>
              <a:t>) can be specified. 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“-1” </a:t>
            </a:r>
            <a:r>
              <a:rPr lang="en-US" sz="2000" dirty="0"/>
              <a:t>indicates </a:t>
            </a:r>
            <a:r>
              <a:rPr lang="en-US" sz="2000" dirty="0" smtClean="0"/>
              <a:t>the </a:t>
            </a:r>
            <a:r>
              <a:rPr lang="en-US" sz="2000" dirty="0"/>
              <a:t>direction of the incoming electrons. </a:t>
            </a:r>
            <a:r>
              <a:rPr lang="en-US" sz="2000" dirty="0" smtClean="0"/>
              <a:t>This </a:t>
            </a:r>
            <a:r>
              <a:rPr lang="en-US" sz="2000" dirty="0"/>
              <a:t>means that n=1 for +x, n=-1 for -x, n=2 for +y, </a:t>
            </a:r>
            <a:r>
              <a:rPr lang="en-US" sz="2000" dirty="0" smtClean="0"/>
              <a:t>and n</a:t>
            </a:r>
            <a:r>
              <a:rPr lang="en-US" sz="2000" dirty="0"/>
              <a:t>=-2 </a:t>
            </a:r>
            <a:r>
              <a:rPr lang="en-US" sz="2000" dirty="0" smtClean="0"/>
              <a:t>for –y.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88010" y="2026420"/>
            <a:ext cx="3951701" cy="8474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8010" y="4984493"/>
            <a:ext cx="3951701" cy="29053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78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19393</TotalTime>
  <Words>1897</Words>
  <Application>Microsoft Office PowerPoint</Application>
  <PresentationFormat>On-screen Show (4:3)</PresentationFormat>
  <Paragraphs>374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Device Simulation: Transport (Double Gate MOSFETs)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Seung Hyun Park</dc:creator>
  <cp:lastModifiedBy>Mehdi</cp:lastModifiedBy>
  <cp:revision>2964</cp:revision>
  <dcterms:created xsi:type="dcterms:W3CDTF">2011-03-09T16:46:13Z</dcterms:created>
  <dcterms:modified xsi:type="dcterms:W3CDTF">2012-07-20T15:48:09Z</dcterms:modified>
</cp:coreProperties>
</file>