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  <p:sldMasterId id="2147483693" r:id="rId2"/>
  </p:sldMasterIdLst>
  <p:notesMasterIdLst>
    <p:notesMasterId r:id="rId29"/>
  </p:notesMasterIdLst>
  <p:sldIdLst>
    <p:sldId id="292" r:id="rId3"/>
    <p:sldId id="293" r:id="rId4"/>
    <p:sldId id="295" r:id="rId5"/>
    <p:sldId id="294" r:id="rId6"/>
    <p:sldId id="296" r:id="rId7"/>
    <p:sldId id="298" r:id="rId8"/>
    <p:sldId id="299" r:id="rId9"/>
    <p:sldId id="300" r:id="rId10"/>
    <p:sldId id="301" r:id="rId11"/>
    <p:sldId id="302" r:id="rId12"/>
    <p:sldId id="303" r:id="rId13"/>
    <p:sldId id="305" r:id="rId14"/>
    <p:sldId id="306" r:id="rId15"/>
    <p:sldId id="307" r:id="rId16"/>
    <p:sldId id="317" r:id="rId17"/>
    <p:sldId id="310" r:id="rId18"/>
    <p:sldId id="318" r:id="rId19"/>
    <p:sldId id="311" r:id="rId20"/>
    <p:sldId id="312" r:id="rId21"/>
    <p:sldId id="313" r:id="rId22"/>
    <p:sldId id="314" r:id="rId23"/>
    <p:sldId id="319" r:id="rId24"/>
    <p:sldId id="322" r:id="rId25"/>
    <p:sldId id="323" r:id="rId26"/>
    <p:sldId id="315" r:id="rId27"/>
    <p:sldId id="32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D117"/>
    <a:srgbClr val="FF9900"/>
    <a:srgbClr val="C0C0C0"/>
    <a:srgbClr val="324664"/>
    <a:srgbClr val="415F8A"/>
    <a:srgbClr val="578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163106-459B-4E60-8848-3DABF1CAA6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2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background-title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38125" y="685800"/>
            <a:ext cx="8666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>
                <a:solidFill>
                  <a:schemeClr val="folHlink"/>
                </a:solidFill>
                <a:latin typeface="Trebuchet MS" pitchFamily="29" charset="0"/>
              </a:rPr>
              <a:t>Network for Computational Nanotechnology (NCN)</a:t>
            </a:r>
          </a:p>
          <a:p>
            <a:pPr algn="ctr"/>
            <a:endParaRPr lang="en-US" sz="2800" b="1" i="1">
              <a:solidFill>
                <a:schemeClr val="folHlink"/>
              </a:solidFill>
              <a:latin typeface="Trebuchet MS" pitchFamily="29" charset="0"/>
            </a:endParaRPr>
          </a:p>
        </p:txBody>
      </p:sp>
      <p:pic>
        <p:nvPicPr>
          <p:cNvPr id="6" name="Picture 20" descr="nsf4c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0" y="12636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600" i="1"/>
              <a:t>Purdue, Norfolk State, Northwestern, UC Berkeley, Univ. of Illinois, UTEP</a:t>
            </a:r>
            <a:endParaRPr lang="en-US" sz="1800" i="1"/>
          </a:p>
        </p:txBody>
      </p:sp>
      <p:pic>
        <p:nvPicPr>
          <p:cNvPr id="8" name="Picture 2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3429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 descr="background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ncnnew_nanohub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4" descr="ncnnew_nanohub_whit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19300" y="1958975"/>
            <a:ext cx="5105400" cy="1470025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733800"/>
            <a:ext cx="5410200" cy="25908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17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6FF33-6485-4838-B52D-7B2BDFFB34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8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E2FEF-7FF7-43AB-BCE6-AFB0161349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4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74088" cy="520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6147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6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theme" Target="../theme/theme2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background-title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22313"/>
            <a:ext cx="85740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49763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rebuchet MS" pitchFamily="29" charset="0"/>
              </a:defRPr>
            </a:lvl1pPr>
          </a:lstStyle>
          <a:p>
            <a:fld id="{64E114BB-038E-4148-B543-63B5995BE1E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0" name="Picture 13" descr="nsf4c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19"/>
          <p:cNvSpPr>
            <a:spLocks noGrp="1" noChangeArrowheads="1"/>
          </p:cNvSpPr>
          <p:nvPr userDrawn="1"/>
        </p:nvSpPr>
        <p:spPr bwMode="auto">
          <a:xfrm>
            <a:off x="990600" y="6534150"/>
            <a:ext cx="6477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200" dirty="0" err="1" smtClean="0">
                <a:latin typeface="Trebuchet MS" pitchFamily="29" charset="0"/>
              </a:rPr>
              <a:t>Xufeng</a:t>
            </a:r>
            <a:r>
              <a:rPr lang="en-US" sz="1200" dirty="0" smtClean="0">
                <a:latin typeface="Trebuchet MS" pitchFamily="29" charset="0"/>
              </a:rPr>
              <a:t> </a:t>
            </a:r>
            <a:r>
              <a:rPr lang="en-US" sz="1200" dirty="0">
                <a:latin typeface="Trebuchet MS" pitchFamily="29" charset="0"/>
              </a:rPr>
              <a:t>Wang, </a:t>
            </a:r>
            <a:r>
              <a:rPr lang="en-US" sz="1200" dirty="0" smtClean="0">
                <a:latin typeface="Trebuchet MS" pitchFamily="29" charset="0"/>
              </a:rPr>
              <a:t>Kaspar Haume,</a:t>
            </a:r>
            <a:r>
              <a:rPr lang="en-US" sz="1200" baseline="0" dirty="0" smtClean="0">
                <a:latin typeface="Trebuchet MS" pitchFamily="29" charset="0"/>
              </a:rPr>
              <a:t> </a:t>
            </a:r>
            <a:r>
              <a:rPr lang="en-US" sz="1200" dirty="0" smtClean="0">
                <a:latin typeface="Trebuchet MS" pitchFamily="29" charset="0"/>
              </a:rPr>
              <a:t>Gerhard </a:t>
            </a:r>
            <a:r>
              <a:rPr lang="en-US" sz="1200" dirty="0" err="1">
                <a:latin typeface="Trebuchet MS" pitchFamily="29" charset="0"/>
              </a:rPr>
              <a:t>Klimeck</a:t>
            </a:r>
            <a:endParaRPr lang="en-US" sz="1200" dirty="0">
              <a:latin typeface="Trebuchet MS" pitchFamily="29" charset="0"/>
            </a:endParaRPr>
          </a:p>
        </p:txBody>
      </p:sp>
      <p:pic>
        <p:nvPicPr>
          <p:cNvPr id="1032" name="Picture 20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background.gi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4" descr="ncnnew_nanohub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3" descr="ncnnew_nanohub_whit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0" fontAlgn="base" hangingPunct="0">
        <a:spcBef>
          <a:spcPct val="20000"/>
        </a:spcBef>
        <a:spcAft>
          <a:spcPct val="0"/>
        </a:spcAft>
        <a:buFont typeface="Wingdings" pitchFamily="29" charset="2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0" fontAlgn="base" hangingPunct="0">
        <a:spcBef>
          <a:spcPct val="20000"/>
        </a:spcBef>
        <a:spcAft>
          <a:spcPct val="0"/>
        </a:spcAft>
        <a:buFont typeface="Wingdings 3" pitchFamily="29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background-two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7620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29" charset="-128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740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6" name="Picture 13" descr="nsf4c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19"/>
          <p:cNvSpPr>
            <a:spLocks noGrp="1" noChangeArrowheads="1"/>
          </p:cNvSpPr>
          <p:nvPr userDrawn="1"/>
        </p:nvSpPr>
        <p:spPr bwMode="auto">
          <a:xfrm>
            <a:off x="990600" y="6534150"/>
            <a:ext cx="143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200">
                <a:latin typeface="Trebuchet MS" pitchFamily="29" charset="0"/>
              </a:rPr>
              <a:t>Gerhard Klimeck</a:t>
            </a:r>
          </a:p>
        </p:txBody>
      </p:sp>
      <p:pic>
        <p:nvPicPr>
          <p:cNvPr id="5128" name="Picture 20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2" descr="ncnnew_nanohub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3" descr="ncnnew_nanohub_white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0" fontAlgn="base" hangingPunct="0">
        <a:spcBef>
          <a:spcPct val="20000"/>
        </a:spcBef>
        <a:spcAft>
          <a:spcPct val="0"/>
        </a:spcAft>
        <a:buFont typeface="Wingdings" pitchFamily="29" charset="2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0" fontAlgn="base" hangingPunct="0">
        <a:spcBef>
          <a:spcPct val="20000"/>
        </a:spcBef>
        <a:spcAft>
          <a:spcPct val="0"/>
        </a:spcAft>
        <a:buFont typeface="Wingdings 3" pitchFamily="29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ang159@purdue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usterresources.com/torquedocs21/2.1jobsubmission.shtml" TargetMode="External"/><Relationship Id="rId2" Type="http://schemas.openxmlformats.org/officeDocument/2006/relationships/hyperlink" Target="https://wikis.nyu.edu/display/NYUHPC/Tutorial+-+Submitting+a+job+using+qsub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rcac.purdue.edu/userinfo/resources/" TargetMode="External"/><Relationship Id="rId4" Type="http://schemas.openxmlformats.org/officeDocument/2006/relationships/hyperlink" Target="http://wiki.ibest.uidaho.edu/index.php/Tutorial:_Submitting_a_job_using_qsub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algn="ctr"/>
            <a:r>
              <a:rPr lang="en-US" sz="3600" smtClean="0">
                <a:solidFill>
                  <a:schemeClr val="tx1"/>
                </a:solidFill>
                <a:latin typeface="Helvetica" pitchFamily="29" charset="0"/>
                <a:ea typeface="ＭＳ Ｐゴシック" pitchFamily="29" charset="-128"/>
              </a:rPr>
              <a:t>Advanced Portable Batch System (PBS)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3124200" y="3886200"/>
            <a:ext cx="6019800" cy="2362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000" b="1" dirty="0" err="1" smtClean="0">
                <a:latin typeface="Helvetica" pitchFamily="29" charset="0"/>
                <a:ea typeface="ＭＳ Ｐゴシック" pitchFamily="29" charset="-128"/>
              </a:rPr>
              <a:t>Xufeng</a:t>
            </a:r>
            <a:r>
              <a:rPr lang="en-US" sz="2000" b="1" dirty="0" smtClean="0">
                <a:latin typeface="Helvetica" pitchFamily="29" charset="0"/>
                <a:ea typeface="ＭＳ Ｐゴシック" pitchFamily="29" charset="-128"/>
              </a:rPr>
              <a:t> Wang, Kaspar Haume, Gerhard </a:t>
            </a:r>
            <a:r>
              <a:rPr lang="en-US" sz="2000" b="1" dirty="0" err="1" smtClean="0">
                <a:latin typeface="Helvetica" pitchFamily="29" charset="0"/>
                <a:ea typeface="ＭＳ Ｐゴシック" pitchFamily="29" charset="-128"/>
              </a:rPr>
              <a:t>Klimeck</a:t>
            </a:r>
            <a:endParaRPr lang="en-US" sz="2000" dirty="0" smtClean="0">
              <a:latin typeface="Helvetica" pitchFamily="29" charset="0"/>
              <a:ea typeface="ＭＳ Ｐゴシック" pitchFamily="29" charset="-128"/>
            </a:endParaRPr>
          </a:p>
          <a:p>
            <a:pPr marL="0" indent="0" algn="ctr">
              <a:buFontTx/>
              <a:buNone/>
            </a:pPr>
            <a:r>
              <a:rPr lang="en-US" sz="1800" dirty="0" smtClean="0">
                <a:latin typeface="Helvetica" pitchFamily="29" charset="0"/>
                <a:ea typeface="ＭＳ Ｐゴシック" pitchFamily="29" charset="-128"/>
              </a:rPr>
              <a:t>Network for Computational Nanotechnology (NCN)</a:t>
            </a:r>
          </a:p>
          <a:p>
            <a:pPr marL="0" indent="0" algn="ctr">
              <a:buFontTx/>
              <a:buNone/>
            </a:pPr>
            <a:r>
              <a:rPr lang="en-US" sz="1800" dirty="0" smtClean="0">
                <a:latin typeface="Helvetica" pitchFamily="29" charset="0"/>
                <a:ea typeface="ＭＳ Ｐゴシック" pitchFamily="29" charset="-128"/>
              </a:rPr>
              <a:t>Electrical and Computer Engineering</a:t>
            </a:r>
          </a:p>
          <a:p>
            <a:pPr marL="0" indent="0" algn="ctr">
              <a:buFontTx/>
              <a:buNone/>
            </a:pPr>
            <a:endParaRPr lang="en-US" sz="1800" dirty="0" smtClean="0">
              <a:latin typeface="Helvetica" pitchFamily="29" charset="0"/>
              <a:ea typeface="ＭＳ Ｐゴシック" pitchFamily="29" charset="-128"/>
            </a:endParaRPr>
          </a:p>
          <a:p>
            <a:pPr marL="0" indent="0" algn="ctr">
              <a:buFontTx/>
              <a:buNone/>
            </a:pPr>
            <a:r>
              <a:rPr lang="en-US" sz="1800" dirty="0" smtClean="0">
                <a:latin typeface="Helvetica" pitchFamily="29" charset="0"/>
                <a:ea typeface="ＭＳ Ｐゴシック" pitchFamily="29" charset="-128"/>
                <a:hlinkClick r:id="rId2"/>
              </a:rPr>
              <a:t>wang159@purdue.edu</a:t>
            </a:r>
            <a:endParaRPr lang="en-US" sz="1800" dirty="0" smtClean="0">
              <a:latin typeface="Helvetica" pitchFamily="29" charset="0"/>
              <a:ea typeface="ＭＳ Ｐゴシック" pitchFamily="29" charset="-128"/>
            </a:endParaRPr>
          </a:p>
          <a:p>
            <a:pPr marL="0" indent="0" algn="ctr">
              <a:buNone/>
            </a:pPr>
            <a:r>
              <a:rPr lang="en-US" sz="1800" dirty="0">
                <a:latin typeface="Helvetica" pitchFamily="29" charset="0"/>
                <a:ea typeface="ＭＳ Ｐゴシック" pitchFamily="29" charset="-128"/>
              </a:rPr>
              <a:t>khaume@gmail.com</a:t>
            </a:r>
          </a:p>
          <a:p>
            <a:pPr marL="0" indent="0" algn="ctr">
              <a:buFontTx/>
              <a:buNone/>
            </a:pPr>
            <a:r>
              <a:rPr lang="en-US" sz="1800" dirty="0" smtClean="0">
                <a:latin typeface="Helvetica" pitchFamily="29" charset="0"/>
                <a:ea typeface="ＭＳ Ｐゴシック" pitchFamily="29" charset="-128"/>
              </a:rPr>
              <a:t>Last reviewed May 2013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Reorder a job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304800" y="29718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PBS reorder will swap the jobs, not their queues! Queues are like seats; they do not move when two </a:t>
            </a:r>
            <a:r>
              <a:rPr lang="en-US" sz="2200" dirty="0" smtClean="0"/>
              <a:t>persons </a:t>
            </a:r>
            <a:r>
              <a:rPr lang="en-US" sz="2200" dirty="0"/>
              <a:t>are switching seats.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The 10 hours </a:t>
            </a:r>
            <a:r>
              <a:rPr lang="en-US" sz="2200" dirty="0" err="1"/>
              <a:t>walltime</a:t>
            </a:r>
            <a:r>
              <a:rPr lang="en-US" sz="2200" dirty="0"/>
              <a:t> is not acceptable in standby. That’s what the error means.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In this case, we have to modify the </a:t>
            </a:r>
            <a:r>
              <a:rPr lang="en-US" sz="2200" dirty="0" err="1"/>
              <a:t>walltime</a:t>
            </a:r>
            <a:r>
              <a:rPr lang="en-US" sz="2200" dirty="0"/>
              <a:t> first, and then reorder.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0013"/>
            <a:ext cx="8763000" cy="158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1" name="TextBox 14"/>
          <p:cNvSpPr txBox="1">
            <a:spLocks noChangeArrowheads="1"/>
          </p:cNvSpPr>
          <p:nvPr/>
        </p:nvSpPr>
        <p:spPr bwMode="auto">
          <a:xfrm>
            <a:off x="228600" y="13716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How to reorder jobs in PBS?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14478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qorder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65300"/>
            <a:ext cx="5003800" cy="1282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5003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76800"/>
            <a:ext cx="416560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Left Arrow 16"/>
          <p:cNvSpPr>
            <a:spLocks noChangeArrowheads="1"/>
          </p:cNvSpPr>
          <p:nvPr/>
        </p:nvSpPr>
        <p:spPr bwMode="auto">
          <a:xfrm>
            <a:off x="5410200" y="5486400"/>
            <a:ext cx="1295400" cy="762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rgbClr val="588DA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008000"/>
                </a:solidFill>
              </a:rPr>
              <a:t>Final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Summary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0013"/>
            <a:ext cx="8763000" cy="158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4" name="TextBox 14"/>
          <p:cNvSpPr txBox="1">
            <a:spLocks noChangeArrowheads="1"/>
          </p:cNvSpPr>
          <p:nvPr/>
        </p:nvSpPr>
        <p:spPr bwMode="auto">
          <a:xfrm>
            <a:off x="228600" y="13716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Advanced manipulation of PBS jobs in queue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1828800"/>
          <a:ext cx="8686800" cy="4114800"/>
        </p:xfrm>
        <a:graphic>
          <a:graphicData uri="http://schemas.openxmlformats.org/drawingml/2006/table">
            <a:tbl>
              <a:tblPr/>
              <a:tblGrid>
                <a:gridCol w="1371600"/>
                <a:gridCol w="4648200"/>
                <a:gridCol w="914400"/>
                <a:gridCol w="914400"/>
                <a:gridCol w="838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Usage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Q jobs?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R jobs?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H jobs?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F7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qhold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Hold a queued/executing PBS 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qrls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Release a held PBS 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qmove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Move jobs between queues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qalter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Alternate the attributes of a PBS 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qorder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Reorder PBS 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5C6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Job array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57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mtClean="0">
                <a:ea typeface="ＭＳ Ｐゴシック" pitchFamily="29" charset="-128"/>
              </a:rPr>
              <a:t>Boss: “Good! Sweep program D. With inputs 1:1:100!”</a:t>
            </a:r>
          </a:p>
        </p:txBody>
      </p:sp>
      <p:sp>
        <p:nvSpPr>
          <p:cNvPr id="4" name="Lightning Bolt 3"/>
          <p:cNvSpPr>
            <a:spLocks noChangeArrowheads="1"/>
          </p:cNvSpPr>
          <p:nvPr/>
        </p:nvSpPr>
        <p:spPr bwMode="auto">
          <a:xfrm>
            <a:off x="8382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ghtning Bolt 4"/>
          <p:cNvSpPr>
            <a:spLocks noChangeArrowheads="1"/>
          </p:cNvSpPr>
          <p:nvPr/>
        </p:nvSpPr>
        <p:spPr bwMode="auto">
          <a:xfrm>
            <a:off x="381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304800" y="2667000"/>
            <a:ext cx="8610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Often, we need to sweep a certain parameter of a program, thus creating an “array” of similar but “incoherent” jobs. </a:t>
            </a:r>
            <a:endParaRPr lang="en-US" sz="2200" dirty="0" smtClean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Such things can be archived by writing some shell script generating PBS scripts one by one, or some other “pre-processing” method.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PBS has inherent support for such batch of similar jobs. This concept is called a </a:t>
            </a:r>
            <a:r>
              <a:rPr lang="en-US" sz="2200" b="1" dirty="0"/>
              <a:t>“job array” </a:t>
            </a:r>
            <a:r>
              <a:rPr lang="en-US" sz="2200" dirty="0"/>
              <a:t>in PBS.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2055813"/>
            <a:ext cx="8763000" cy="158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How to sweep jobs in PBS?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21336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#PBS </a:t>
            </a:r>
            <a:r>
              <a:rPr lang="en-US" sz="1800" dirty="0" smtClean="0">
                <a:solidFill>
                  <a:srgbClr val="FFFFFF"/>
                </a:solidFill>
              </a:rPr>
              <a:t>-t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ded Corner 14"/>
          <p:cNvSpPr>
            <a:spLocks noChangeArrowheads="1"/>
          </p:cNvSpPr>
          <p:nvPr/>
        </p:nvSpPr>
        <p:spPr bwMode="auto">
          <a:xfrm>
            <a:off x="3429000" y="2095500"/>
            <a:ext cx="990600" cy="1066800"/>
          </a:xfrm>
          <a:prstGeom prst="foldedCorner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……</a:t>
            </a:r>
          </a:p>
        </p:txBody>
      </p:sp>
      <p:sp>
        <p:nvSpPr>
          <p:cNvPr id="16" name="Folded Corner 15"/>
          <p:cNvSpPr>
            <a:spLocks noChangeArrowheads="1"/>
          </p:cNvSpPr>
          <p:nvPr/>
        </p:nvSpPr>
        <p:spPr bwMode="auto">
          <a:xfrm>
            <a:off x="3752850" y="2495550"/>
            <a:ext cx="990600" cy="1066800"/>
          </a:xfrm>
          <a:prstGeom prst="foldedCorner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Input=4</a:t>
            </a:r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Job array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304800" y="54864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Key characteristics of job array is “different parameters, but same executable”.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5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PBS job array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15240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#PBS </a:t>
            </a:r>
            <a:r>
              <a:rPr lang="en-US" sz="1800" dirty="0" smtClean="0">
                <a:solidFill>
                  <a:srgbClr val="FFFFFF"/>
                </a:solidFill>
              </a:rPr>
              <a:t>-t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1" name="Folded Corner 10"/>
          <p:cNvSpPr>
            <a:spLocks noChangeArrowheads="1"/>
          </p:cNvSpPr>
          <p:nvPr/>
        </p:nvSpPr>
        <p:spPr bwMode="auto">
          <a:xfrm>
            <a:off x="381000" y="2667000"/>
            <a:ext cx="1676400" cy="16764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AAD8F3"/>
              </a:gs>
              <a:gs pos="100000">
                <a:srgbClr val="5194B2"/>
              </a:gs>
            </a:gsLst>
            <a:lin ang="5400000"/>
          </a:gradFill>
          <a:ln w="9525">
            <a:solidFill>
              <a:srgbClr val="588DA5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PBS script</a:t>
            </a: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6019800" y="20574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6305550" y="245745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Job[4]</a:t>
            </a:r>
          </a:p>
        </p:txBody>
      </p:sp>
      <p:sp>
        <p:nvSpPr>
          <p:cNvPr id="26" name="Rounded Rectangle 25"/>
          <p:cNvSpPr>
            <a:spLocks noChangeArrowheads="1"/>
          </p:cNvSpPr>
          <p:nvPr/>
        </p:nvSpPr>
        <p:spPr bwMode="auto">
          <a:xfrm>
            <a:off x="6591300" y="28575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Job[3]</a:t>
            </a:r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6877050" y="325755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Job[2]</a:t>
            </a: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7162800" y="36576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Job[1]</a:t>
            </a:r>
          </a:p>
        </p:txBody>
      </p:sp>
      <p:cxnSp>
        <p:nvCxnSpPr>
          <p:cNvPr id="30" name="Straight Arrow Connector 29"/>
          <p:cNvCxnSpPr>
            <a:cxnSpLocks noChangeShapeType="1"/>
            <a:stCxn id="20" idx="3"/>
            <a:endCxn id="28" idx="1"/>
          </p:cNvCxnSpPr>
          <p:nvPr/>
        </p:nvCxnSpPr>
        <p:spPr bwMode="auto">
          <a:xfrm>
            <a:off x="5715000" y="4229100"/>
            <a:ext cx="14478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/>
          <p:cNvCxnSpPr>
            <a:cxnSpLocks noChangeShapeType="1"/>
            <a:stCxn id="18" idx="3"/>
            <a:endCxn id="27" idx="1"/>
          </p:cNvCxnSpPr>
          <p:nvPr/>
        </p:nvCxnSpPr>
        <p:spPr bwMode="auto">
          <a:xfrm>
            <a:off x="5391150" y="3829050"/>
            <a:ext cx="14859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olded Corner 16"/>
          <p:cNvSpPr>
            <a:spLocks noChangeArrowheads="1"/>
          </p:cNvSpPr>
          <p:nvPr/>
        </p:nvSpPr>
        <p:spPr bwMode="auto">
          <a:xfrm>
            <a:off x="4076700" y="2895600"/>
            <a:ext cx="990600" cy="1066800"/>
          </a:xfrm>
          <a:prstGeom prst="foldedCorner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Input=3</a:t>
            </a:r>
          </a:p>
        </p:txBody>
      </p:sp>
      <p:cxnSp>
        <p:nvCxnSpPr>
          <p:cNvPr id="35" name="Straight Arrow Connector 34"/>
          <p:cNvCxnSpPr>
            <a:cxnSpLocks noChangeShapeType="1"/>
            <a:stCxn id="17" idx="3"/>
            <a:endCxn id="26" idx="1"/>
          </p:cNvCxnSpPr>
          <p:nvPr/>
        </p:nvCxnSpPr>
        <p:spPr bwMode="auto">
          <a:xfrm>
            <a:off x="5067300" y="3429000"/>
            <a:ext cx="15240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/>
          <p:cNvCxnSpPr>
            <a:cxnSpLocks noChangeShapeType="1"/>
            <a:endCxn id="25" idx="1"/>
          </p:cNvCxnSpPr>
          <p:nvPr/>
        </p:nvCxnSpPr>
        <p:spPr bwMode="auto">
          <a:xfrm flipV="1">
            <a:off x="5029200" y="3028950"/>
            <a:ext cx="1276350" cy="19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/>
          <p:cNvCxnSpPr>
            <a:cxnSpLocks noChangeShapeType="1"/>
            <a:endCxn id="24" idx="1"/>
          </p:cNvCxnSpPr>
          <p:nvPr/>
        </p:nvCxnSpPr>
        <p:spPr bwMode="auto">
          <a:xfrm flipV="1">
            <a:off x="4724400" y="2628900"/>
            <a:ext cx="1295400" cy="381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Folded Corner 17"/>
          <p:cNvSpPr>
            <a:spLocks noChangeArrowheads="1"/>
          </p:cNvSpPr>
          <p:nvPr/>
        </p:nvSpPr>
        <p:spPr bwMode="auto">
          <a:xfrm>
            <a:off x="4400550" y="3295650"/>
            <a:ext cx="990600" cy="1066800"/>
          </a:xfrm>
          <a:prstGeom prst="foldedCorner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Input=2</a:t>
            </a:r>
          </a:p>
        </p:txBody>
      </p:sp>
      <p:sp>
        <p:nvSpPr>
          <p:cNvPr id="20" name="Folded Corner 19"/>
          <p:cNvSpPr>
            <a:spLocks noChangeArrowheads="1"/>
          </p:cNvSpPr>
          <p:nvPr/>
        </p:nvSpPr>
        <p:spPr bwMode="auto">
          <a:xfrm>
            <a:off x="4724400" y="3695700"/>
            <a:ext cx="990600" cy="1066800"/>
          </a:xfrm>
          <a:prstGeom prst="foldedCorner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Input=1</a:t>
            </a:r>
          </a:p>
        </p:txBody>
      </p:sp>
      <p:cxnSp>
        <p:nvCxnSpPr>
          <p:cNvPr id="47" name="Straight Arrow Connector 46"/>
          <p:cNvCxnSpPr>
            <a:cxnSpLocks noChangeShapeType="1"/>
            <a:stCxn id="11" idx="3"/>
            <a:endCxn id="15" idx="1"/>
          </p:cNvCxnSpPr>
          <p:nvPr/>
        </p:nvCxnSpPr>
        <p:spPr bwMode="auto">
          <a:xfrm flipV="1">
            <a:off x="2057400" y="2628900"/>
            <a:ext cx="1371600" cy="876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48"/>
          <p:cNvCxnSpPr>
            <a:cxnSpLocks noChangeShapeType="1"/>
            <a:stCxn id="11" idx="3"/>
            <a:endCxn id="16" idx="1"/>
          </p:cNvCxnSpPr>
          <p:nvPr/>
        </p:nvCxnSpPr>
        <p:spPr bwMode="auto">
          <a:xfrm flipV="1">
            <a:off x="2057400" y="3028950"/>
            <a:ext cx="1695450" cy="4762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Arrow Connector 50"/>
          <p:cNvCxnSpPr>
            <a:cxnSpLocks noChangeShapeType="1"/>
            <a:stCxn id="11" idx="3"/>
            <a:endCxn id="17" idx="1"/>
          </p:cNvCxnSpPr>
          <p:nvPr/>
        </p:nvCxnSpPr>
        <p:spPr bwMode="auto">
          <a:xfrm flipV="1">
            <a:off x="2057400" y="3429000"/>
            <a:ext cx="2019300" cy="762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Arrow Connector 52"/>
          <p:cNvCxnSpPr>
            <a:cxnSpLocks noChangeShapeType="1"/>
            <a:stCxn id="11" idx="3"/>
            <a:endCxn id="18" idx="1"/>
          </p:cNvCxnSpPr>
          <p:nvPr/>
        </p:nvCxnSpPr>
        <p:spPr bwMode="auto">
          <a:xfrm>
            <a:off x="2057400" y="3505200"/>
            <a:ext cx="2343150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Arrow Connector 54"/>
          <p:cNvCxnSpPr>
            <a:cxnSpLocks noChangeShapeType="1"/>
            <a:stCxn id="11" idx="3"/>
            <a:endCxn id="20" idx="1"/>
          </p:cNvCxnSpPr>
          <p:nvPr/>
        </p:nvCxnSpPr>
        <p:spPr bwMode="auto">
          <a:xfrm>
            <a:off x="2057400" y="3505200"/>
            <a:ext cx="2667000" cy="7239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Job array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228600" y="3657600"/>
            <a:ext cx="876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b="1" dirty="0" smtClean="0"/>
              <a:t>#PBS –t 1-10</a:t>
            </a:r>
            <a:r>
              <a:rPr lang="en-US" sz="2200" dirty="0" smtClean="0"/>
              <a:t> </a:t>
            </a:r>
            <a:r>
              <a:rPr lang="en-US" sz="2200" dirty="0"/>
              <a:t>creates </a:t>
            </a:r>
            <a:r>
              <a:rPr lang="en-US" sz="2200" dirty="0" smtClean="0"/>
              <a:t>10 </a:t>
            </a:r>
            <a:r>
              <a:rPr lang="en-US" sz="2200" dirty="0"/>
              <a:t>instances </a:t>
            </a:r>
            <a:r>
              <a:rPr lang="en-US" sz="2200" dirty="0" smtClean="0"/>
              <a:t>the job, </a:t>
            </a:r>
            <a:r>
              <a:rPr lang="en-US" sz="2200" dirty="0"/>
              <a:t>indexed 1 to </a:t>
            </a:r>
            <a:r>
              <a:rPr lang="en-US" sz="2200" dirty="0" smtClean="0"/>
              <a:t>10</a:t>
            </a:r>
            <a:r>
              <a:rPr lang="en-US" sz="2200" dirty="0"/>
              <a:t>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Environmental variable </a:t>
            </a:r>
            <a:r>
              <a:rPr lang="en-US" sz="2200" b="1" dirty="0" smtClean="0"/>
              <a:t>PBS_ARRAYID</a:t>
            </a:r>
            <a:r>
              <a:rPr lang="en-US" sz="2200" dirty="0" smtClean="0"/>
              <a:t> corresponds </a:t>
            </a:r>
            <a:r>
              <a:rPr lang="en-US" sz="2200" dirty="0"/>
              <a:t>to the index of each array element</a:t>
            </a:r>
            <a:r>
              <a:rPr lang="en-US" sz="2200" dirty="0" smtClean="0"/>
              <a:t>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Each job runs with the commands specified in the script, meaning that if </a:t>
            </a:r>
            <a:r>
              <a:rPr lang="en-US" sz="2200" b="1" dirty="0" err="1" smtClean="0"/>
              <a:t>procs</a:t>
            </a:r>
            <a:r>
              <a:rPr lang="en-US" sz="2200" dirty="0" smtClean="0"/>
              <a:t> had been set to 10, then </a:t>
            </a:r>
            <a:r>
              <a:rPr lang="en-US" sz="2200" i="1" dirty="0" smtClean="0"/>
              <a:t>each </a:t>
            </a:r>
            <a:r>
              <a:rPr lang="en-US" sz="2200" dirty="0" smtClean="0"/>
              <a:t>job will run with 10 cores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In this case </a:t>
            </a:r>
            <a:r>
              <a:rPr lang="en-US" sz="2200" b="1" dirty="0" smtClean="0"/>
              <a:t>job[1]</a:t>
            </a:r>
            <a:r>
              <a:rPr lang="en-US" sz="2200" dirty="0" smtClean="0"/>
              <a:t> will run </a:t>
            </a:r>
            <a:r>
              <a:rPr lang="en-US" sz="2200" b="1" dirty="0" smtClean="0"/>
              <a:t>helloworld_1 </a:t>
            </a:r>
            <a:r>
              <a:rPr lang="en-US" sz="2200" dirty="0" smtClean="0"/>
              <a:t>and output to </a:t>
            </a:r>
            <a:r>
              <a:rPr lang="en-US" sz="2200" b="1" dirty="0" smtClean="0"/>
              <a:t>output_1.txt</a:t>
            </a:r>
            <a:endParaRPr lang="en-US" sz="2200" b="1" dirty="0"/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7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How to form a job array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15240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#PBS </a:t>
            </a:r>
            <a:r>
              <a:rPr lang="en-US" sz="1800" dirty="0" smtClean="0">
                <a:solidFill>
                  <a:srgbClr val="FFFFFF"/>
                </a:solidFill>
              </a:rPr>
              <a:t>-t</a:t>
            </a: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752600"/>
            <a:ext cx="5756115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Job array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152400" y="1916288"/>
            <a:ext cx="8839200" cy="16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Array jobs have unified IDs </a:t>
            </a:r>
            <a:r>
              <a:rPr lang="en-US" sz="2200" dirty="0"/>
              <a:t>with </a:t>
            </a:r>
            <a:r>
              <a:rPr lang="en-US" sz="2200" dirty="0" smtClean="0"/>
              <a:t>index, like array values </a:t>
            </a:r>
            <a:r>
              <a:rPr lang="en-US" sz="2200" dirty="0"/>
              <a:t>in </a:t>
            </a:r>
            <a:r>
              <a:rPr lang="en-US" sz="2200" dirty="0" smtClean="0"/>
              <a:t>MATLAB</a:t>
            </a: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Use </a:t>
            </a:r>
            <a:r>
              <a:rPr lang="en-US" sz="2200" b="1" dirty="0" smtClean="0"/>
              <a:t>qstat</a:t>
            </a:r>
            <a:r>
              <a:rPr lang="en-US" sz="2200" dirty="0" smtClean="0"/>
              <a:t> with option </a:t>
            </a:r>
            <a:r>
              <a:rPr lang="en-US" sz="2200" b="1" dirty="0" smtClean="0"/>
              <a:t>–t </a:t>
            </a:r>
            <a:r>
              <a:rPr lang="en-US" sz="2200" dirty="0" smtClean="0"/>
              <a:t>to see the individual jobs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Job </a:t>
            </a:r>
            <a:r>
              <a:rPr lang="en-US" sz="2200" dirty="0"/>
              <a:t>ID for </a:t>
            </a:r>
            <a:r>
              <a:rPr lang="en-US" sz="2200" dirty="0" smtClean="0"/>
              <a:t>the entire </a:t>
            </a:r>
            <a:r>
              <a:rPr lang="en-US" sz="2200" dirty="0"/>
              <a:t>job array has to contain </a:t>
            </a:r>
            <a:r>
              <a:rPr lang="en-US" sz="2200" dirty="0" smtClean="0"/>
              <a:t>empty brackets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To refer to one of the jobs, use the brackets, </a:t>
            </a:r>
            <a:r>
              <a:rPr lang="en-US" sz="2200" b="1" dirty="0" err="1" smtClean="0"/>
              <a:t>qstat</a:t>
            </a:r>
            <a:r>
              <a:rPr lang="en-US" sz="2200" b="1" dirty="0" smtClean="0"/>
              <a:t> –f 7214485[1]</a:t>
            </a:r>
            <a:endParaRPr lang="en-US" sz="2200" dirty="0"/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1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Submit the job array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1" y="3563968"/>
            <a:ext cx="7924799" cy="29225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7162800" y="15240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#PBS </a:t>
            </a:r>
            <a:r>
              <a:rPr lang="en-US" sz="1800" dirty="0" smtClean="0">
                <a:solidFill>
                  <a:srgbClr val="FFFFFF"/>
                </a:solidFill>
              </a:rPr>
              <a:t>-t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2" y="4800600"/>
            <a:ext cx="2220103" cy="228600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3402" y="6298125"/>
            <a:ext cx="1873210" cy="178874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Job array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304800" y="54864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By using a table or certain method or relating the index to a set of parameters, users can have great flexibility in batch job inputs.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29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PBS job array extensions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15240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#PBS </a:t>
            </a:r>
            <a:r>
              <a:rPr lang="en-US" sz="1800" dirty="0" smtClean="0">
                <a:solidFill>
                  <a:srgbClr val="FFFFFF"/>
                </a:solidFill>
              </a:rPr>
              <a:t>-t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1" name="Folded Corner 10"/>
          <p:cNvSpPr>
            <a:spLocks noChangeArrowheads="1"/>
          </p:cNvSpPr>
          <p:nvPr/>
        </p:nvSpPr>
        <p:spPr bwMode="auto">
          <a:xfrm>
            <a:off x="381000" y="2667000"/>
            <a:ext cx="1676400" cy="16764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AAD8F3"/>
              </a:gs>
              <a:gs pos="100000">
                <a:srgbClr val="5194B2"/>
              </a:gs>
            </a:gsLst>
            <a:lin ang="5400000"/>
          </a:gradFill>
          <a:ln w="9525">
            <a:solidFill>
              <a:srgbClr val="588DA5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PBS script</a:t>
            </a: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6019800" y="20574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6305550" y="245745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Job[4]</a:t>
            </a:r>
          </a:p>
        </p:txBody>
      </p:sp>
      <p:sp>
        <p:nvSpPr>
          <p:cNvPr id="26" name="Rounded Rectangle 25"/>
          <p:cNvSpPr>
            <a:spLocks noChangeArrowheads="1"/>
          </p:cNvSpPr>
          <p:nvPr/>
        </p:nvSpPr>
        <p:spPr bwMode="auto">
          <a:xfrm>
            <a:off x="6591300" y="28575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Job[3]</a:t>
            </a:r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6877050" y="325755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Job[2]</a:t>
            </a: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7162800" y="3657600"/>
            <a:ext cx="1828800" cy="1143000"/>
          </a:xfrm>
          <a:prstGeom prst="roundRect">
            <a:avLst>
              <a:gd name="adj" fmla="val 16667"/>
            </a:avLst>
          </a:prstGeom>
          <a:solidFill>
            <a:srgbClr val="9DBCC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Job[1]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3048000" y="2057400"/>
          <a:ext cx="2286000" cy="2746375"/>
        </p:xfrm>
        <a:graphic>
          <a:graphicData uri="http://schemas.openxmlformats.org/drawingml/2006/table">
            <a:tbl>
              <a:tblPr/>
              <a:tblGrid>
                <a:gridCol w="596900"/>
                <a:gridCol w="16891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A=0,C=2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D=3,C=1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A=4,C=5.4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A=1, B=4.5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4" name="Straight Arrow Connector 43"/>
          <p:cNvCxnSpPr>
            <a:cxnSpLocks noChangeShapeType="1"/>
            <a:stCxn id="11" idx="3"/>
          </p:cNvCxnSpPr>
          <p:nvPr/>
        </p:nvCxnSpPr>
        <p:spPr bwMode="auto">
          <a:xfrm flipV="1">
            <a:off x="2057400" y="2362200"/>
            <a:ext cx="990600" cy="1143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Arrow Connector 45"/>
          <p:cNvCxnSpPr>
            <a:cxnSpLocks noChangeShapeType="1"/>
            <a:stCxn id="11" idx="3"/>
          </p:cNvCxnSpPr>
          <p:nvPr/>
        </p:nvCxnSpPr>
        <p:spPr bwMode="auto">
          <a:xfrm flipV="1">
            <a:off x="2057400" y="2971800"/>
            <a:ext cx="99060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11" idx="3"/>
          </p:cNvCxnSpPr>
          <p:nvPr/>
        </p:nvCxnSpPr>
        <p:spPr bwMode="auto">
          <a:xfrm flipV="1">
            <a:off x="2057400" y="3429000"/>
            <a:ext cx="990600" cy="762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11" idx="3"/>
          </p:cNvCxnSpPr>
          <p:nvPr/>
        </p:nvCxnSpPr>
        <p:spPr bwMode="auto">
          <a:xfrm>
            <a:off x="2057400" y="3505200"/>
            <a:ext cx="990600" cy="4572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58"/>
          <p:cNvCxnSpPr>
            <a:cxnSpLocks noChangeShapeType="1"/>
            <a:stCxn id="11" idx="3"/>
          </p:cNvCxnSpPr>
          <p:nvPr/>
        </p:nvCxnSpPr>
        <p:spPr bwMode="auto">
          <a:xfrm>
            <a:off x="2057400" y="3505200"/>
            <a:ext cx="990600" cy="1066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Arrow Connector 61"/>
          <p:cNvCxnSpPr>
            <a:cxnSpLocks noChangeShapeType="1"/>
            <a:endCxn id="24" idx="1"/>
          </p:cNvCxnSpPr>
          <p:nvPr/>
        </p:nvCxnSpPr>
        <p:spPr bwMode="auto">
          <a:xfrm>
            <a:off x="5334000" y="2362200"/>
            <a:ext cx="685800" cy="2667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Arrow Connector 65"/>
          <p:cNvCxnSpPr>
            <a:cxnSpLocks noChangeShapeType="1"/>
            <a:endCxn id="25" idx="1"/>
          </p:cNvCxnSpPr>
          <p:nvPr/>
        </p:nvCxnSpPr>
        <p:spPr bwMode="auto">
          <a:xfrm>
            <a:off x="5334000" y="2895600"/>
            <a:ext cx="971550" cy="1333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Arrow Connector 68"/>
          <p:cNvCxnSpPr>
            <a:cxnSpLocks noChangeShapeType="1"/>
            <a:endCxn id="26" idx="1"/>
          </p:cNvCxnSpPr>
          <p:nvPr/>
        </p:nvCxnSpPr>
        <p:spPr bwMode="auto">
          <a:xfrm>
            <a:off x="5334000" y="3429000"/>
            <a:ext cx="12573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Arrow Connector 71"/>
          <p:cNvCxnSpPr>
            <a:cxnSpLocks noChangeShapeType="1"/>
            <a:endCxn id="27" idx="1"/>
          </p:cNvCxnSpPr>
          <p:nvPr/>
        </p:nvCxnSpPr>
        <p:spPr bwMode="auto">
          <a:xfrm flipV="1">
            <a:off x="5334000" y="3829050"/>
            <a:ext cx="1543050" cy="1333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Straight Arrow Connector 74"/>
          <p:cNvCxnSpPr>
            <a:cxnSpLocks noChangeShapeType="1"/>
            <a:endCxn id="28" idx="1"/>
          </p:cNvCxnSpPr>
          <p:nvPr/>
        </p:nvCxnSpPr>
        <p:spPr bwMode="auto">
          <a:xfrm flipV="1">
            <a:off x="5334000" y="4229100"/>
            <a:ext cx="1828800" cy="2667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Job array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6400800" y="1981200"/>
            <a:ext cx="2667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An example of relating </a:t>
            </a:r>
            <a:r>
              <a:rPr lang="en-US" sz="2200" b="1" dirty="0" smtClean="0"/>
              <a:t>ARRAYID</a:t>
            </a:r>
            <a:r>
              <a:rPr lang="en-US" sz="2200" dirty="0" smtClean="0"/>
              <a:t> to job input parameters.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 smtClean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Here </a:t>
            </a:r>
            <a:r>
              <a:rPr lang="en-US" sz="2200" b="1" dirty="0" err="1" smtClean="0"/>
              <a:t>myProgram</a:t>
            </a:r>
            <a:r>
              <a:rPr lang="en-US" sz="2200" b="1" dirty="0" smtClean="0"/>
              <a:t> </a:t>
            </a:r>
            <a:r>
              <a:rPr lang="en-US" sz="2200" dirty="0" smtClean="0"/>
              <a:t>takes an input file and two arguments, all determined by the </a:t>
            </a:r>
            <a:r>
              <a:rPr lang="en-US" sz="2200" b="1" dirty="0" smtClean="0"/>
              <a:t>array ID</a:t>
            </a:r>
            <a:endParaRPr lang="en-US" sz="2200" dirty="0"/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29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PBS job array extensions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15240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#PBS </a:t>
            </a:r>
            <a:r>
              <a:rPr lang="en-US" sz="1800" dirty="0" smtClean="0">
                <a:solidFill>
                  <a:srgbClr val="FFFFFF"/>
                </a:solidFill>
              </a:rPr>
              <a:t>-t</a:t>
            </a: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23" y="1909550"/>
            <a:ext cx="6011370" cy="4439033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Job dependency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57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mtClean="0">
                <a:ea typeface="ＭＳ Ｐゴシック" pitchFamily="29" charset="-128"/>
              </a:rPr>
              <a:t>Boss: “Post process results from D with E. If D fails, run F.”</a:t>
            </a:r>
          </a:p>
        </p:txBody>
      </p:sp>
      <p:sp>
        <p:nvSpPr>
          <p:cNvPr id="4" name="Lightning Bolt 3"/>
          <p:cNvSpPr>
            <a:spLocks noChangeArrowheads="1"/>
          </p:cNvSpPr>
          <p:nvPr/>
        </p:nvSpPr>
        <p:spPr bwMode="auto">
          <a:xfrm>
            <a:off x="8382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ghtning Bolt 4"/>
          <p:cNvSpPr>
            <a:spLocks noChangeArrowheads="1"/>
          </p:cNvSpPr>
          <p:nvPr/>
        </p:nvSpPr>
        <p:spPr bwMode="auto">
          <a:xfrm>
            <a:off x="381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304800" y="2667000"/>
            <a:ext cx="861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PBS as a “Batch System” manager has the ability to arrange the execution order of a series of jobs and decide which to run upon the outcome of others. This is called “Job Dependency”.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User can now specify a list of jobs to run with different execution </a:t>
            </a:r>
            <a:r>
              <a:rPr lang="en-US" sz="2200" dirty="0" smtClean="0"/>
              <a:t>conditions. </a:t>
            </a:r>
            <a:r>
              <a:rPr lang="en-US" sz="2200" dirty="0"/>
              <a:t>This allows a user to submit these jobs at once and leave them to PBS.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9812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6" name="TextBox 14"/>
          <p:cNvSpPr txBox="1">
            <a:spLocks noChangeArrowheads="1"/>
          </p:cNvSpPr>
          <p:nvPr/>
        </p:nvSpPr>
        <p:spPr bwMode="auto">
          <a:xfrm>
            <a:off x="228600" y="2058988"/>
            <a:ext cx="670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How to stage one job’s execution upon the completion of another?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2135187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#PBS </a:t>
            </a:r>
            <a:r>
              <a:rPr lang="en-US" sz="1800" dirty="0" smtClean="0">
                <a:solidFill>
                  <a:srgbClr val="FFFFFF"/>
                </a:solidFill>
              </a:rPr>
              <a:t>-W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Job dependency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152400" y="3352800"/>
            <a:ext cx="8686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“PBS –W depend=“ is the line for specifying dependency.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Immediately </a:t>
            </a:r>
            <a:r>
              <a:rPr lang="en-US" sz="2200" dirty="0" smtClean="0"/>
              <a:t>following is the </a:t>
            </a:r>
            <a:r>
              <a:rPr lang="en-US" sz="2200" dirty="0"/>
              <a:t>dependency condition, which in this case is “after” (after </a:t>
            </a:r>
            <a:r>
              <a:rPr lang="en-US" sz="2200" dirty="0" smtClean="0"/>
              <a:t>job has begun executing).</a:t>
            </a: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Immediately </a:t>
            </a:r>
            <a:r>
              <a:rPr lang="en-US" sz="2200" dirty="0" smtClean="0"/>
              <a:t>following </a:t>
            </a:r>
            <a:r>
              <a:rPr lang="en-US" sz="2200" dirty="0"/>
              <a:t>the condition </a:t>
            </a:r>
            <a:r>
              <a:rPr lang="en-US" sz="2200" dirty="0" smtClean="0"/>
              <a:t>is </a:t>
            </a:r>
            <a:r>
              <a:rPr lang="en-US" sz="2200" dirty="0"/>
              <a:t>the job ID of the </a:t>
            </a:r>
            <a:r>
              <a:rPr lang="en-US" sz="2200" dirty="0" smtClean="0"/>
              <a:t>depended job. </a:t>
            </a:r>
            <a:r>
              <a:rPr lang="en-US" sz="2200" dirty="0"/>
              <a:t>In this case, </a:t>
            </a:r>
            <a:r>
              <a:rPr lang="en-US" sz="2200" dirty="0" smtClean="0"/>
              <a:t>it is </a:t>
            </a:r>
            <a:r>
              <a:rPr lang="en-US" sz="2200" dirty="0"/>
              <a:t>a job </a:t>
            </a:r>
            <a:r>
              <a:rPr lang="en-US" sz="2200" dirty="0" smtClean="0"/>
              <a:t>array.</a:t>
            </a: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For dependency condition of failed execution, “</a:t>
            </a:r>
            <a:r>
              <a:rPr lang="en-US" sz="2200" dirty="0" err="1"/>
              <a:t>afternotok</a:t>
            </a:r>
            <a:r>
              <a:rPr lang="en-US" sz="2200" dirty="0"/>
              <a:t>” is the keyword: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7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Specify job dependencies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781800" y="1524000"/>
            <a:ext cx="2133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#PBS –W depend</a:t>
            </a:r>
          </a:p>
        </p:txBody>
      </p: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>
            <a:off x="3657600" y="2133600"/>
            <a:ext cx="1828800" cy="381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2" name="TextBox 14"/>
          <p:cNvSpPr txBox="1">
            <a:spLocks noChangeArrowheads="1"/>
          </p:cNvSpPr>
          <p:nvPr/>
        </p:nvSpPr>
        <p:spPr bwMode="auto">
          <a:xfrm>
            <a:off x="5562600" y="23622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/>
              <a:t>Job dependency specification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492500" cy="154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943600"/>
            <a:ext cx="4076700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0" y="2819400"/>
            <a:ext cx="1752600" cy="381000"/>
          </a:xfrm>
          <a:prstGeom prst="rect">
            <a:avLst/>
          </a:prstGeom>
          <a:solidFill>
            <a:srgbClr val="FFEBC2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/>
              <a:t>submit_E.pbs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419600" y="6096000"/>
            <a:ext cx="1752600" cy="381000"/>
          </a:xfrm>
          <a:prstGeom prst="rect">
            <a:avLst/>
          </a:prstGeom>
          <a:solidFill>
            <a:srgbClr val="FFEBC2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submit_F.pbs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Overview of Education Materials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r>
              <a:rPr lang="en-US" b="1" dirty="0" smtClean="0">
                <a:ea typeface="ＭＳ Ｐゴシック" pitchFamily="29" charset="-128"/>
              </a:rPr>
              <a:t>Introduction to computing clusters</a:t>
            </a:r>
            <a:r>
              <a:rPr lang="en-US" dirty="0" smtClean="0">
                <a:ea typeface="ＭＳ Ｐゴシック" pitchFamily="29" charset="-128"/>
              </a:rPr>
              <a:t> [</a:t>
            </a:r>
            <a:r>
              <a:rPr lang="en-US" dirty="0" smtClean="0">
                <a:solidFill>
                  <a:srgbClr val="800000"/>
                </a:solidFill>
                <a:ea typeface="ＭＳ Ｐゴシック" pitchFamily="29" charset="-128"/>
              </a:rPr>
              <a:t>Done.</a:t>
            </a:r>
            <a:r>
              <a:rPr lang="en-US" dirty="0" smtClean="0">
                <a:ea typeface="ＭＳ Ｐゴシック" pitchFamily="29" charset="-128"/>
              </a:rPr>
              <a:t> Summer, 2009]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29" charset="-128"/>
              </a:rPr>
              <a:t>	Fundamentals of computers, clusters. Concept of massive computation via cluster resources.</a:t>
            </a:r>
          </a:p>
          <a:p>
            <a:r>
              <a:rPr lang="en-US" b="1" dirty="0" smtClean="0">
                <a:ea typeface="ＭＳ Ｐゴシック" pitchFamily="29" charset="-128"/>
              </a:rPr>
              <a:t>Introduction to Subversion </a:t>
            </a:r>
            <a:r>
              <a:rPr lang="en-US" dirty="0" smtClean="0">
                <a:ea typeface="ＭＳ Ｐゴシック" pitchFamily="29" charset="-128"/>
              </a:rPr>
              <a:t>(originated from “Data preservation via SVN for NCN students) [</a:t>
            </a:r>
            <a:r>
              <a:rPr lang="en-US" dirty="0" smtClean="0">
                <a:solidFill>
                  <a:srgbClr val="800000"/>
                </a:solidFill>
                <a:ea typeface="ＭＳ Ｐゴシック" pitchFamily="29" charset="-128"/>
              </a:rPr>
              <a:t>Done.</a:t>
            </a:r>
            <a:r>
              <a:rPr lang="en-US" dirty="0" smtClean="0">
                <a:ea typeface="ＭＳ Ｐゴシック" pitchFamily="29" charset="-128"/>
              </a:rPr>
              <a:t> Fall, 2008]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29" charset="-128"/>
              </a:rPr>
              <a:t>	Data preservation. Subversion. SVN clients on windows and mac. Data storage system. Project accesses.</a:t>
            </a:r>
          </a:p>
          <a:p>
            <a:r>
              <a:rPr lang="en-US" b="1" dirty="0" smtClean="0">
                <a:ea typeface="ＭＳ Ｐゴシック" pitchFamily="29" charset="-128"/>
              </a:rPr>
              <a:t>Front-end machine access </a:t>
            </a:r>
            <a:r>
              <a:rPr lang="en-US" dirty="0" smtClean="0">
                <a:ea typeface="ＭＳ Ｐゴシック" pitchFamily="29" charset="-128"/>
              </a:rPr>
              <a:t>[</a:t>
            </a:r>
            <a:r>
              <a:rPr lang="en-US" dirty="0" smtClean="0">
                <a:solidFill>
                  <a:srgbClr val="800000"/>
                </a:solidFill>
                <a:ea typeface="ＭＳ Ｐゴシック" pitchFamily="29" charset="-128"/>
              </a:rPr>
              <a:t>by Ben Haley</a:t>
            </a:r>
            <a:r>
              <a:rPr lang="en-US" dirty="0" smtClean="0">
                <a:ea typeface="ＭＳ Ｐゴシック" pitchFamily="29" charset="-128"/>
              </a:rPr>
              <a:t>]</a:t>
            </a:r>
          </a:p>
          <a:p>
            <a:r>
              <a:rPr lang="en-US" b="1" dirty="0" smtClean="0">
                <a:ea typeface="ＭＳ Ｐゴシック" pitchFamily="29" charset="-128"/>
              </a:rPr>
              <a:t>Basic Portable Batch System </a:t>
            </a:r>
            <a:r>
              <a:rPr lang="en-US" dirty="0" smtClean="0">
                <a:ea typeface="ＭＳ Ｐゴシック" pitchFamily="29" charset="-128"/>
              </a:rPr>
              <a:t>[</a:t>
            </a:r>
            <a:r>
              <a:rPr lang="en-US" dirty="0" smtClean="0">
                <a:solidFill>
                  <a:srgbClr val="800000"/>
                </a:solidFill>
                <a:ea typeface="ＭＳ Ｐゴシック" pitchFamily="29" charset="-128"/>
              </a:rPr>
              <a:t>Done.</a:t>
            </a:r>
            <a:r>
              <a:rPr lang="en-US" dirty="0" smtClean="0">
                <a:ea typeface="ＭＳ Ｐゴシック" pitchFamily="29" charset="-128"/>
              </a:rPr>
              <a:t> Summer, 2009, Review May 2013]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29" charset="-128"/>
              </a:rPr>
              <a:t>	PBS queue system. Basic manipulations.</a:t>
            </a:r>
          </a:p>
          <a:p>
            <a:r>
              <a:rPr lang="en-US" b="1" dirty="0" smtClean="0">
                <a:ea typeface="ＭＳ Ｐゴシック" pitchFamily="29" charset="-128"/>
              </a:rPr>
              <a:t>Advanced Portable Batch System </a:t>
            </a:r>
            <a:r>
              <a:rPr lang="en-US" dirty="0" smtClean="0">
                <a:ea typeface="ＭＳ Ｐゴシック" pitchFamily="29" charset="-128"/>
              </a:rPr>
              <a:t>[</a:t>
            </a:r>
            <a:r>
              <a:rPr lang="en-US" dirty="0" smtClean="0">
                <a:solidFill>
                  <a:srgbClr val="800000"/>
                </a:solidFill>
                <a:ea typeface="ＭＳ Ｐゴシック" pitchFamily="29" charset="-128"/>
              </a:rPr>
              <a:t>Done. </a:t>
            </a:r>
            <a:r>
              <a:rPr lang="en-US" dirty="0" smtClean="0">
                <a:ea typeface="ＭＳ Ｐゴシック" pitchFamily="29" charset="-128"/>
              </a:rPr>
              <a:t>Summer/Fall, 2009]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29" charset="-128"/>
              </a:rPr>
              <a:t>	PBS queue system. Advanced manipulations.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2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86400"/>
            <a:ext cx="4978400" cy="105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Job dependency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152400" y="3276600"/>
            <a:ext cx="868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All jobs with dependencies will start in status of “hold”.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If its dependency condition is met, its status will change to “queued” and start execution as soon as possible.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The job </a:t>
            </a:r>
            <a:r>
              <a:rPr lang="en-US" sz="2200" dirty="0"/>
              <a:t>might remain in the queue </a:t>
            </a:r>
            <a:r>
              <a:rPr lang="en-US" sz="2200" dirty="0" smtClean="0"/>
              <a:t>forever or </a:t>
            </a:r>
            <a:r>
              <a:rPr lang="en-US" sz="2200" dirty="0"/>
              <a:t>be </a:t>
            </a:r>
            <a:r>
              <a:rPr lang="en-US" sz="2200" dirty="0" smtClean="0"/>
              <a:t>removed if </a:t>
            </a:r>
            <a:r>
              <a:rPr lang="en-US" sz="2200" dirty="0"/>
              <a:t>its depended job is lost, deleted, or would never satisfy its condition, . </a:t>
            </a:r>
            <a:r>
              <a:rPr lang="en-US" sz="2200" dirty="0" smtClean="0"/>
              <a:t>You have </a:t>
            </a:r>
            <a:r>
              <a:rPr lang="en-US" sz="2200" dirty="0"/>
              <a:t>to be careful with these residues.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Specify job dependencies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781800" y="1524000"/>
            <a:ext cx="2133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#PBS –W depend</a:t>
            </a:r>
          </a:p>
        </p:txBody>
      </p:sp>
      <p:sp>
        <p:nvSpPr>
          <p:cNvPr id="29706" name="TextBox 14"/>
          <p:cNvSpPr txBox="1">
            <a:spLocks noChangeArrowheads="1"/>
          </p:cNvSpPr>
          <p:nvPr/>
        </p:nvSpPr>
        <p:spPr bwMode="auto">
          <a:xfrm>
            <a:off x="6096000" y="2590800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/>
              <a:t>If condition not yet met, the jobs will initially hold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5092700" cy="157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>
            <a:off x="5257800" y="2895600"/>
            <a:ext cx="762000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V="1">
            <a:off x="5257800" y="3048000"/>
            <a:ext cx="762000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410200" y="2133600"/>
            <a:ext cx="2819400" cy="381000"/>
          </a:xfrm>
          <a:prstGeom prst="rect">
            <a:avLst/>
          </a:prstGeom>
          <a:solidFill>
            <a:srgbClr val="FFEBC2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Before D finishes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410200" y="5867400"/>
            <a:ext cx="2819400" cy="381000"/>
          </a:xfrm>
          <a:prstGeom prst="rect">
            <a:avLst/>
          </a:prstGeom>
          <a:solidFill>
            <a:srgbClr val="FFEBC2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After D finishes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Job dependency (after)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5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Specify job dependencies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781800" y="1524000"/>
            <a:ext cx="2133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#PBS –W depend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957221"/>
              </p:ext>
            </p:extLst>
          </p:nvPr>
        </p:nvGraphicFramePr>
        <p:xfrm>
          <a:off x="609600" y="3657600"/>
          <a:ext cx="7924800" cy="2667000"/>
        </p:xfrm>
        <a:graphic>
          <a:graphicData uri="http://schemas.openxmlformats.org/drawingml/2006/table">
            <a:tbl>
              <a:tblPr/>
              <a:tblGrid>
                <a:gridCol w="1873135"/>
                <a:gridCol w="6051665"/>
              </a:tblGrid>
              <a:tr h="503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pitchFamily="2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This job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may begin…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03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after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After depended job has started execution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03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afterok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After depended job has successfully terminated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03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afternotok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After depended job has terminated with errors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5314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afterany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pitchFamily="2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After depended job has terminated with or without errors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228600" y="19812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With </a:t>
            </a:r>
            <a:r>
              <a:rPr lang="en-US" sz="2200" dirty="0" smtClean="0"/>
              <a:t>many types of </a:t>
            </a:r>
            <a:r>
              <a:rPr lang="en-US" sz="2200" dirty="0"/>
              <a:t>dependency conditions available, </a:t>
            </a:r>
            <a:r>
              <a:rPr lang="en-US" sz="2200" dirty="0" smtClean="0"/>
              <a:t>the user </a:t>
            </a:r>
            <a:r>
              <a:rPr lang="en-US" sz="2200" dirty="0"/>
              <a:t>is able to schedule the execution of jobs upon the outcomes of others, and thus build a complicated network of jobs with deep and nested dependencies.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Job dependency: example (after)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228600" y="1828800"/>
            <a:ext cx="8686800" cy="114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Standard output of </a:t>
            </a:r>
            <a:r>
              <a:rPr lang="en-US" sz="2200" b="1" dirty="0" smtClean="0"/>
              <a:t>qsub</a:t>
            </a:r>
            <a:r>
              <a:rPr lang="en-US" sz="2200" dirty="0" smtClean="0"/>
              <a:t> is the job ID. Let’s use that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Write shell script (here </a:t>
            </a:r>
            <a:r>
              <a:rPr lang="en-US" sz="2200" b="1" dirty="0" err="1" smtClean="0"/>
              <a:t>newjob.pbs</a:t>
            </a:r>
            <a:r>
              <a:rPr lang="en-US" sz="2200" dirty="0"/>
              <a:t>)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5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Specify job dependencies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781800" y="1524000"/>
            <a:ext cx="2133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#PBS –W depend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71" y="2627961"/>
            <a:ext cx="6566264" cy="171633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71" y="4743197"/>
            <a:ext cx="8268855" cy="1810003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228600" y="4342050"/>
            <a:ext cx="8686800" cy="45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Turn into executable and run it as a batch file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Job dependency (before)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5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Specify job dependencies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781800" y="1524000"/>
            <a:ext cx="2133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#PBS –W depend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313350"/>
              </p:ext>
            </p:extLst>
          </p:nvPr>
        </p:nvGraphicFramePr>
        <p:xfrm>
          <a:off x="609600" y="3657600"/>
          <a:ext cx="7924800" cy="2667000"/>
        </p:xfrm>
        <a:graphic>
          <a:graphicData uri="http://schemas.openxmlformats.org/drawingml/2006/table">
            <a:tbl>
              <a:tblPr/>
              <a:tblGrid>
                <a:gridCol w="1873135"/>
                <a:gridCol w="6051665"/>
              </a:tblGrid>
              <a:tr h="503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pitchFamily="2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Depended job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may begin…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03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before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When this job has begun execution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03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beforeok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pitchFamily="2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When this job has terminated successfully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034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beforenotok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pitchFamily="2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When this job has terminated with errors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5314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beforeany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pitchFamily="2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When this job has terminated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with or without errors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228600" y="19812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It is also possible to tell a job to run before another job. This can be useful if many jobs should run before a given job.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The commands are like those for </a:t>
            </a:r>
            <a:r>
              <a:rPr lang="en-US" sz="2200" b="1" dirty="0" smtClean="0"/>
              <a:t>after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Example on next slide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682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Job </a:t>
            </a:r>
            <a:r>
              <a:rPr lang="en-US" dirty="0">
                <a:ea typeface="ＭＳ Ｐゴシック" pitchFamily="29" charset="-128"/>
              </a:rPr>
              <a:t>dependency: example </a:t>
            </a:r>
            <a:r>
              <a:rPr lang="en-US" dirty="0" smtClean="0">
                <a:ea typeface="ＭＳ Ｐゴシック" pitchFamily="29" charset="-128"/>
              </a:rPr>
              <a:t>(before)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5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Specify job dependencies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781800" y="1524000"/>
            <a:ext cx="2133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#PBS –W depend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228600" y="1981200"/>
            <a:ext cx="868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The job that should run after a series of jobs must have the command </a:t>
            </a:r>
            <a:r>
              <a:rPr lang="en-US" sz="2200" b="1" dirty="0" smtClean="0"/>
              <a:t>#PBS –W depend=</a:t>
            </a:r>
            <a:r>
              <a:rPr lang="en-US" sz="2200" b="1" dirty="0" err="1" smtClean="0"/>
              <a:t>on:count</a:t>
            </a:r>
            <a:r>
              <a:rPr lang="en-US" sz="2200" dirty="0" smtClean="0"/>
              <a:t> where </a:t>
            </a:r>
            <a:r>
              <a:rPr lang="en-US" sz="2200" b="1" dirty="0" smtClean="0"/>
              <a:t>count</a:t>
            </a:r>
            <a:r>
              <a:rPr lang="en-US" sz="2200" dirty="0" smtClean="0"/>
              <a:t> is the number of jobs that this job depends on. Submit it and note the ID.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The </a:t>
            </a:r>
            <a:r>
              <a:rPr lang="en-US" sz="2200" b="1" dirty="0" smtClean="0"/>
              <a:t>count</a:t>
            </a:r>
            <a:r>
              <a:rPr lang="en-US" sz="2200" dirty="0" smtClean="0"/>
              <a:t> other jobs that should run before then get any of the </a:t>
            </a:r>
            <a:r>
              <a:rPr lang="en-US" sz="2200" b="1" dirty="0" smtClean="0"/>
              <a:t>before</a:t>
            </a:r>
            <a:r>
              <a:rPr lang="en-US" sz="2200" dirty="0" smtClean="0"/>
              <a:t> commands listed on previous slide, together with the Job ID that the depended job returned.</a:t>
            </a:r>
            <a:endParaRPr lang="en-US" sz="2200" dirty="0"/>
          </a:p>
        </p:txBody>
      </p:sp>
      <p:pic>
        <p:nvPicPr>
          <p:cNvPr id="1027" name="Picture 3" descr="U:\Personal\Presentations\PBS presentations\avdPBS-dependBefo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4" y="4307872"/>
            <a:ext cx="2058987" cy="131445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:\Personal\Presentations\PBS presentations\avdPBS-dependBefo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4305080"/>
            <a:ext cx="2781300" cy="43815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:\Personal\Presentations\PBS presentations\avdPBS-dependBefore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4512971"/>
            <a:ext cx="2562225" cy="85725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>
            <a:endCxn id="1028" idx="1"/>
          </p:cNvCxnSpPr>
          <p:nvPr/>
        </p:nvCxnSpPr>
        <p:spPr>
          <a:xfrm>
            <a:off x="2180141" y="4524155"/>
            <a:ext cx="3630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U:\Personal\Presentations\PBS presentations\avdPBS-dependBefore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503572"/>
            <a:ext cx="6358136" cy="1049628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>
            <a:stCxn id="1028" idx="3"/>
            <a:endCxn id="1029" idx="1"/>
          </p:cNvCxnSpPr>
          <p:nvPr/>
        </p:nvCxnSpPr>
        <p:spPr>
          <a:xfrm flipV="1">
            <a:off x="5324475" y="4408196"/>
            <a:ext cx="461962" cy="115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28" idx="3"/>
            <a:endCxn id="1030" idx="1"/>
          </p:cNvCxnSpPr>
          <p:nvPr/>
        </p:nvCxnSpPr>
        <p:spPr>
          <a:xfrm>
            <a:off x="5324475" y="4524155"/>
            <a:ext cx="1181100" cy="4174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U:\Personal\Presentations\PBS presentations\avdPBS-dependBefore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7" y="3979571"/>
            <a:ext cx="2562225" cy="85725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543175" y="4419600"/>
            <a:ext cx="609600" cy="158899"/>
          </a:xfrm>
          <a:prstGeom prst="rect">
            <a:avLst/>
          </a:prstGeom>
          <a:noFill/>
          <a:ln w="19050">
            <a:solidFill>
              <a:srgbClr val="0AD117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32712" y="4600809"/>
            <a:ext cx="609600" cy="158899"/>
          </a:xfrm>
          <a:prstGeom prst="rect">
            <a:avLst/>
          </a:prstGeom>
          <a:noFill/>
          <a:ln w="19050">
            <a:solidFill>
              <a:srgbClr val="0AD117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458200" y="5122571"/>
            <a:ext cx="609600" cy="158899"/>
          </a:xfrm>
          <a:prstGeom prst="rect">
            <a:avLst/>
          </a:prstGeom>
          <a:noFill/>
          <a:ln w="19050">
            <a:solidFill>
              <a:srgbClr val="0AD117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2727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Passing Environment Variables to Job 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48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3366FF"/>
                </a:solidFill>
              </a:rPr>
              <a:t>Passing Environment Variables to Job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781800" y="1524000"/>
            <a:ext cx="2133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qsub -v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228600" y="1981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With the option </a:t>
            </a:r>
            <a:r>
              <a:rPr lang="en-US" sz="2200" b="1" dirty="0" smtClean="0"/>
              <a:t>–v </a:t>
            </a:r>
            <a:r>
              <a:rPr lang="en-US" sz="2200" dirty="0" smtClean="0"/>
              <a:t>it is possible to pass variables from the command line. </a:t>
            </a:r>
            <a:endParaRPr 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90" y="2743201"/>
            <a:ext cx="3721723" cy="160108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90" y="4572000"/>
            <a:ext cx="6458208" cy="93541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313765" y="56388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As with all qsub options, this may </a:t>
            </a:r>
            <a:r>
              <a:rPr lang="en-US" sz="2200" dirty="0"/>
              <a:t>a</a:t>
            </a:r>
            <a:r>
              <a:rPr lang="en-US" sz="2200" dirty="0" smtClean="0"/>
              <a:t>lso be done in the </a:t>
            </a:r>
            <a:r>
              <a:rPr lang="en-US" sz="2200" dirty="0" err="1" smtClean="0"/>
              <a:t>pbs</a:t>
            </a:r>
            <a:r>
              <a:rPr lang="en-US" sz="2200" dirty="0" smtClean="0"/>
              <a:t> script</a:t>
            </a:r>
          </a:p>
          <a:p>
            <a:pPr marL="0" indent="0">
              <a:spcBef>
                <a:spcPct val="20000"/>
              </a:spcBef>
            </a:pPr>
            <a:r>
              <a:rPr lang="en-US" sz="2200" b="1" dirty="0" smtClean="0"/>
              <a:t>#PBS –v var1=“5”,var2=“1’,var3=“data”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28600" y="1373188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3366FF"/>
                </a:solidFill>
              </a:rPr>
              <a:t>Looking for help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Looking for help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1371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ounded Rectangle 22"/>
          <p:cNvSpPr/>
          <p:nvPr/>
        </p:nvSpPr>
        <p:spPr>
          <a:xfrm>
            <a:off x="6781800" y="1524000"/>
            <a:ext cx="2133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man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228600" y="1981200"/>
            <a:ext cx="868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If something is not clear or does not work, I encourage you to look up the function, for example </a:t>
            </a:r>
            <a:r>
              <a:rPr lang="en-US" sz="2200" b="1" dirty="0" smtClean="0"/>
              <a:t>man qsub</a:t>
            </a:r>
            <a:r>
              <a:rPr lang="en-US" sz="2200" dirty="0" smtClean="0"/>
              <a:t> or </a:t>
            </a:r>
            <a:r>
              <a:rPr lang="en-US" sz="2200" b="1" dirty="0" smtClean="0"/>
              <a:t>man qstat</a:t>
            </a:r>
            <a:r>
              <a:rPr lang="en-US" sz="2200" dirty="0" smtClean="0"/>
              <a:t> 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Some websites with examples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500" dirty="0" smtClean="0">
                <a:hlinkClick r:id="rId2"/>
              </a:rPr>
              <a:t>https://wikis.nyu.edu/display/NYUHPC/Tutorial+-+Submitting+a+job+using+qsub</a:t>
            </a:r>
            <a:endParaRPr lang="en-US" sz="1500" dirty="0" smtClean="0"/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500" dirty="0" smtClean="0">
                <a:hlinkClick r:id="rId3"/>
              </a:rPr>
              <a:t>http://www.clusterresources.com/torquedocs21/2.1jobsubmission.shtml</a:t>
            </a:r>
            <a:endParaRPr lang="en-US" sz="1500" dirty="0" smtClean="0"/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500" dirty="0" smtClean="0">
                <a:hlinkClick r:id="rId4"/>
              </a:rPr>
              <a:t>http://wiki.ibest.uidaho.edu/index.php/Tutorial:_Submitting_a_job_using_qsub</a:t>
            </a:r>
            <a:endParaRPr lang="en-US" sz="1500" dirty="0" smtClean="0"/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endParaRPr lang="en-US" sz="22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The guides for the clusters</a:t>
            </a:r>
          </a:p>
          <a:p>
            <a:pPr marL="0" indent="0">
              <a:spcBef>
                <a:spcPct val="20000"/>
              </a:spcBef>
            </a:pPr>
            <a:r>
              <a:rPr lang="en-US" sz="2200" dirty="0">
                <a:hlinkClick r:id="rId5"/>
              </a:rPr>
              <a:t>http://www.rcac.purdue.edu/userinfo/resources</a:t>
            </a:r>
            <a:r>
              <a:rPr lang="en-US" sz="2200" dirty="0" smtClean="0">
                <a:hlinkClick r:id="rId5"/>
              </a:rPr>
              <a:t>/</a:t>
            </a:r>
            <a:endParaRPr lang="en-US" sz="2200" dirty="0" smtClean="0"/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endParaRPr lang="en-US" sz="22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Your neighbor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From Basic Portable Batch System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Definition of Portable Batch System (PBS)</a:t>
            </a:r>
          </a:p>
          <a:p>
            <a:r>
              <a:rPr lang="en-US" dirty="0" smtClean="0">
                <a:ea typeface="ＭＳ Ｐゴシック" pitchFamily="29" charset="-128"/>
              </a:rPr>
              <a:t>Composition of  a PBS script</a:t>
            </a:r>
          </a:p>
          <a:p>
            <a:r>
              <a:rPr lang="en-US" dirty="0" smtClean="0">
                <a:ea typeface="ＭＳ Ｐゴシック" pitchFamily="29" charset="-128"/>
              </a:rPr>
              <a:t>PBS job submission (qsub)</a:t>
            </a:r>
          </a:p>
          <a:p>
            <a:r>
              <a:rPr lang="en-US" dirty="0" smtClean="0">
                <a:ea typeface="ＭＳ Ｐゴシック" pitchFamily="29" charset="-128"/>
              </a:rPr>
              <a:t>PBS queue related commands (qstat)</a:t>
            </a:r>
          </a:p>
          <a:p>
            <a:r>
              <a:rPr lang="en-US" dirty="0" smtClean="0">
                <a:ea typeface="ＭＳ Ｐゴシック" pitchFamily="29" charset="-128"/>
              </a:rPr>
              <a:t>Simple PBS job manipulation (</a:t>
            </a:r>
            <a:r>
              <a:rPr lang="en-US" dirty="0" err="1" smtClean="0">
                <a:ea typeface="ＭＳ Ｐゴシック" pitchFamily="29" charset="-128"/>
              </a:rPr>
              <a:t>qdel</a:t>
            </a:r>
            <a:r>
              <a:rPr lang="en-US" dirty="0" smtClean="0">
                <a:ea typeface="ＭＳ Ｐゴシック" pitchFamily="29" charset="-128"/>
              </a:rPr>
              <a:t>, </a:t>
            </a:r>
            <a:r>
              <a:rPr lang="en-US" dirty="0" err="1" smtClean="0">
                <a:ea typeface="ＭＳ Ｐゴシック" pitchFamily="29" charset="-128"/>
              </a:rPr>
              <a:t>qselect</a:t>
            </a:r>
            <a:r>
              <a:rPr lang="en-US" dirty="0" smtClean="0">
                <a:ea typeface="ＭＳ Ｐゴシック" pitchFamily="29" charset="-128"/>
              </a:rPr>
              <a:t>, etc.)</a:t>
            </a:r>
          </a:p>
          <a:p>
            <a:endParaRPr lang="en-US" dirty="0" smtClean="0">
              <a:ea typeface="ＭＳ Ｐゴシック" pitchFamily="2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Outline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Advanced manipulation of PBS jobs in queue</a:t>
            </a:r>
          </a:p>
          <a:p>
            <a:pPr lvl="1">
              <a:buFont typeface="Arial" charset="0"/>
              <a:buNone/>
            </a:pPr>
            <a:endParaRPr lang="en-US" dirty="0" smtClean="0">
              <a:ea typeface="ＭＳ Ｐゴシック" pitchFamily="29" charset="-128"/>
            </a:endParaRPr>
          </a:p>
          <a:p>
            <a:r>
              <a:rPr lang="en-US" dirty="0" smtClean="0">
                <a:ea typeface="ＭＳ Ｐゴシック" pitchFamily="29" charset="-128"/>
              </a:rPr>
              <a:t>Batch jobs and job array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29" charset="-128"/>
            </a:endParaRPr>
          </a:p>
          <a:p>
            <a:r>
              <a:rPr lang="en-US" dirty="0" smtClean="0">
                <a:ea typeface="ＭＳ Ｐゴシック" pitchFamily="29" charset="-128"/>
              </a:rPr>
              <a:t>Job dependencies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29" charset="-128"/>
            </a:endParaRPr>
          </a:p>
          <a:p>
            <a:r>
              <a:rPr lang="en-US" dirty="0" smtClean="0">
                <a:ea typeface="ＭＳ Ｐゴシック" pitchFamily="29" charset="-128"/>
              </a:rPr>
              <a:t>Passing variables to jobs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Right after the morning coffee…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57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mtClean="0">
                <a:ea typeface="ＭＳ Ｐゴシック" pitchFamily="29" charset="-128"/>
              </a:rPr>
              <a:t>Boss: “Deadline is today! Run program A, B, and C now!”</a:t>
            </a:r>
          </a:p>
        </p:txBody>
      </p:sp>
      <p:sp>
        <p:nvSpPr>
          <p:cNvPr id="4" name="Lightning Bolt 3"/>
          <p:cNvSpPr>
            <a:spLocks noChangeArrowheads="1"/>
          </p:cNvSpPr>
          <p:nvPr/>
        </p:nvSpPr>
        <p:spPr bwMode="auto">
          <a:xfrm>
            <a:off x="8382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ghtning Bolt 4"/>
          <p:cNvSpPr>
            <a:spLocks noChangeArrowheads="1"/>
          </p:cNvSpPr>
          <p:nvPr/>
        </p:nvSpPr>
        <p:spPr bwMode="auto">
          <a:xfrm>
            <a:off x="381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2235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43" name="Group 10"/>
          <p:cNvGrpSpPr>
            <a:grpSpLocks/>
          </p:cNvGrpSpPr>
          <p:nvPr/>
        </p:nvGrpSpPr>
        <p:grpSpPr bwMode="auto">
          <a:xfrm>
            <a:off x="304800" y="3352800"/>
            <a:ext cx="2921000" cy="1587500"/>
            <a:chOff x="5308600" y="2743200"/>
            <a:chExt cx="2921000" cy="15875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4400" y="3276600"/>
              <a:ext cx="2235200" cy="1054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42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9600" y="3028950"/>
              <a:ext cx="2247900" cy="1054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42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8600" y="2743200"/>
              <a:ext cx="2260600" cy="1092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42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3911600" cy="154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76800"/>
            <a:ext cx="5003800" cy="153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Down Arrow 14"/>
          <p:cNvSpPr>
            <a:spLocks noChangeArrowheads="1"/>
          </p:cNvSpPr>
          <p:nvPr/>
        </p:nvSpPr>
        <p:spPr bwMode="auto">
          <a:xfrm>
            <a:off x="1219200" y="2895600"/>
            <a:ext cx="3048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AAD8F3"/>
              </a:gs>
              <a:gs pos="100000">
                <a:srgbClr val="5194B2"/>
              </a:gs>
            </a:gsLst>
            <a:lin ang="5400000"/>
          </a:gradFill>
          <a:ln w="9525">
            <a:solidFill>
              <a:srgbClr val="588DA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>
            <a:off x="3505200" y="3352800"/>
            <a:ext cx="914400" cy="304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AAD8F3"/>
              </a:gs>
              <a:gs pos="100000">
                <a:srgbClr val="5194B2"/>
              </a:gs>
            </a:gsLst>
            <a:lin ang="5400000"/>
          </a:gradFill>
          <a:ln w="9525">
            <a:solidFill>
              <a:srgbClr val="588DA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Down Arrow 16"/>
          <p:cNvSpPr>
            <a:spLocks noChangeArrowheads="1"/>
          </p:cNvSpPr>
          <p:nvPr/>
        </p:nvSpPr>
        <p:spPr bwMode="auto">
          <a:xfrm>
            <a:off x="6324600" y="3886200"/>
            <a:ext cx="304800" cy="838200"/>
          </a:xfrm>
          <a:prstGeom prst="downArrow">
            <a:avLst>
              <a:gd name="adj1" fmla="val 50000"/>
              <a:gd name="adj2" fmla="val 49997"/>
            </a:avLst>
          </a:prstGeom>
          <a:gradFill rotWithShape="1">
            <a:gsLst>
              <a:gs pos="0">
                <a:srgbClr val="AAD8F3"/>
              </a:gs>
              <a:gs pos="100000">
                <a:srgbClr val="5194B2"/>
              </a:gs>
            </a:gsLst>
            <a:lin ang="5400000"/>
          </a:gradFill>
          <a:ln w="9525">
            <a:solidFill>
              <a:srgbClr val="588DA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Hold a job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57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mtClean="0">
                <a:ea typeface="ＭＳ Ｐゴシック" pitchFamily="29" charset="-128"/>
              </a:rPr>
              <a:t>Boss: “Oh wait, hold program C! I need check first!”</a:t>
            </a:r>
          </a:p>
        </p:txBody>
      </p:sp>
      <p:sp>
        <p:nvSpPr>
          <p:cNvPr id="4" name="Lightning Bolt 3"/>
          <p:cNvSpPr>
            <a:spLocks noChangeArrowheads="1"/>
          </p:cNvSpPr>
          <p:nvPr/>
        </p:nvSpPr>
        <p:spPr bwMode="auto">
          <a:xfrm>
            <a:off x="8382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ghtning Bolt 4"/>
          <p:cNvSpPr>
            <a:spLocks noChangeArrowheads="1"/>
          </p:cNvSpPr>
          <p:nvPr/>
        </p:nvSpPr>
        <p:spPr bwMode="auto">
          <a:xfrm>
            <a:off x="381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76800"/>
            <a:ext cx="5003800" cy="153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304800" y="26670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The pause of a job in PBS is called “hold”.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The job can be running, or queuing.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A job being “held” basically means its execution stops. It will no longer utilize any CPU, and its state is preserved (which means it can resume at the same point later).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2055813"/>
            <a:ext cx="8763000" cy="158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How to pause a job in PBS?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21336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qhold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876800"/>
            <a:ext cx="254000" cy="153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686800" y="4876800"/>
            <a:ext cx="381000" cy="1600200"/>
          </a:xfrm>
          <a:prstGeom prst="rect">
            <a:avLst/>
          </a:prstGeom>
          <a:noFill/>
          <a:ln w="28575">
            <a:solidFill>
              <a:srgbClr val="FF6600"/>
            </a:solidFill>
            <a:prstDash val="sysDash"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848600" y="4876800"/>
            <a:ext cx="381000" cy="1600200"/>
          </a:xfrm>
          <a:prstGeom prst="rect">
            <a:avLst/>
          </a:prstGeom>
          <a:noFill/>
          <a:ln w="28575">
            <a:solidFill>
              <a:srgbClr val="FF6600"/>
            </a:solidFill>
            <a:prstDash val="sysDash"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ight Arrow 28"/>
          <p:cNvSpPr>
            <a:spLocks noChangeArrowheads="1"/>
          </p:cNvSpPr>
          <p:nvPr/>
        </p:nvSpPr>
        <p:spPr bwMode="auto">
          <a:xfrm>
            <a:off x="8305800" y="5410200"/>
            <a:ext cx="304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rgbClr val="588DA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33274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hape 31"/>
          <p:cNvCxnSpPr>
            <a:cxnSpLocks noChangeShapeType="1"/>
          </p:cNvCxnSpPr>
          <p:nvPr/>
        </p:nvCxnSpPr>
        <p:spPr bwMode="auto">
          <a:xfrm rot="16200000" flipH="1">
            <a:off x="1758950" y="5035550"/>
            <a:ext cx="1498600" cy="1079500"/>
          </a:xfrm>
          <a:prstGeom prst="bentConnector3">
            <a:avLst>
              <a:gd name="adj1" fmla="val 99060"/>
            </a:avLst>
          </a:prstGeom>
          <a:noFill/>
          <a:ln w="57150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876800"/>
            <a:ext cx="228600" cy="153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76800"/>
            <a:ext cx="5003800" cy="153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Release a job</a:t>
            </a:r>
          </a:p>
        </p:txBody>
      </p:sp>
      <p:sp>
        <p:nvSpPr>
          <p:cNvPr id="1638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57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mtClean="0">
                <a:ea typeface="ＭＳ Ｐゴシック" pitchFamily="29" charset="-128"/>
              </a:rPr>
              <a:t>Boss: “Nevermind. Go ahead with program C”</a:t>
            </a:r>
          </a:p>
        </p:txBody>
      </p:sp>
      <p:sp>
        <p:nvSpPr>
          <p:cNvPr id="4" name="Lightning Bolt 3"/>
          <p:cNvSpPr>
            <a:spLocks noChangeArrowheads="1"/>
          </p:cNvSpPr>
          <p:nvPr/>
        </p:nvSpPr>
        <p:spPr bwMode="auto">
          <a:xfrm>
            <a:off x="8382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ghtning Bolt 4"/>
          <p:cNvSpPr>
            <a:spLocks noChangeArrowheads="1"/>
          </p:cNvSpPr>
          <p:nvPr/>
        </p:nvSpPr>
        <p:spPr bwMode="auto">
          <a:xfrm>
            <a:off x="381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304800" y="26670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The un-pause of a job in PBS is called “release”.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If a previously queued job was held, and then released, it will be in “queued (Q)” state again; if it was running (R), it will be in “waiting (W)” state upon release.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2055813"/>
            <a:ext cx="8763000" cy="158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3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How to un-pause a job in PBS?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21336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qrls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686800" y="4876800"/>
            <a:ext cx="381000" cy="1600200"/>
          </a:xfrm>
          <a:prstGeom prst="rect">
            <a:avLst/>
          </a:prstGeom>
          <a:noFill/>
          <a:ln w="28575">
            <a:solidFill>
              <a:srgbClr val="FF6600"/>
            </a:solidFill>
            <a:prstDash val="sysDash"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848600" y="4876800"/>
            <a:ext cx="381000" cy="1600200"/>
          </a:xfrm>
          <a:prstGeom prst="rect">
            <a:avLst/>
          </a:prstGeom>
          <a:noFill/>
          <a:ln w="28575">
            <a:solidFill>
              <a:srgbClr val="FF6600"/>
            </a:solidFill>
            <a:prstDash val="sysDash"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ight Arrow 28"/>
          <p:cNvSpPr>
            <a:spLocks noChangeArrowheads="1"/>
          </p:cNvSpPr>
          <p:nvPr/>
        </p:nvSpPr>
        <p:spPr bwMode="auto">
          <a:xfrm>
            <a:off x="8305800" y="5410200"/>
            <a:ext cx="304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rgbClr val="588DA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2" name="Shape 31"/>
          <p:cNvCxnSpPr>
            <a:cxnSpLocks noChangeShapeType="1"/>
          </p:cNvCxnSpPr>
          <p:nvPr/>
        </p:nvCxnSpPr>
        <p:spPr bwMode="auto">
          <a:xfrm rot="16200000" flipH="1">
            <a:off x="1736725" y="5013325"/>
            <a:ext cx="1511300" cy="1111250"/>
          </a:xfrm>
          <a:prstGeom prst="bentConnector3">
            <a:avLst>
              <a:gd name="adj1" fmla="val 101176"/>
            </a:avLst>
          </a:prstGeom>
          <a:noFill/>
          <a:ln w="57150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31115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Move and modify a job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57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mtClean="0">
                <a:ea typeface="ＭＳ Ｐゴシック" pitchFamily="29" charset="-128"/>
              </a:rPr>
              <a:t>Boss: “Hmm! Job A will take about 6 hours to run!”</a:t>
            </a:r>
          </a:p>
        </p:txBody>
      </p:sp>
      <p:sp>
        <p:nvSpPr>
          <p:cNvPr id="4" name="Lightning Bolt 3"/>
          <p:cNvSpPr>
            <a:spLocks noChangeArrowheads="1"/>
          </p:cNvSpPr>
          <p:nvPr/>
        </p:nvSpPr>
        <p:spPr bwMode="auto">
          <a:xfrm>
            <a:off x="8382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ghtning Bolt 4"/>
          <p:cNvSpPr>
            <a:spLocks noChangeArrowheads="1"/>
          </p:cNvSpPr>
          <p:nvPr/>
        </p:nvSpPr>
        <p:spPr bwMode="auto">
          <a:xfrm>
            <a:off x="381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304800" y="30480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The above two actions can only apply to “queued” or “held” jobs, not to others such as “running” jobs.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2055813"/>
            <a:ext cx="8763000" cy="158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541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How to move a job to new queue in PBS?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21336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qmove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228600" y="2590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1" name="TextBox 14"/>
          <p:cNvSpPr txBox="1">
            <a:spLocks noChangeArrowheads="1"/>
          </p:cNvSpPr>
          <p:nvPr/>
        </p:nvSpPr>
        <p:spPr bwMode="auto">
          <a:xfrm>
            <a:off x="228600" y="2592388"/>
            <a:ext cx="541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How to modify a queued job’s walltime?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162800" y="2668588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qalter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0"/>
            <a:ext cx="5003800" cy="102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505200" y="4495800"/>
            <a:ext cx="990600" cy="381000"/>
          </a:xfrm>
          <a:prstGeom prst="rect">
            <a:avLst/>
          </a:prstGeom>
          <a:noFill/>
          <a:ln w="28575">
            <a:solidFill>
              <a:srgbClr val="FF6600"/>
            </a:solidFill>
            <a:prstDash val="sysDash"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867400" y="4495800"/>
            <a:ext cx="609600" cy="381000"/>
          </a:xfrm>
          <a:prstGeom prst="rect">
            <a:avLst/>
          </a:prstGeom>
          <a:noFill/>
          <a:ln w="28575">
            <a:solidFill>
              <a:srgbClr val="800000"/>
            </a:solidFill>
            <a:prstDash val="sysDash"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3746500" cy="27940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96000"/>
            <a:ext cx="5778500" cy="2794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19700"/>
            <a:ext cx="698500" cy="266700"/>
          </a:xfrm>
          <a:prstGeom prst="rect">
            <a:avLst/>
          </a:prstGeom>
          <a:noFill/>
          <a:ln w="38100">
            <a:solidFill>
              <a:srgbClr val="800000"/>
            </a:solidFill>
            <a:prstDash val="sysDash"/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19700"/>
            <a:ext cx="419100" cy="241300"/>
          </a:xfrm>
          <a:prstGeom prst="rect">
            <a:avLst/>
          </a:prstGeom>
          <a:noFill/>
          <a:ln w="38100">
            <a:solidFill>
              <a:srgbClr val="FF6600"/>
            </a:solidFill>
            <a:prstDash val="sysDash"/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Down Arrow 36"/>
          <p:cNvSpPr>
            <a:spLocks noChangeArrowheads="1"/>
          </p:cNvSpPr>
          <p:nvPr/>
        </p:nvSpPr>
        <p:spPr bwMode="auto">
          <a:xfrm>
            <a:off x="3810000" y="4953000"/>
            <a:ext cx="2286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Down Arrow 37"/>
          <p:cNvSpPr>
            <a:spLocks noChangeArrowheads="1"/>
          </p:cNvSpPr>
          <p:nvPr/>
        </p:nvSpPr>
        <p:spPr bwMode="auto">
          <a:xfrm>
            <a:off x="6096000" y="4953000"/>
            <a:ext cx="2286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Reorder a job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57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mtClean="0">
                <a:ea typeface="ＭＳ Ｐゴシック" pitchFamily="29" charset="-128"/>
              </a:rPr>
              <a:t>Boss: “Sorry! I meant job B, not A.”</a:t>
            </a:r>
          </a:p>
        </p:txBody>
      </p:sp>
      <p:sp>
        <p:nvSpPr>
          <p:cNvPr id="4" name="Lightning Bolt 3"/>
          <p:cNvSpPr>
            <a:spLocks noChangeArrowheads="1"/>
          </p:cNvSpPr>
          <p:nvPr/>
        </p:nvSpPr>
        <p:spPr bwMode="auto">
          <a:xfrm>
            <a:off x="8382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Lightning Bolt 4"/>
          <p:cNvSpPr>
            <a:spLocks noChangeArrowheads="1"/>
          </p:cNvSpPr>
          <p:nvPr/>
        </p:nvSpPr>
        <p:spPr bwMode="auto">
          <a:xfrm>
            <a:off x="381000" y="1447800"/>
            <a:ext cx="457200" cy="457200"/>
          </a:xfrm>
          <a:prstGeom prst="lightningBolt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304800" y="26670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In PBS, you can only exchange the queue order between two jobs.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You cannot really “squeeze” a job into a certain position, but rather you have to “swap”.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/>
              <a:t>You can only reorder jobs that are either “queued” or “held”.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/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28600" y="2055813"/>
            <a:ext cx="8763000" cy="158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0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</a:rPr>
              <a:t>How to reorder jobs in PBS?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162800" y="21336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FFFFFF"/>
                </a:solidFill>
              </a:rPr>
              <a:t>qorder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5003800" cy="1282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38800"/>
            <a:ext cx="416560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47752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Left Arrow 27"/>
          <p:cNvSpPr>
            <a:spLocks noChangeArrowheads="1"/>
          </p:cNvSpPr>
          <p:nvPr/>
        </p:nvSpPr>
        <p:spPr bwMode="auto">
          <a:xfrm>
            <a:off x="5410200" y="5867400"/>
            <a:ext cx="1295400" cy="762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rgbClr val="588DA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2FEF-7FF7-43AB-BCE6-AFB0161349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noHUB-v2">
  <a:themeElements>
    <a:clrScheme name="nanoHUB-v2 1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5C90A7"/>
      </a:accent1>
      <a:accent2>
        <a:srgbClr val="FFCC66"/>
      </a:accent2>
      <a:accent3>
        <a:srgbClr val="FFFFFF"/>
      </a:accent3>
      <a:accent4>
        <a:srgbClr val="000000"/>
      </a:accent4>
      <a:accent5>
        <a:srgbClr val="B5C6D0"/>
      </a:accent5>
      <a:accent6>
        <a:srgbClr val="E7B95C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anoHUB-v2">
  <a:themeElements>
    <a:clrScheme name="nanoHUB-v2 1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5C90A7"/>
      </a:accent1>
      <a:accent2>
        <a:srgbClr val="FFCC66"/>
      </a:accent2>
      <a:accent3>
        <a:srgbClr val="FFFFFF"/>
      </a:accent3>
      <a:accent4>
        <a:srgbClr val="000000"/>
      </a:accent4>
      <a:accent5>
        <a:srgbClr val="B5C6D0"/>
      </a:accent5>
      <a:accent6>
        <a:srgbClr val="E7B95C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</TotalTime>
  <Words>1696</Words>
  <Application>Microsoft Office PowerPoint</Application>
  <PresentationFormat>On-screen Show (4:3)</PresentationFormat>
  <Paragraphs>275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nanoHUB-v2</vt:lpstr>
      <vt:lpstr>1_nanoHUB-v2</vt:lpstr>
      <vt:lpstr>Advanced Portable Batch System (PBS)</vt:lpstr>
      <vt:lpstr>Overview of Education Materials</vt:lpstr>
      <vt:lpstr>From Basic Portable Batch System</vt:lpstr>
      <vt:lpstr>Outline</vt:lpstr>
      <vt:lpstr>Right after the morning coffee…</vt:lpstr>
      <vt:lpstr>Hold a job</vt:lpstr>
      <vt:lpstr>Release a job</vt:lpstr>
      <vt:lpstr>Move and modify a job</vt:lpstr>
      <vt:lpstr>Reorder a job</vt:lpstr>
      <vt:lpstr>Reorder a job</vt:lpstr>
      <vt:lpstr>Summary</vt:lpstr>
      <vt:lpstr>Job array</vt:lpstr>
      <vt:lpstr>Job array</vt:lpstr>
      <vt:lpstr>Job array</vt:lpstr>
      <vt:lpstr>Job array</vt:lpstr>
      <vt:lpstr>Job array</vt:lpstr>
      <vt:lpstr>Job array</vt:lpstr>
      <vt:lpstr>Job dependency</vt:lpstr>
      <vt:lpstr>Job dependency</vt:lpstr>
      <vt:lpstr>Job dependency</vt:lpstr>
      <vt:lpstr>Job dependency (after)</vt:lpstr>
      <vt:lpstr>Job dependency: example (after)</vt:lpstr>
      <vt:lpstr>Job dependency (before)</vt:lpstr>
      <vt:lpstr>Job dependency: example (before)</vt:lpstr>
      <vt:lpstr>Passing Environment Variables to Job </vt:lpstr>
      <vt:lpstr>Looking for help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Mindy McCutchan</dc:creator>
  <cp:lastModifiedBy>Haume, Kaspar</cp:lastModifiedBy>
  <cp:revision>199</cp:revision>
  <dcterms:created xsi:type="dcterms:W3CDTF">2009-09-01T11:06:41Z</dcterms:created>
  <dcterms:modified xsi:type="dcterms:W3CDTF">2013-05-16T17:13:31Z</dcterms:modified>
</cp:coreProperties>
</file>