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  <p:sldMasterId id="2147483693" r:id="rId2"/>
  </p:sldMasterIdLst>
  <p:notesMasterIdLst>
    <p:notesMasterId r:id="rId29"/>
  </p:notesMasterIdLst>
  <p:sldIdLst>
    <p:sldId id="292" r:id="rId3"/>
    <p:sldId id="293" r:id="rId4"/>
    <p:sldId id="295" r:id="rId5"/>
    <p:sldId id="294" r:id="rId6"/>
    <p:sldId id="296" r:id="rId7"/>
    <p:sldId id="298" r:id="rId8"/>
    <p:sldId id="299" r:id="rId9"/>
    <p:sldId id="300" r:id="rId10"/>
    <p:sldId id="301" r:id="rId11"/>
    <p:sldId id="302" r:id="rId12"/>
    <p:sldId id="303" r:id="rId13"/>
    <p:sldId id="305" r:id="rId14"/>
    <p:sldId id="306" r:id="rId15"/>
    <p:sldId id="307" r:id="rId16"/>
    <p:sldId id="317" r:id="rId17"/>
    <p:sldId id="310" r:id="rId18"/>
    <p:sldId id="318" r:id="rId19"/>
    <p:sldId id="311" r:id="rId20"/>
    <p:sldId id="312" r:id="rId21"/>
    <p:sldId id="313" r:id="rId22"/>
    <p:sldId id="314" r:id="rId23"/>
    <p:sldId id="319" r:id="rId24"/>
    <p:sldId id="322" r:id="rId25"/>
    <p:sldId id="323" r:id="rId26"/>
    <p:sldId id="315" r:id="rId27"/>
    <p:sldId id="321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D117"/>
    <a:srgbClr val="FF9900"/>
    <a:srgbClr val="C0C0C0"/>
    <a:srgbClr val="324664"/>
    <a:srgbClr val="415F8A"/>
    <a:srgbClr val="5781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4163106-459B-4E60-8848-3DABF1CAA6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6224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background-title.g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11200"/>
            <a:ext cx="9144000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238125" y="685800"/>
            <a:ext cx="86661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800" b="1" i="1">
                <a:solidFill>
                  <a:schemeClr val="folHlink"/>
                </a:solidFill>
                <a:latin typeface="Trebuchet MS" pitchFamily="29" charset="0"/>
              </a:rPr>
              <a:t>Network for Computational Nanotechnology (NCN)</a:t>
            </a:r>
          </a:p>
          <a:p>
            <a:pPr algn="ctr"/>
            <a:endParaRPr lang="en-US" sz="2800" b="1" i="1">
              <a:solidFill>
                <a:schemeClr val="folHlink"/>
              </a:solidFill>
              <a:latin typeface="Trebuchet MS" pitchFamily="29" charset="0"/>
            </a:endParaRPr>
          </a:p>
        </p:txBody>
      </p:sp>
      <p:pic>
        <p:nvPicPr>
          <p:cNvPr id="6" name="Picture 20" descr="nsf4c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7275" y="6424613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22"/>
          <p:cNvSpPr txBox="1">
            <a:spLocks noChangeArrowheads="1"/>
          </p:cNvSpPr>
          <p:nvPr userDrawn="1"/>
        </p:nvSpPr>
        <p:spPr bwMode="auto">
          <a:xfrm>
            <a:off x="0" y="126365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 algn="ctr" eaLnBrk="1" hangingPunct="1"/>
            <a:r>
              <a:rPr lang="en-US" sz="1600" i="1"/>
              <a:t>Purdue, Norfolk State, Northwestern, UC Berkeley, Univ. of Illinois, UTEP</a:t>
            </a:r>
            <a:endParaRPr lang="en-US" sz="1800" i="1"/>
          </a:p>
        </p:txBody>
      </p:sp>
      <p:pic>
        <p:nvPicPr>
          <p:cNvPr id="8" name="Picture 2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05400"/>
            <a:ext cx="3429000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2" descr="background.gif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3" descr="ncnnew_nanohub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71450"/>
            <a:ext cx="16002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4" descr="ncnnew_nanohub_white.pn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16002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19300" y="1958975"/>
            <a:ext cx="5105400" cy="1470025"/>
          </a:xfrm>
        </p:spPr>
        <p:txBody>
          <a:bodyPr/>
          <a:lstStyle>
            <a:lvl1pPr algn="ct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3733800"/>
            <a:ext cx="5410200" cy="2590800"/>
          </a:xfrm>
        </p:spPr>
        <p:txBody>
          <a:bodyPr/>
          <a:lstStyle>
            <a:lvl1pPr marL="0" indent="0" algn="ctr">
              <a:buFontTx/>
              <a:buNone/>
              <a:defRPr sz="2000"/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339170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96FF33-6485-4838-B52D-7B2BDFFB34A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4823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04800" y="1447800"/>
            <a:ext cx="86106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CE2FEF-7FF7-43AB-BCE6-AFB0161349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043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74088" cy="5207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914400"/>
            <a:ext cx="41910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914400"/>
            <a:ext cx="4191000" cy="54864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061474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165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8600" y="914400"/>
            <a:ext cx="87630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760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theme" Target="../theme/theme1.xml"/><Relationship Id="rId9" Type="http://schemas.openxmlformats.org/officeDocument/2006/relationships/image" Target="../media/image5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jpeg"/><Relationship Id="rId5" Type="http://schemas.openxmlformats.org/officeDocument/2006/relationships/image" Target="../media/image7.png"/><Relationship Id="rId4" Type="http://schemas.openxmlformats.org/officeDocument/2006/relationships/theme" Target="../theme/theme2.xml"/><Relationship Id="rId9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background-title.gif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11200"/>
            <a:ext cx="9144000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722313"/>
            <a:ext cx="857408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447800"/>
            <a:ext cx="85344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0938" y="6497638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Trebuchet MS" pitchFamily="29" charset="0"/>
              </a:defRPr>
            </a:lvl1pPr>
          </a:lstStyle>
          <a:p>
            <a:fld id="{64E114BB-038E-4148-B543-63B5995BE1E9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0" name="Picture 13" descr="nsf4c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7275" y="6424613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5" name="Rectangle 19"/>
          <p:cNvSpPr>
            <a:spLocks noGrp="1" noChangeArrowheads="1"/>
          </p:cNvSpPr>
          <p:nvPr userDrawn="1"/>
        </p:nvSpPr>
        <p:spPr bwMode="auto">
          <a:xfrm>
            <a:off x="990600" y="6534150"/>
            <a:ext cx="64770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/>
            <a:r>
              <a:rPr lang="en-US" sz="1200" dirty="0" err="1" smtClean="0">
                <a:latin typeface="Trebuchet MS" pitchFamily="29" charset="0"/>
              </a:rPr>
              <a:t>Xufeng</a:t>
            </a:r>
            <a:r>
              <a:rPr lang="en-US" sz="1200" dirty="0" smtClean="0">
                <a:latin typeface="Trebuchet MS" pitchFamily="29" charset="0"/>
              </a:rPr>
              <a:t> </a:t>
            </a:r>
            <a:r>
              <a:rPr lang="en-US" sz="1200" dirty="0">
                <a:latin typeface="Trebuchet MS" pitchFamily="29" charset="0"/>
              </a:rPr>
              <a:t>Wang, </a:t>
            </a:r>
            <a:r>
              <a:rPr lang="en-US" sz="1200" dirty="0" smtClean="0">
                <a:latin typeface="Trebuchet MS" pitchFamily="29" charset="0"/>
              </a:rPr>
              <a:t>Kaspar Haume,</a:t>
            </a:r>
            <a:r>
              <a:rPr lang="en-US" sz="1200" baseline="0" dirty="0" smtClean="0">
                <a:latin typeface="Trebuchet MS" pitchFamily="29" charset="0"/>
              </a:rPr>
              <a:t> </a:t>
            </a:r>
            <a:r>
              <a:rPr lang="en-US" sz="1200" dirty="0" smtClean="0">
                <a:latin typeface="Trebuchet MS" pitchFamily="29" charset="0"/>
              </a:rPr>
              <a:t>Gerhard </a:t>
            </a:r>
            <a:r>
              <a:rPr lang="en-US" sz="1200" dirty="0" err="1">
                <a:latin typeface="Trebuchet MS" pitchFamily="29" charset="0"/>
              </a:rPr>
              <a:t>Klimeck</a:t>
            </a:r>
            <a:endParaRPr lang="en-US" sz="1200" dirty="0">
              <a:latin typeface="Trebuchet MS" pitchFamily="29" charset="0"/>
            </a:endParaRPr>
          </a:p>
        </p:txBody>
      </p:sp>
      <p:pic>
        <p:nvPicPr>
          <p:cNvPr id="1032" name="Picture 20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18275"/>
            <a:ext cx="10207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1" descr="background.gif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4" descr="ncnnew_nanohub.pn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71450"/>
            <a:ext cx="16002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3" descr="ncnnew_nanohub_white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16002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2" r:id="rId2"/>
    <p:sldLayoutId id="2147483773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+mj-lt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  <a:ea typeface="ＭＳ Ｐゴシック" charset="-128"/>
          <a:cs typeface="ＭＳ Ｐゴシック" charset="-128"/>
        </a:defRPr>
      </a:lvl5pPr>
      <a:lvl6pPr marL="457200" algn="r" rtl="0" fontAlgn="base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</a:defRPr>
      </a:lvl9pPr>
    </p:titleStyle>
    <p:bodyStyle>
      <a:lvl1pPr marL="169863" indent="-169863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454025" indent="-16986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  <a:ea typeface="ＭＳ Ｐゴシック" charset="-128"/>
        </a:defRPr>
      </a:lvl2pPr>
      <a:lvl3pPr marL="804863" indent="-236538" algn="l" rtl="0" eaLnBrk="0" fontAlgn="base" hangingPunct="0">
        <a:spcBef>
          <a:spcPct val="20000"/>
        </a:spcBef>
        <a:spcAft>
          <a:spcPct val="0"/>
        </a:spcAft>
        <a:buFont typeface="Wingdings" pitchFamily="29" charset="2"/>
        <a:buChar char="ü"/>
        <a:defRPr sz="1600">
          <a:solidFill>
            <a:schemeClr val="tx1"/>
          </a:solidFill>
          <a:latin typeface="+mn-lt"/>
          <a:ea typeface="ＭＳ Ｐゴシック" charset="-128"/>
        </a:defRPr>
      </a:lvl3pPr>
      <a:lvl4pPr marL="1089025" indent="-169863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373188" indent="-169863" algn="l" rtl="0" eaLnBrk="0" fontAlgn="base" hangingPunct="0">
        <a:spcBef>
          <a:spcPct val="20000"/>
        </a:spcBef>
        <a:spcAft>
          <a:spcPct val="0"/>
        </a:spcAft>
        <a:buFont typeface="Wingdings 3" pitchFamily="29" charset="2"/>
        <a:buChar char="´"/>
        <a:defRPr sz="1400">
          <a:solidFill>
            <a:schemeClr val="tx1"/>
          </a:solidFill>
          <a:latin typeface="+mn-lt"/>
          <a:ea typeface="ＭＳ Ｐゴシック" charset="-128"/>
        </a:defRPr>
      </a:lvl5pPr>
      <a:lvl6pPr marL="1830388" indent="-169863" algn="l" rtl="0" fontAlgn="base">
        <a:spcBef>
          <a:spcPct val="20000"/>
        </a:spcBef>
        <a:spcAft>
          <a:spcPct val="0"/>
        </a:spcAft>
        <a:buFont typeface="Wingdings 3" charset="2"/>
        <a:buChar char="´"/>
        <a:defRPr sz="1400">
          <a:solidFill>
            <a:schemeClr val="tx1"/>
          </a:solidFill>
          <a:latin typeface="+mn-lt"/>
          <a:ea typeface="ＭＳ Ｐゴシック" charset="-128"/>
        </a:defRPr>
      </a:lvl6pPr>
      <a:lvl7pPr marL="2287588" indent="-169863" algn="l" rtl="0" fontAlgn="base">
        <a:spcBef>
          <a:spcPct val="20000"/>
        </a:spcBef>
        <a:spcAft>
          <a:spcPct val="0"/>
        </a:spcAft>
        <a:buFont typeface="Wingdings 3" charset="2"/>
        <a:buChar char="´"/>
        <a:defRPr sz="1400">
          <a:solidFill>
            <a:schemeClr val="tx1"/>
          </a:solidFill>
          <a:latin typeface="+mn-lt"/>
          <a:ea typeface="ＭＳ Ｐゴシック" charset="-128"/>
        </a:defRPr>
      </a:lvl7pPr>
      <a:lvl8pPr marL="2744788" indent="-169863" algn="l" rtl="0" fontAlgn="base">
        <a:spcBef>
          <a:spcPct val="20000"/>
        </a:spcBef>
        <a:spcAft>
          <a:spcPct val="0"/>
        </a:spcAft>
        <a:buFont typeface="Wingdings 3" charset="2"/>
        <a:buChar char="´"/>
        <a:defRPr sz="1400">
          <a:solidFill>
            <a:schemeClr val="tx1"/>
          </a:solidFill>
          <a:latin typeface="+mn-lt"/>
          <a:ea typeface="ＭＳ Ｐゴシック" charset="-128"/>
        </a:defRPr>
      </a:lvl8pPr>
      <a:lvl9pPr marL="3201988" indent="-169863" algn="l" rtl="0" fontAlgn="base">
        <a:spcBef>
          <a:spcPct val="20000"/>
        </a:spcBef>
        <a:spcAft>
          <a:spcPct val="0"/>
        </a:spcAft>
        <a:buFont typeface="Wingdings 3" charset="2"/>
        <a:buChar char="´"/>
        <a:defRPr sz="1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4" descr="background-two.gif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 userDrawn="1"/>
        </p:nvSpPr>
        <p:spPr>
          <a:xfrm>
            <a:off x="0" y="762000"/>
            <a:ext cx="9144000" cy="1295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ea typeface="ＭＳ Ｐゴシック" pitchFamily="29" charset="-128"/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7408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5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914400"/>
            <a:ext cx="85344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5126" name="Picture 13" descr="nsf4c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7275" y="6424613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5" name="Rectangle 19"/>
          <p:cNvSpPr>
            <a:spLocks noGrp="1" noChangeArrowheads="1"/>
          </p:cNvSpPr>
          <p:nvPr userDrawn="1"/>
        </p:nvSpPr>
        <p:spPr bwMode="auto">
          <a:xfrm>
            <a:off x="990600" y="6534150"/>
            <a:ext cx="143192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/>
            <a:r>
              <a:rPr lang="en-US" sz="1200">
                <a:latin typeface="Trebuchet MS" pitchFamily="29" charset="0"/>
              </a:rPr>
              <a:t>Gerhard Klimeck</a:t>
            </a:r>
          </a:p>
        </p:txBody>
      </p:sp>
      <p:pic>
        <p:nvPicPr>
          <p:cNvPr id="5128" name="Picture 20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18275"/>
            <a:ext cx="10207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12" descr="ncnnew_nanohub.png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71450"/>
            <a:ext cx="16002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0" name="Picture 13" descr="ncnnew_nanohub_white.pn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16002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+mj-lt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  <a:ea typeface="ＭＳ Ｐゴシック" charset="-128"/>
          <a:cs typeface="ＭＳ Ｐゴシック" charset="-128"/>
        </a:defRPr>
      </a:lvl5pPr>
      <a:lvl6pPr marL="457200" algn="r" rtl="0" fontAlgn="base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</a:defRPr>
      </a:lvl9pPr>
    </p:titleStyle>
    <p:bodyStyle>
      <a:lvl1pPr marL="169863" indent="-169863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454025" indent="-16986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  <a:ea typeface="ＭＳ Ｐゴシック" charset="-128"/>
        </a:defRPr>
      </a:lvl2pPr>
      <a:lvl3pPr marL="804863" indent="-236538" algn="l" rtl="0" eaLnBrk="0" fontAlgn="base" hangingPunct="0">
        <a:spcBef>
          <a:spcPct val="20000"/>
        </a:spcBef>
        <a:spcAft>
          <a:spcPct val="0"/>
        </a:spcAft>
        <a:buFont typeface="Wingdings" pitchFamily="29" charset="2"/>
        <a:buChar char="ü"/>
        <a:defRPr sz="1600">
          <a:solidFill>
            <a:schemeClr val="tx1"/>
          </a:solidFill>
          <a:latin typeface="+mn-lt"/>
          <a:ea typeface="ＭＳ Ｐゴシック" charset="-128"/>
        </a:defRPr>
      </a:lvl3pPr>
      <a:lvl4pPr marL="1089025" indent="-169863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373188" indent="-169863" algn="l" rtl="0" eaLnBrk="0" fontAlgn="base" hangingPunct="0">
        <a:spcBef>
          <a:spcPct val="20000"/>
        </a:spcBef>
        <a:spcAft>
          <a:spcPct val="0"/>
        </a:spcAft>
        <a:buFont typeface="Wingdings 3" pitchFamily="29" charset="2"/>
        <a:buChar char="´"/>
        <a:defRPr sz="1400">
          <a:solidFill>
            <a:schemeClr val="tx1"/>
          </a:solidFill>
          <a:latin typeface="+mn-lt"/>
          <a:ea typeface="ＭＳ Ｐゴシック" charset="-128"/>
        </a:defRPr>
      </a:lvl5pPr>
      <a:lvl6pPr marL="1830388" indent="-169863" algn="l" rtl="0" fontAlgn="base">
        <a:spcBef>
          <a:spcPct val="20000"/>
        </a:spcBef>
        <a:spcAft>
          <a:spcPct val="0"/>
        </a:spcAft>
        <a:buFont typeface="Wingdings 3" charset="2"/>
        <a:buChar char="´"/>
        <a:defRPr sz="1400">
          <a:solidFill>
            <a:schemeClr val="tx1"/>
          </a:solidFill>
          <a:latin typeface="+mn-lt"/>
          <a:ea typeface="ＭＳ Ｐゴシック" charset="-128"/>
        </a:defRPr>
      </a:lvl6pPr>
      <a:lvl7pPr marL="2287588" indent="-169863" algn="l" rtl="0" fontAlgn="base">
        <a:spcBef>
          <a:spcPct val="20000"/>
        </a:spcBef>
        <a:spcAft>
          <a:spcPct val="0"/>
        </a:spcAft>
        <a:buFont typeface="Wingdings 3" charset="2"/>
        <a:buChar char="´"/>
        <a:defRPr sz="1400">
          <a:solidFill>
            <a:schemeClr val="tx1"/>
          </a:solidFill>
          <a:latin typeface="+mn-lt"/>
          <a:ea typeface="ＭＳ Ｐゴシック" charset="-128"/>
        </a:defRPr>
      </a:lvl7pPr>
      <a:lvl8pPr marL="2744788" indent="-169863" algn="l" rtl="0" fontAlgn="base">
        <a:spcBef>
          <a:spcPct val="20000"/>
        </a:spcBef>
        <a:spcAft>
          <a:spcPct val="0"/>
        </a:spcAft>
        <a:buFont typeface="Wingdings 3" charset="2"/>
        <a:buChar char="´"/>
        <a:defRPr sz="1400">
          <a:solidFill>
            <a:schemeClr val="tx1"/>
          </a:solidFill>
          <a:latin typeface="+mn-lt"/>
          <a:ea typeface="ＭＳ Ｐゴシック" charset="-128"/>
        </a:defRPr>
      </a:lvl8pPr>
      <a:lvl9pPr marL="3201988" indent="-169863" algn="l" rtl="0" fontAlgn="base">
        <a:spcBef>
          <a:spcPct val="20000"/>
        </a:spcBef>
        <a:spcAft>
          <a:spcPct val="0"/>
        </a:spcAft>
        <a:buFont typeface="Wingdings 3" charset="2"/>
        <a:buChar char="´"/>
        <a:defRPr sz="1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wang159@purdue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usterresources.com/torquedocs21/2.1jobsubmission.shtml" TargetMode="External"/><Relationship Id="rId2" Type="http://schemas.openxmlformats.org/officeDocument/2006/relationships/hyperlink" Target="https://wikis.nyu.edu/display/NYUHPC/Tutorial+-+Submitting+a+job+using+qsub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www.rcac.purdue.edu/userinfo/resources/" TargetMode="External"/><Relationship Id="rId4" Type="http://schemas.openxmlformats.org/officeDocument/2006/relationships/hyperlink" Target="http://wiki.ibest.uidaho.edu/index.php/Tutorial:_Submitting_a_job_using_qsub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676400"/>
            <a:ext cx="7772400" cy="1470025"/>
          </a:xfrm>
        </p:spPr>
        <p:txBody>
          <a:bodyPr/>
          <a:lstStyle/>
          <a:p>
            <a:pPr algn="ctr"/>
            <a:r>
              <a:rPr lang="en-US" sz="3600" smtClean="0">
                <a:solidFill>
                  <a:schemeClr val="tx1"/>
                </a:solidFill>
                <a:latin typeface="Helvetica" pitchFamily="29" charset="0"/>
                <a:ea typeface="ＭＳ Ｐゴシック" pitchFamily="29" charset="-128"/>
              </a:rPr>
              <a:t>Advanced Portable Batch System (PBS)</a:t>
            </a:r>
          </a:p>
        </p:txBody>
      </p:sp>
      <p:sp>
        <p:nvSpPr>
          <p:cNvPr id="10243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3124200" y="3886200"/>
            <a:ext cx="6019800" cy="23622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sz="2000" b="1" dirty="0" err="1" smtClean="0">
                <a:latin typeface="Helvetica" pitchFamily="29" charset="0"/>
                <a:ea typeface="ＭＳ Ｐゴシック" pitchFamily="29" charset="-128"/>
              </a:rPr>
              <a:t>Xufeng</a:t>
            </a:r>
            <a:r>
              <a:rPr lang="en-US" sz="2000" b="1" dirty="0" smtClean="0">
                <a:latin typeface="Helvetica" pitchFamily="29" charset="0"/>
                <a:ea typeface="ＭＳ Ｐゴシック" pitchFamily="29" charset="-128"/>
              </a:rPr>
              <a:t> Wang, Kaspar Haume, Gerhard </a:t>
            </a:r>
            <a:r>
              <a:rPr lang="en-US" sz="2000" b="1" dirty="0" err="1" smtClean="0">
                <a:latin typeface="Helvetica" pitchFamily="29" charset="0"/>
                <a:ea typeface="ＭＳ Ｐゴシック" pitchFamily="29" charset="-128"/>
              </a:rPr>
              <a:t>Klimeck</a:t>
            </a:r>
            <a:endParaRPr lang="en-US" sz="2000" dirty="0" smtClean="0">
              <a:latin typeface="Helvetica" pitchFamily="29" charset="0"/>
              <a:ea typeface="ＭＳ Ｐゴシック" pitchFamily="29" charset="-128"/>
            </a:endParaRPr>
          </a:p>
          <a:p>
            <a:pPr marL="0" indent="0" algn="ctr">
              <a:buFontTx/>
              <a:buNone/>
            </a:pPr>
            <a:r>
              <a:rPr lang="en-US" sz="1800" dirty="0" smtClean="0">
                <a:latin typeface="Helvetica" pitchFamily="29" charset="0"/>
                <a:ea typeface="ＭＳ Ｐゴシック" pitchFamily="29" charset="-128"/>
              </a:rPr>
              <a:t>Network for Computational Nanotechnology (NCN)</a:t>
            </a:r>
          </a:p>
          <a:p>
            <a:pPr marL="0" indent="0" algn="ctr">
              <a:buFontTx/>
              <a:buNone/>
            </a:pPr>
            <a:r>
              <a:rPr lang="en-US" sz="1800" dirty="0" smtClean="0">
                <a:latin typeface="Helvetica" pitchFamily="29" charset="0"/>
                <a:ea typeface="ＭＳ Ｐゴシック" pitchFamily="29" charset="-128"/>
              </a:rPr>
              <a:t>Electrical and Computer Engineering</a:t>
            </a:r>
          </a:p>
          <a:p>
            <a:pPr marL="0" indent="0" algn="ctr">
              <a:buFontTx/>
              <a:buNone/>
            </a:pPr>
            <a:endParaRPr lang="en-US" sz="1800" dirty="0" smtClean="0">
              <a:latin typeface="Helvetica" pitchFamily="29" charset="0"/>
              <a:ea typeface="ＭＳ Ｐゴシック" pitchFamily="29" charset="-128"/>
            </a:endParaRPr>
          </a:p>
          <a:p>
            <a:pPr marL="0" indent="0" algn="ctr">
              <a:buFontTx/>
              <a:buNone/>
            </a:pPr>
            <a:r>
              <a:rPr lang="en-US" sz="1800" dirty="0" smtClean="0">
                <a:latin typeface="Helvetica" pitchFamily="29" charset="0"/>
                <a:ea typeface="ＭＳ Ｐゴシック" pitchFamily="29" charset="-128"/>
                <a:hlinkClick r:id="rId2"/>
              </a:rPr>
              <a:t>wang159@purdue.edu</a:t>
            </a:r>
            <a:endParaRPr lang="en-US" sz="1800" dirty="0" smtClean="0">
              <a:latin typeface="Helvetica" pitchFamily="29" charset="0"/>
              <a:ea typeface="ＭＳ Ｐゴシック" pitchFamily="29" charset="-128"/>
            </a:endParaRPr>
          </a:p>
          <a:p>
            <a:pPr marL="0" indent="0" algn="ctr">
              <a:buNone/>
            </a:pPr>
            <a:r>
              <a:rPr lang="en-US" sz="1800" dirty="0">
                <a:latin typeface="Helvetica" pitchFamily="29" charset="0"/>
                <a:ea typeface="ＭＳ Ｐゴシック" pitchFamily="29" charset="-128"/>
              </a:rPr>
              <a:t>khaume@gmail.com</a:t>
            </a:r>
          </a:p>
          <a:p>
            <a:pPr marL="0" indent="0" algn="ctr">
              <a:buFontTx/>
              <a:buNone/>
            </a:pPr>
            <a:r>
              <a:rPr lang="en-US" sz="1800" dirty="0" smtClean="0">
                <a:latin typeface="Helvetica" pitchFamily="29" charset="0"/>
                <a:ea typeface="ＭＳ Ｐゴシック" pitchFamily="29" charset="-128"/>
              </a:rPr>
              <a:t>Last reviewed May 2013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29" charset="-128"/>
              </a:rPr>
              <a:t>Reorder a job</a:t>
            </a:r>
          </a:p>
        </p:txBody>
      </p:sp>
      <p:sp>
        <p:nvSpPr>
          <p:cNvPr id="19" name="Text Placeholder 2"/>
          <p:cNvSpPr txBox="1">
            <a:spLocks/>
          </p:cNvSpPr>
          <p:nvPr/>
        </p:nvSpPr>
        <p:spPr bwMode="auto">
          <a:xfrm>
            <a:off x="304800" y="2971800"/>
            <a:ext cx="8610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169863" indent="-1698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sz="2200" dirty="0"/>
              <a:t>PBS reorder will swap the jobs, not their queues! Queues are like seats; they do not move when two </a:t>
            </a:r>
            <a:r>
              <a:rPr lang="en-US" sz="2200" dirty="0" smtClean="0"/>
              <a:t>persons </a:t>
            </a:r>
            <a:r>
              <a:rPr lang="en-US" sz="2200" dirty="0"/>
              <a:t>are switching seats.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200" dirty="0"/>
              <a:t>The 10 hours </a:t>
            </a:r>
            <a:r>
              <a:rPr lang="en-US" sz="2200" dirty="0" err="1"/>
              <a:t>walltime</a:t>
            </a:r>
            <a:r>
              <a:rPr lang="en-US" sz="2200" dirty="0"/>
              <a:t> is not acceptable in standby. That’s what the error means.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200" dirty="0"/>
              <a:t>In this case, we have to modify the </a:t>
            </a:r>
            <a:r>
              <a:rPr lang="en-US" sz="2200" dirty="0" err="1"/>
              <a:t>walltime</a:t>
            </a:r>
            <a:r>
              <a:rPr lang="en-US" sz="2200" dirty="0"/>
              <a:t> first, and then reorder.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200" dirty="0"/>
          </a:p>
        </p:txBody>
      </p:sp>
      <p:cxnSp>
        <p:nvCxnSpPr>
          <p:cNvPr id="21" name="Straight Connector 20"/>
          <p:cNvCxnSpPr>
            <a:cxnSpLocks noChangeShapeType="1"/>
          </p:cNvCxnSpPr>
          <p:nvPr/>
        </p:nvCxnSpPr>
        <p:spPr bwMode="auto">
          <a:xfrm>
            <a:off x="228600" y="1370013"/>
            <a:ext cx="8763000" cy="1587"/>
          </a:xfrm>
          <a:prstGeom prst="line">
            <a:avLst/>
          </a:prstGeom>
          <a:noFill/>
          <a:ln w="25400">
            <a:solidFill>
              <a:srgbClr val="3366FF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461" name="TextBox 14"/>
          <p:cNvSpPr txBox="1">
            <a:spLocks noChangeArrowheads="1"/>
          </p:cNvSpPr>
          <p:nvPr/>
        </p:nvSpPr>
        <p:spPr bwMode="auto">
          <a:xfrm>
            <a:off x="228600" y="1371600"/>
            <a:ext cx="411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 eaLnBrk="1" hangingPunct="1"/>
            <a:r>
              <a:rPr lang="en-US" sz="1800">
                <a:solidFill>
                  <a:srgbClr val="3366FF"/>
                </a:solidFill>
              </a:rPr>
              <a:t>How to reorder jobs in PBS? 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7162800" y="1447800"/>
            <a:ext cx="1752600" cy="381000"/>
          </a:xfrm>
          <a:prstGeom prst="roundRect">
            <a:avLst/>
          </a:prstGeom>
          <a:solidFill>
            <a:srgbClr val="008000"/>
          </a:solidFill>
          <a:ln>
            <a:noFill/>
          </a:ln>
          <a:effectLst>
            <a:glow rad="101600">
              <a:srgbClr val="008000">
                <a:alpha val="75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 algn="ctr" eaLnBrk="1" hangingPunct="1"/>
            <a:r>
              <a:rPr lang="en-US" sz="1800">
                <a:solidFill>
                  <a:srgbClr val="FFFFFF"/>
                </a:solidFill>
              </a:rPr>
              <a:t>qorder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765300"/>
            <a:ext cx="5003800" cy="1282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808080">
                <a:alpha val="42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257800"/>
            <a:ext cx="50038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808080">
                <a:alpha val="42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76800"/>
            <a:ext cx="4165600" cy="266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808080">
                <a:alpha val="42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Left Arrow 16"/>
          <p:cNvSpPr>
            <a:spLocks noChangeArrowheads="1"/>
          </p:cNvSpPr>
          <p:nvPr/>
        </p:nvSpPr>
        <p:spPr bwMode="auto">
          <a:xfrm>
            <a:off x="5410200" y="5486400"/>
            <a:ext cx="1295400" cy="7620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9525">
            <a:solidFill>
              <a:srgbClr val="588DA5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r>
              <a:rPr lang="en-US">
                <a:solidFill>
                  <a:srgbClr val="008000"/>
                </a:solidFill>
              </a:rPr>
              <a:t>Final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2FEF-7FF7-43AB-BCE6-AFB01613499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29" charset="-128"/>
              </a:rPr>
              <a:t>Summary</a:t>
            </a:r>
          </a:p>
        </p:txBody>
      </p:sp>
      <p:cxnSp>
        <p:nvCxnSpPr>
          <p:cNvPr id="21" name="Straight Connector 20"/>
          <p:cNvCxnSpPr>
            <a:cxnSpLocks noChangeShapeType="1"/>
          </p:cNvCxnSpPr>
          <p:nvPr/>
        </p:nvCxnSpPr>
        <p:spPr bwMode="auto">
          <a:xfrm>
            <a:off x="228600" y="1370013"/>
            <a:ext cx="8763000" cy="1587"/>
          </a:xfrm>
          <a:prstGeom prst="line">
            <a:avLst/>
          </a:prstGeom>
          <a:noFill/>
          <a:ln w="25400">
            <a:solidFill>
              <a:srgbClr val="3366FF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484" name="TextBox 14"/>
          <p:cNvSpPr txBox="1">
            <a:spLocks noChangeArrowheads="1"/>
          </p:cNvSpPr>
          <p:nvPr/>
        </p:nvSpPr>
        <p:spPr bwMode="auto">
          <a:xfrm>
            <a:off x="228600" y="1371600"/>
            <a:ext cx="655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 eaLnBrk="1" hangingPunct="1"/>
            <a:r>
              <a:rPr lang="en-US" sz="1800">
                <a:solidFill>
                  <a:srgbClr val="3366FF"/>
                </a:solidFill>
              </a:rPr>
              <a:t>Advanced manipulation of PBS jobs in queue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28600" y="1828800"/>
          <a:ext cx="8686800" cy="4114800"/>
        </p:xfrm>
        <a:graphic>
          <a:graphicData uri="http://schemas.openxmlformats.org/drawingml/2006/table">
            <a:tbl>
              <a:tblPr/>
              <a:tblGrid>
                <a:gridCol w="1371600"/>
                <a:gridCol w="4648200"/>
                <a:gridCol w="914400"/>
                <a:gridCol w="914400"/>
                <a:gridCol w="8382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Command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5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Usage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5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Q jobs?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5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R jobs?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5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H jobs?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5F7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qhold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Hold a queued/executing PBS job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qrls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5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Release a held PBS job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5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qmove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Move jobs between queues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qalter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5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Alternate the attributes of a PBS job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5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qorder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Reorder PBS job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5C6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2FEF-7FF7-43AB-BCE6-AFB01613499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29" charset="-128"/>
              </a:rPr>
              <a:t>Job array</a:t>
            </a:r>
          </a:p>
        </p:txBody>
      </p:sp>
      <p:sp>
        <p:nvSpPr>
          <p:cNvPr id="21507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04800" y="1447800"/>
            <a:ext cx="8610600" cy="4572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buFontTx/>
              <a:buNone/>
            </a:pPr>
            <a:r>
              <a:rPr lang="en-US" smtClean="0">
                <a:ea typeface="ＭＳ Ｐゴシック" pitchFamily="29" charset="-128"/>
              </a:rPr>
              <a:t>Boss: “Good! Sweep program D. With inputs 1:1:100!”</a:t>
            </a:r>
          </a:p>
        </p:txBody>
      </p:sp>
      <p:sp>
        <p:nvSpPr>
          <p:cNvPr id="4" name="Lightning Bolt 3"/>
          <p:cNvSpPr>
            <a:spLocks noChangeArrowheads="1"/>
          </p:cNvSpPr>
          <p:nvPr/>
        </p:nvSpPr>
        <p:spPr bwMode="auto">
          <a:xfrm>
            <a:off x="8382000" y="1447800"/>
            <a:ext cx="457200" cy="457200"/>
          </a:xfrm>
          <a:prstGeom prst="lightningBolt">
            <a:avLst/>
          </a:prstGeom>
          <a:solidFill>
            <a:srgbClr val="FF6600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Lightning Bolt 4"/>
          <p:cNvSpPr>
            <a:spLocks noChangeArrowheads="1"/>
          </p:cNvSpPr>
          <p:nvPr/>
        </p:nvSpPr>
        <p:spPr bwMode="auto">
          <a:xfrm>
            <a:off x="381000" y="1447800"/>
            <a:ext cx="457200" cy="457200"/>
          </a:xfrm>
          <a:prstGeom prst="lightningBolt">
            <a:avLst/>
          </a:prstGeom>
          <a:solidFill>
            <a:srgbClr val="FF6600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Text Placeholder 2"/>
          <p:cNvSpPr txBox="1">
            <a:spLocks/>
          </p:cNvSpPr>
          <p:nvPr/>
        </p:nvSpPr>
        <p:spPr bwMode="auto">
          <a:xfrm>
            <a:off x="304800" y="2667000"/>
            <a:ext cx="86106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169863" indent="-1698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sz="2200" dirty="0"/>
              <a:t>Often, we need to sweep a certain parameter of a program, thus creating an “array” of similar but “incoherent” jobs. </a:t>
            </a:r>
            <a:endParaRPr lang="en-US" sz="2200" dirty="0" smtClean="0"/>
          </a:p>
          <a:p>
            <a:pPr>
              <a:spcBef>
                <a:spcPct val="20000"/>
              </a:spcBef>
              <a:buFontTx/>
              <a:buChar char="•"/>
            </a:pPr>
            <a:endParaRPr lang="en-US" sz="2200" dirty="0"/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200" dirty="0"/>
              <a:t>Such things can be archived by writing some shell script generating PBS scripts one by one, or some other “pre-processing” method.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200" dirty="0"/>
              <a:t>PBS has inherent support for such batch of similar jobs. This concept is called a </a:t>
            </a:r>
            <a:r>
              <a:rPr lang="en-US" sz="2200" b="1" dirty="0"/>
              <a:t>“job array” </a:t>
            </a:r>
            <a:r>
              <a:rPr lang="en-US" sz="2200" dirty="0"/>
              <a:t>in PBS.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200" dirty="0"/>
          </a:p>
          <a:p>
            <a:pPr>
              <a:spcBef>
                <a:spcPct val="20000"/>
              </a:spcBef>
              <a:buFontTx/>
              <a:buChar char="•"/>
            </a:pPr>
            <a:endParaRPr lang="en-US" sz="2200" dirty="0"/>
          </a:p>
        </p:txBody>
      </p:sp>
      <p:cxnSp>
        <p:nvCxnSpPr>
          <p:cNvPr id="21" name="Straight Connector 20"/>
          <p:cNvCxnSpPr>
            <a:cxnSpLocks noChangeShapeType="1"/>
          </p:cNvCxnSpPr>
          <p:nvPr/>
        </p:nvCxnSpPr>
        <p:spPr bwMode="auto">
          <a:xfrm>
            <a:off x="228600" y="2055813"/>
            <a:ext cx="8763000" cy="1587"/>
          </a:xfrm>
          <a:prstGeom prst="line">
            <a:avLst/>
          </a:prstGeom>
          <a:noFill/>
          <a:ln w="25400">
            <a:solidFill>
              <a:srgbClr val="3366FF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12" name="TextBox 14"/>
          <p:cNvSpPr txBox="1">
            <a:spLocks noChangeArrowheads="1"/>
          </p:cNvSpPr>
          <p:nvPr/>
        </p:nvSpPr>
        <p:spPr bwMode="auto">
          <a:xfrm>
            <a:off x="228600" y="2057400"/>
            <a:ext cx="411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 eaLnBrk="1" hangingPunct="1"/>
            <a:r>
              <a:rPr lang="en-US" sz="1800">
                <a:solidFill>
                  <a:srgbClr val="3366FF"/>
                </a:solidFill>
              </a:rPr>
              <a:t>How to sweep jobs in PBS? 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7162800" y="2133600"/>
            <a:ext cx="1752600" cy="381000"/>
          </a:xfrm>
          <a:prstGeom prst="roundRect">
            <a:avLst/>
          </a:prstGeom>
          <a:solidFill>
            <a:srgbClr val="008000"/>
          </a:solidFill>
          <a:ln>
            <a:noFill/>
          </a:ln>
          <a:effectLst>
            <a:glow rad="101600">
              <a:srgbClr val="008000">
                <a:alpha val="75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 algn="ctr" eaLnBrk="1" hangingPunct="1"/>
            <a:r>
              <a:rPr lang="en-US" sz="1800" dirty="0">
                <a:solidFill>
                  <a:srgbClr val="FFFFFF"/>
                </a:solidFill>
              </a:rPr>
              <a:t>#PBS </a:t>
            </a:r>
            <a:r>
              <a:rPr lang="en-US" sz="1800" dirty="0" smtClean="0">
                <a:solidFill>
                  <a:srgbClr val="FFFFFF"/>
                </a:solidFill>
              </a:rPr>
              <a:t>-t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2FEF-7FF7-43AB-BCE6-AFB01613499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lded Corner 14"/>
          <p:cNvSpPr>
            <a:spLocks noChangeArrowheads="1"/>
          </p:cNvSpPr>
          <p:nvPr/>
        </p:nvSpPr>
        <p:spPr bwMode="auto">
          <a:xfrm>
            <a:off x="3429000" y="2095500"/>
            <a:ext cx="990600" cy="1066800"/>
          </a:xfrm>
          <a:prstGeom prst="foldedCorner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/>
          <a:lstStyle/>
          <a:p>
            <a:pPr algn="ctr"/>
            <a:r>
              <a:rPr lang="en-US">
                <a:solidFill>
                  <a:srgbClr val="FFFFFF"/>
                </a:solidFill>
              </a:rPr>
              <a:t>……</a:t>
            </a:r>
          </a:p>
        </p:txBody>
      </p:sp>
      <p:sp>
        <p:nvSpPr>
          <p:cNvPr id="16" name="Folded Corner 15"/>
          <p:cNvSpPr>
            <a:spLocks noChangeArrowheads="1"/>
          </p:cNvSpPr>
          <p:nvPr/>
        </p:nvSpPr>
        <p:spPr bwMode="auto">
          <a:xfrm>
            <a:off x="3752850" y="2495550"/>
            <a:ext cx="990600" cy="1066800"/>
          </a:xfrm>
          <a:prstGeom prst="foldedCorner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/>
          <a:lstStyle/>
          <a:p>
            <a:pPr algn="ctr"/>
            <a:r>
              <a:rPr lang="en-US">
                <a:solidFill>
                  <a:srgbClr val="FFFFFF"/>
                </a:solidFill>
              </a:rPr>
              <a:t>Input=4</a:t>
            </a:r>
          </a:p>
        </p:txBody>
      </p:sp>
      <p:sp>
        <p:nvSpPr>
          <p:cNvPr id="2253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29" charset="-128"/>
              </a:rPr>
              <a:t>Job array</a:t>
            </a:r>
          </a:p>
        </p:txBody>
      </p:sp>
      <p:sp>
        <p:nvSpPr>
          <p:cNvPr id="19" name="Text Placeholder 2"/>
          <p:cNvSpPr txBox="1">
            <a:spLocks/>
          </p:cNvSpPr>
          <p:nvPr/>
        </p:nvSpPr>
        <p:spPr bwMode="auto">
          <a:xfrm>
            <a:off x="304800" y="5486400"/>
            <a:ext cx="861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169863" indent="-1698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sz="2200" dirty="0"/>
              <a:t>Key characteristics of job array is “different parameters, but same executable”.</a:t>
            </a:r>
          </a:p>
        </p:txBody>
      </p:sp>
      <p:cxnSp>
        <p:nvCxnSpPr>
          <p:cNvPr id="21" name="Straight Connector 20"/>
          <p:cNvCxnSpPr>
            <a:cxnSpLocks noChangeShapeType="1"/>
          </p:cNvCxnSpPr>
          <p:nvPr/>
        </p:nvCxnSpPr>
        <p:spPr bwMode="auto">
          <a:xfrm>
            <a:off x="228600" y="1371600"/>
            <a:ext cx="8763000" cy="1588"/>
          </a:xfrm>
          <a:prstGeom prst="line">
            <a:avLst/>
          </a:prstGeom>
          <a:noFill/>
          <a:ln w="25400">
            <a:solidFill>
              <a:srgbClr val="3366FF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35" name="TextBox 14"/>
          <p:cNvSpPr txBox="1">
            <a:spLocks noChangeArrowheads="1"/>
          </p:cNvSpPr>
          <p:nvPr/>
        </p:nvSpPr>
        <p:spPr bwMode="auto">
          <a:xfrm>
            <a:off x="228600" y="1373188"/>
            <a:ext cx="411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 eaLnBrk="1" hangingPunct="1"/>
            <a:r>
              <a:rPr lang="en-US" sz="1800">
                <a:solidFill>
                  <a:srgbClr val="3366FF"/>
                </a:solidFill>
              </a:rPr>
              <a:t>PBS job array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7162800" y="1524000"/>
            <a:ext cx="1752600" cy="381000"/>
          </a:xfrm>
          <a:prstGeom prst="roundRect">
            <a:avLst/>
          </a:prstGeom>
          <a:solidFill>
            <a:srgbClr val="008000"/>
          </a:solidFill>
          <a:ln>
            <a:noFill/>
          </a:ln>
          <a:effectLst>
            <a:glow rad="101600">
              <a:srgbClr val="008000">
                <a:alpha val="75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 algn="ctr" eaLnBrk="1" hangingPunct="1"/>
            <a:r>
              <a:rPr lang="en-US" sz="1800" dirty="0">
                <a:solidFill>
                  <a:srgbClr val="FFFFFF"/>
                </a:solidFill>
              </a:rPr>
              <a:t>#PBS </a:t>
            </a:r>
            <a:r>
              <a:rPr lang="en-US" sz="1800" dirty="0" smtClean="0">
                <a:solidFill>
                  <a:srgbClr val="FFFFFF"/>
                </a:solidFill>
              </a:rPr>
              <a:t>-t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11" name="Folded Corner 10"/>
          <p:cNvSpPr>
            <a:spLocks noChangeArrowheads="1"/>
          </p:cNvSpPr>
          <p:nvPr/>
        </p:nvSpPr>
        <p:spPr bwMode="auto">
          <a:xfrm>
            <a:off x="381000" y="2667000"/>
            <a:ext cx="1676400" cy="1676400"/>
          </a:xfrm>
          <a:prstGeom prst="foldedCorner">
            <a:avLst>
              <a:gd name="adj" fmla="val 16667"/>
            </a:avLst>
          </a:prstGeom>
          <a:gradFill rotWithShape="1">
            <a:gsLst>
              <a:gs pos="0">
                <a:srgbClr val="AAD8F3"/>
              </a:gs>
              <a:gs pos="100000">
                <a:srgbClr val="5194B2"/>
              </a:gs>
            </a:gsLst>
            <a:lin ang="5400000"/>
          </a:gradFill>
          <a:ln w="9525">
            <a:solidFill>
              <a:srgbClr val="588DA5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r>
              <a:rPr lang="en-US">
                <a:solidFill>
                  <a:srgbClr val="FFFFFF"/>
                </a:solidFill>
              </a:rPr>
              <a:t>PBS script</a:t>
            </a:r>
          </a:p>
        </p:txBody>
      </p:sp>
      <p:sp>
        <p:nvSpPr>
          <p:cNvPr id="24" name="Rounded Rectangle 23"/>
          <p:cNvSpPr>
            <a:spLocks noChangeArrowheads="1"/>
          </p:cNvSpPr>
          <p:nvPr/>
        </p:nvSpPr>
        <p:spPr bwMode="auto">
          <a:xfrm>
            <a:off x="6019800" y="2057400"/>
            <a:ext cx="1828800" cy="1143000"/>
          </a:xfrm>
          <a:prstGeom prst="roundRect">
            <a:avLst>
              <a:gd name="adj" fmla="val 16667"/>
            </a:avLst>
          </a:prstGeom>
          <a:solidFill>
            <a:srgbClr val="9DBCCA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/>
          <a:lstStyle/>
          <a:p>
            <a:pPr algn="ctr"/>
            <a:r>
              <a:rPr lang="en-US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25" name="Rounded Rectangle 24"/>
          <p:cNvSpPr>
            <a:spLocks noChangeArrowheads="1"/>
          </p:cNvSpPr>
          <p:nvPr/>
        </p:nvSpPr>
        <p:spPr bwMode="auto">
          <a:xfrm>
            <a:off x="6305550" y="2457450"/>
            <a:ext cx="1828800" cy="1143000"/>
          </a:xfrm>
          <a:prstGeom prst="roundRect">
            <a:avLst>
              <a:gd name="adj" fmla="val 16667"/>
            </a:avLst>
          </a:prstGeom>
          <a:solidFill>
            <a:srgbClr val="9DBCCA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/>
          <a:lstStyle/>
          <a:p>
            <a:pPr algn="ctr"/>
            <a:r>
              <a:rPr lang="en-US">
                <a:solidFill>
                  <a:srgbClr val="FFFFFF"/>
                </a:solidFill>
              </a:rPr>
              <a:t>Job[4]</a:t>
            </a:r>
          </a:p>
        </p:txBody>
      </p:sp>
      <p:sp>
        <p:nvSpPr>
          <p:cNvPr id="26" name="Rounded Rectangle 25"/>
          <p:cNvSpPr>
            <a:spLocks noChangeArrowheads="1"/>
          </p:cNvSpPr>
          <p:nvPr/>
        </p:nvSpPr>
        <p:spPr bwMode="auto">
          <a:xfrm>
            <a:off x="6591300" y="2857500"/>
            <a:ext cx="1828800" cy="1143000"/>
          </a:xfrm>
          <a:prstGeom prst="roundRect">
            <a:avLst>
              <a:gd name="adj" fmla="val 16667"/>
            </a:avLst>
          </a:prstGeom>
          <a:solidFill>
            <a:srgbClr val="9DBCCA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/>
          <a:lstStyle/>
          <a:p>
            <a:pPr algn="ctr"/>
            <a:r>
              <a:rPr lang="en-US">
                <a:solidFill>
                  <a:srgbClr val="FFFFFF"/>
                </a:solidFill>
              </a:rPr>
              <a:t>Job[3]</a:t>
            </a:r>
          </a:p>
        </p:txBody>
      </p:sp>
      <p:sp>
        <p:nvSpPr>
          <p:cNvPr id="27" name="Rounded Rectangle 26"/>
          <p:cNvSpPr>
            <a:spLocks noChangeArrowheads="1"/>
          </p:cNvSpPr>
          <p:nvPr/>
        </p:nvSpPr>
        <p:spPr bwMode="auto">
          <a:xfrm>
            <a:off x="6877050" y="3257550"/>
            <a:ext cx="1828800" cy="1143000"/>
          </a:xfrm>
          <a:prstGeom prst="roundRect">
            <a:avLst>
              <a:gd name="adj" fmla="val 16667"/>
            </a:avLst>
          </a:prstGeom>
          <a:solidFill>
            <a:srgbClr val="9DBCCA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/>
          <a:lstStyle/>
          <a:p>
            <a:pPr algn="ctr"/>
            <a:r>
              <a:rPr lang="en-US">
                <a:solidFill>
                  <a:srgbClr val="FFFFFF"/>
                </a:solidFill>
              </a:rPr>
              <a:t>Job[2]</a:t>
            </a:r>
          </a:p>
        </p:txBody>
      </p:sp>
      <p:sp>
        <p:nvSpPr>
          <p:cNvPr id="28" name="Rounded Rectangle 27"/>
          <p:cNvSpPr>
            <a:spLocks noChangeArrowheads="1"/>
          </p:cNvSpPr>
          <p:nvPr/>
        </p:nvSpPr>
        <p:spPr bwMode="auto">
          <a:xfrm>
            <a:off x="7162800" y="3657600"/>
            <a:ext cx="1828800" cy="1143000"/>
          </a:xfrm>
          <a:prstGeom prst="roundRect">
            <a:avLst>
              <a:gd name="adj" fmla="val 16667"/>
            </a:avLst>
          </a:prstGeom>
          <a:solidFill>
            <a:srgbClr val="9DBCCA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/>
          <a:lstStyle/>
          <a:p>
            <a:pPr algn="ctr"/>
            <a:r>
              <a:rPr lang="en-US">
                <a:solidFill>
                  <a:srgbClr val="FFFFFF"/>
                </a:solidFill>
              </a:rPr>
              <a:t>Job[1]</a:t>
            </a:r>
          </a:p>
        </p:txBody>
      </p:sp>
      <p:cxnSp>
        <p:nvCxnSpPr>
          <p:cNvPr id="30" name="Straight Arrow Connector 29"/>
          <p:cNvCxnSpPr>
            <a:cxnSpLocks noChangeShapeType="1"/>
            <a:stCxn id="20" idx="3"/>
            <a:endCxn id="28" idx="1"/>
          </p:cNvCxnSpPr>
          <p:nvPr/>
        </p:nvCxnSpPr>
        <p:spPr bwMode="auto">
          <a:xfrm>
            <a:off x="5715000" y="4229100"/>
            <a:ext cx="1447800" cy="158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Straight Arrow Connector 30"/>
          <p:cNvCxnSpPr>
            <a:cxnSpLocks noChangeShapeType="1"/>
            <a:stCxn id="18" idx="3"/>
            <a:endCxn id="27" idx="1"/>
          </p:cNvCxnSpPr>
          <p:nvPr/>
        </p:nvCxnSpPr>
        <p:spPr bwMode="auto">
          <a:xfrm>
            <a:off x="5391150" y="3829050"/>
            <a:ext cx="1485900" cy="158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Folded Corner 16"/>
          <p:cNvSpPr>
            <a:spLocks noChangeArrowheads="1"/>
          </p:cNvSpPr>
          <p:nvPr/>
        </p:nvSpPr>
        <p:spPr bwMode="auto">
          <a:xfrm>
            <a:off x="4076700" y="2895600"/>
            <a:ext cx="990600" cy="1066800"/>
          </a:xfrm>
          <a:prstGeom prst="foldedCorner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/>
          <a:lstStyle/>
          <a:p>
            <a:pPr algn="ctr"/>
            <a:r>
              <a:rPr lang="en-US">
                <a:solidFill>
                  <a:srgbClr val="FFFFFF"/>
                </a:solidFill>
              </a:rPr>
              <a:t>Input=3</a:t>
            </a:r>
          </a:p>
        </p:txBody>
      </p:sp>
      <p:cxnSp>
        <p:nvCxnSpPr>
          <p:cNvPr id="35" name="Straight Arrow Connector 34"/>
          <p:cNvCxnSpPr>
            <a:cxnSpLocks noChangeShapeType="1"/>
            <a:stCxn id="17" idx="3"/>
            <a:endCxn id="26" idx="1"/>
          </p:cNvCxnSpPr>
          <p:nvPr/>
        </p:nvCxnSpPr>
        <p:spPr bwMode="auto">
          <a:xfrm>
            <a:off x="5067300" y="3429000"/>
            <a:ext cx="1524000" cy="158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Straight Arrow Connector 37"/>
          <p:cNvCxnSpPr>
            <a:cxnSpLocks noChangeShapeType="1"/>
            <a:endCxn id="25" idx="1"/>
          </p:cNvCxnSpPr>
          <p:nvPr/>
        </p:nvCxnSpPr>
        <p:spPr bwMode="auto">
          <a:xfrm flipV="1">
            <a:off x="5029200" y="3028950"/>
            <a:ext cx="1276350" cy="1905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Straight Arrow Connector 40"/>
          <p:cNvCxnSpPr>
            <a:cxnSpLocks noChangeShapeType="1"/>
            <a:endCxn id="24" idx="1"/>
          </p:cNvCxnSpPr>
          <p:nvPr/>
        </p:nvCxnSpPr>
        <p:spPr bwMode="auto">
          <a:xfrm flipV="1">
            <a:off x="4724400" y="2628900"/>
            <a:ext cx="1295400" cy="381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Folded Corner 17"/>
          <p:cNvSpPr>
            <a:spLocks noChangeArrowheads="1"/>
          </p:cNvSpPr>
          <p:nvPr/>
        </p:nvSpPr>
        <p:spPr bwMode="auto">
          <a:xfrm>
            <a:off x="4400550" y="3295650"/>
            <a:ext cx="990600" cy="1066800"/>
          </a:xfrm>
          <a:prstGeom prst="foldedCorner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/>
          <a:lstStyle/>
          <a:p>
            <a:pPr algn="ctr"/>
            <a:r>
              <a:rPr lang="en-US">
                <a:solidFill>
                  <a:srgbClr val="FFFFFF"/>
                </a:solidFill>
              </a:rPr>
              <a:t>Input=2</a:t>
            </a:r>
          </a:p>
        </p:txBody>
      </p:sp>
      <p:sp>
        <p:nvSpPr>
          <p:cNvPr id="20" name="Folded Corner 19"/>
          <p:cNvSpPr>
            <a:spLocks noChangeArrowheads="1"/>
          </p:cNvSpPr>
          <p:nvPr/>
        </p:nvSpPr>
        <p:spPr bwMode="auto">
          <a:xfrm>
            <a:off x="4724400" y="3695700"/>
            <a:ext cx="990600" cy="1066800"/>
          </a:xfrm>
          <a:prstGeom prst="foldedCorner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/>
          <a:lstStyle/>
          <a:p>
            <a:pPr algn="ctr"/>
            <a:r>
              <a:rPr lang="en-US">
                <a:solidFill>
                  <a:srgbClr val="FFFFFF"/>
                </a:solidFill>
              </a:rPr>
              <a:t>Input=1</a:t>
            </a:r>
          </a:p>
        </p:txBody>
      </p:sp>
      <p:cxnSp>
        <p:nvCxnSpPr>
          <p:cNvPr id="47" name="Straight Arrow Connector 46"/>
          <p:cNvCxnSpPr>
            <a:cxnSpLocks noChangeShapeType="1"/>
            <a:stCxn id="11" idx="3"/>
            <a:endCxn id="15" idx="1"/>
          </p:cNvCxnSpPr>
          <p:nvPr/>
        </p:nvCxnSpPr>
        <p:spPr bwMode="auto">
          <a:xfrm flipV="1">
            <a:off x="2057400" y="2628900"/>
            <a:ext cx="1371600" cy="8763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" name="Straight Arrow Connector 48"/>
          <p:cNvCxnSpPr>
            <a:cxnSpLocks noChangeShapeType="1"/>
            <a:stCxn id="11" idx="3"/>
            <a:endCxn id="16" idx="1"/>
          </p:cNvCxnSpPr>
          <p:nvPr/>
        </p:nvCxnSpPr>
        <p:spPr bwMode="auto">
          <a:xfrm flipV="1">
            <a:off x="2057400" y="3028950"/>
            <a:ext cx="1695450" cy="47625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" name="Straight Arrow Connector 50"/>
          <p:cNvCxnSpPr>
            <a:cxnSpLocks noChangeShapeType="1"/>
            <a:stCxn id="11" idx="3"/>
            <a:endCxn id="17" idx="1"/>
          </p:cNvCxnSpPr>
          <p:nvPr/>
        </p:nvCxnSpPr>
        <p:spPr bwMode="auto">
          <a:xfrm flipV="1">
            <a:off x="2057400" y="3429000"/>
            <a:ext cx="2019300" cy="762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Straight Arrow Connector 52"/>
          <p:cNvCxnSpPr>
            <a:cxnSpLocks noChangeShapeType="1"/>
            <a:stCxn id="11" idx="3"/>
            <a:endCxn id="18" idx="1"/>
          </p:cNvCxnSpPr>
          <p:nvPr/>
        </p:nvCxnSpPr>
        <p:spPr bwMode="auto">
          <a:xfrm>
            <a:off x="2057400" y="3505200"/>
            <a:ext cx="2343150" cy="32385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5" name="Straight Arrow Connector 54"/>
          <p:cNvCxnSpPr>
            <a:cxnSpLocks noChangeShapeType="1"/>
            <a:stCxn id="11" idx="3"/>
            <a:endCxn id="20" idx="1"/>
          </p:cNvCxnSpPr>
          <p:nvPr/>
        </p:nvCxnSpPr>
        <p:spPr bwMode="auto">
          <a:xfrm>
            <a:off x="2057400" y="3505200"/>
            <a:ext cx="2667000" cy="7239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2FEF-7FF7-43AB-BCE6-AFB01613499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29" charset="-128"/>
              </a:rPr>
              <a:t>Job array</a:t>
            </a:r>
          </a:p>
        </p:txBody>
      </p:sp>
      <p:sp>
        <p:nvSpPr>
          <p:cNvPr id="19" name="Text Placeholder 2"/>
          <p:cNvSpPr txBox="1">
            <a:spLocks/>
          </p:cNvSpPr>
          <p:nvPr/>
        </p:nvSpPr>
        <p:spPr bwMode="auto">
          <a:xfrm>
            <a:off x="228600" y="3657600"/>
            <a:ext cx="8763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169863" indent="-1698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sz="2200" b="1" dirty="0" smtClean="0"/>
              <a:t>#PBS –t 1-10</a:t>
            </a:r>
            <a:r>
              <a:rPr lang="en-US" sz="2200" dirty="0" smtClean="0"/>
              <a:t> </a:t>
            </a:r>
            <a:r>
              <a:rPr lang="en-US" sz="2200" dirty="0"/>
              <a:t>creates </a:t>
            </a:r>
            <a:r>
              <a:rPr lang="en-US" sz="2200" dirty="0" smtClean="0"/>
              <a:t>10 </a:t>
            </a:r>
            <a:r>
              <a:rPr lang="en-US" sz="2200" dirty="0"/>
              <a:t>instances </a:t>
            </a:r>
            <a:r>
              <a:rPr lang="en-US" sz="2200" dirty="0" smtClean="0"/>
              <a:t>the job, </a:t>
            </a:r>
            <a:r>
              <a:rPr lang="en-US" sz="2200" dirty="0"/>
              <a:t>indexed 1 to </a:t>
            </a:r>
            <a:r>
              <a:rPr lang="en-US" sz="2200" dirty="0" smtClean="0"/>
              <a:t>10</a:t>
            </a:r>
            <a:r>
              <a:rPr lang="en-US" sz="2200" dirty="0"/>
              <a:t>. 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200" dirty="0"/>
              <a:t>Environmental variable </a:t>
            </a:r>
            <a:r>
              <a:rPr lang="en-US" sz="2200" b="1" dirty="0" smtClean="0"/>
              <a:t>PBS_ARRAYID</a:t>
            </a:r>
            <a:r>
              <a:rPr lang="en-US" sz="2200" dirty="0" smtClean="0"/>
              <a:t> corresponds </a:t>
            </a:r>
            <a:r>
              <a:rPr lang="en-US" sz="2200" dirty="0"/>
              <a:t>to the index of each array element</a:t>
            </a:r>
            <a:r>
              <a:rPr lang="en-US" sz="2200" dirty="0" smtClean="0"/>
              <a:t>.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200" dirty="0" smtClean="0"/>
              <a:t>Each job runs with the commands specified in the script, meaning that if </a:t>
            </a:r>
            <a:r>
              <a:rPr lang="en-US" sz="2200" b="1" dirty="0" err="1" smtClean="0"/>
              <a:t>procs</a:t>
            </a:r>
            <a:r>
              <a:rPr lang="en-US" sz="2200" dirty="0" smtClean="0"/>
              <a:t> had been set to 10, then </a:t>
            </a:r>
            <a:r>
              <a:rPr lang="en-US" sz="2200" i="1" dirty="0" smtClean="0"/>
              <a:t>each </a:t>
            </a:r>
            <a:r>
              <a:rPr lang="en-US" sz="2200" dirty="0" smtClean="0"/>
              <a:t>job will run with 10 cores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200" dirty="0" smtClean="0"/>
              <a:t>In this case </a:t>
            </a:r>
            <a:r>
              <a:rPr lang="en-US" sz="2200" b="1" dirty="0" smtClean="0"/>
              <a:t>job[1]</a:t>
            </a:r>
            <a:r>
              <a:rPr lang="en-US" sz="2200" dirty="0" smtClean="0"/>
              <a:t> will run </a:t>
            </a:r>
            <a:r>
              <a:rPr lang="en-US" sz="2200" b="1" dirty="0" smtClean="0"/>
              <a:t>helloworld_1 </a:t>
            </a:r>
            <a:r>
              <a:rPr lang="en-US" sz="2200" dirty="0" smtClean="0"/>
              <a:t>and output to </a:t>
            </a:r>
            <a:r>
              <a:rPr lang="en-US" sz="2200" b="1" dirty="0" smtClean="0"/>
              <a:t>output_1.txt</a:t>
            </a:r>
            <a:endParaRPr lang="en-US" sz="2200" b="1" dirty="0"/>
          </a:p>
        </p:txBody>
      </p:sp>
      <p:cxnSp>
        <p:nvCxnSpPr>
          <p:cNvPr id="21" name="Straight Connector 20"/>
          <p:cNvCxnSpPr>
            <a:cxnSpLocks noChangeShapeType="1"/>
          </p:cNvCxnSpPr>
          <p:nvPr/>
        </p:nvCxnSpPr>
        <p:spPr bwMode="auto">
          <a:xfrm>
            <a:off x="228600" y="1371600"/>
            <a:ext cx="8763000" cy="1588"/>
          </a:xfrm>
          <a:prstGeom prst="line">
            <a:avLst/>
          </a:prstGeom>
          <a:noFill/>
          <a:ln w="25400">
            <a:solidFill>
              <a:srgbClr val="3366FF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557" name="TextBox 14"/>
          <p:cNvSpPr txBox="1">
            <a:spLocks noChangeArrowheads="1"/>
          </p:cNvSpPr>
          <p:nvPr/>
        </p:nvSpPr>
        <p:spPr bwMode="auto">
          <a:xfrm>
            <a:off x="228600" y="1373188"/>
            <a:ext cx="411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 eaLnBrk="1" hangingPunct="1"/>
            <a:r>
              <a:rPr lang="en-US" sz="1800">
                <a:solidFill>
                  <a:srgbClr val="3366FF"/>
                </a:solidFill>
              </a:rPr>
              <a:t>How to form a job array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7162800" y="1524000"/>
            <a:ext cx="1752600" cy="381000"/>
          </a:xfrm>
          <a:prstGeom prst="roundRect">
            <a:avLst/>
          </a:prstGeom>
          <a:solidFill>
            <a:srgbClr val="008000"/>
          </a:solidFill>
          <a:ln>
            <a:noFill/>
          </a:ln>
          <a:effectLst>
            <a:glow rad="101600">
              <a:srgbClr val="008000">
                <a:alpha val="75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 algn="ctr" eaLnBrk="1" hangingPunct="1"/>
            <a:r>
              <a:rPr lang="en-US" sz="1800" dirty="0">
                <a:solidFill>
                  <a:srgbClr val="FFFFFF"/>
                </a:solidFill>
              </a:rPr>
              <a:t>#PBS </a:t>
            </a:r>
            <a:r>
              <a:rPr lang="en-US" sz="1800" dirty="0" smtClean="0">
                <a:solidFill>
                  <a:srgbClr val="FFFFFF"/>
                </a:solidFill>
              </a:rPr>
              <a:t>-t</a:t>
            </a:r>
            <a:endParaRPr lang="en-US" sz="1800" dirty="0">
              <a:solidFill>
                <a:srgbClr val="FFFFFF"/>
              </a:solidFill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8600" y="1752600"/>
            <a:ext cx="5756115" cy="1905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srgbClr val="808080">
                <a:alpha val="42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2FEF-7FF7-43AB-BCE6-AFB016134995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29" charset="-128"/>
              </a:rPr>
              <a:t>Job array</a:t>
            </a:r>
          </a:p>
        </p:txBody>
      </p:sp>
      <p:sp>
        <p:nvSpPr>
          <p:cNvPr id="19" name="Text Placeholder 2"/>
          <p:cNvSpPr txBox="1">
            <a:spLocks/>
          </p:cNvSpPr>
          <p:nvPr/>
        </p:nvSpPr>
        <p:spPr bwMode="auto">
          <a:xfrm>
            <a:off x="152400" y="1916288"/>
            <a:ext cx="8839200" cy="166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169863" indent="-1698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sz="2200" dirty="0" smtClean="0"/>
              <a:t>Array jobs have unified IDs </a:t>
            </a:r>
            <a:r>
              <a:rPr lang="en-US" sz="2200" dirty="0"/>
              <a:t>with </a:t>
            </a:r>
            <a:r>
              <a:rPr lang="en-US" sz="2200" dirty="0" smtClean="0"/>
              <a:t>index, like array values </a:t>
            </a:r>
            <a:r>
              <a:rPr lang="en-US" sz="2200" dirty="0"/>
              <a:t>in </a:t>
            </a:r>
            <a:r>
              <a:rPr lang="en-US" sz="2200" dirty="0" smtClean="0"/>
              <a:t>MATLAB</a:t>
            </a:r>
            <a:endParaRPr lang="en-US" sz="2200" dirty="0"/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200" dirty="0" smtClean="0"/>
              <a:t>Use </a:t>
            </a:r>
            <a:r>
              <a:rPr lang="en-US" sz="2200" b="1" dirty="0" smtClean="0"/>
              <a:t>qstat</a:t>
            </a:r>
            <a:r>
              <a:rPr lang="en-US" sz="2200" dirty="0" smtClean="0"/>
              <a:t> with option </a:t>
            </a:r>
            <a:r>
              <a:rPr lang="en-US" sz="2200" b="1" dirty="0" smtClean="0"/>
              <a:t>–t </a:t>
            </a:r>
            <a:r>
              <a:rPr lang="en-US" sz="2200" dirty="0" smtClean="0"/>
              <a:t>to see the individual jobs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200" dirty="0" smtClean="0"/>
              <a:t>Job </a:t>
            </a:r>
            <a:r>
              <a:rPr lang="en-US" sz="2200" dirty="0"/>
              <a:t>ID for </a:t>
            </a:r>
            <a:r>
              <a:rPr lang="en-US" sz="2200" dirty="0" smtClean="0"/>
              <a:t>the entire </a:t>
            </a:r>
            <a:r>
              <a:rPr lang="en-US" sz="2200" dirty="0"/>
              <a:t>job array has to contain </a:t>
            </a:r>
            <a:r>
              <a:rPr lang="en-US" sz="2200" dirty="0" smtClean="0"/>
              <a:t>empty brackets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200" dirty="0" smtClean="0"/>
              <a:t>To refer to one of the jobs, use the brackets, </a:t>
            </a:r>
            <a:r>
              <a:rPr lang="en-US" sz="2200" b="1" dirty="0" err="1" smtClean="0"/>
              <a:t>qstat</a:t>
            </a:r>
            <a:r>
              <a:rPr lang="en-US" sz="2200" b="1" dirty="0" smtClean="0"/>
              <a:t> –f 7214485[1]</a:t>
            </a:r>
            <a:endParaRPr lang="en-US" sz="2200" dirty="0"/>
          </a:p>
        </p:txBody>
      </p:sp>
      <p:cxnSp>
        <p:nvCxnSpPr>
          <p:cNvPr id="21" name="Straight Connector 20"/>
          <p:cNvCxnSpPr>
            <a:cxnSpLocks noChangeShapeType="1"/>
          </p:cNvCxnSpPr>
          <p:nvPr/>
        </p:nvCxnSpPr>
        <p:spPr bwMode="auto">
          <a:xfrm>
            <a:off x="228600" y="1371600"/>
            <a:ext cx="8763000" cy="1588"/>
          </a:xfrm>
          <a:prstGeom prst="line">
            <a:avLst/>
          </a:prstGeom>
          <a:noFill/>
          <a:ln w="25400">
            <a:solidFill>
              <a:srgbClr val="3366FF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581" name="TextBox 14"/>
          <p:cNvSpPr txBox="1">
            <a:spLocks noChangeArrowheads="1"/>
          </p:cNvSpPr>
          <p:nvPr/>
        </p:nvSpPr>
        <p:spPr bwMode="auto">
          <a:xfrm>
            <a:off x="228600" y="1373188"/>
            <a:ext cx="411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 eaLnBrk="1" hangingPunct="1"/>
            <a:r>
              <a:rPr lang="en-US" sz="1800">
                <a:solidFill>
                  <a:srgbClr val="3366FF"/>
                </a:solidFill>
              </a:rPr>
              <a:t>Submit the job array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3401" y="3563968"/>
            <a:ext cx="7924799" cy="29225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srgbClr val="808080">
                <a:alpha val="42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ounded Rectangle 22"/>
          <p:cNvSpPr/>
          <p:nvPr/>
        </p:nvSpPr>
        <p:spPr>
          <a:xfrm>
            <a:off x="7162800" y="1524000"/>
            <a:ext cx="1752600" cy="381000"/>
          </a:xfrm>
          <a:prstGeom prst="roundRect">
            <a:avLst/>
          </a:prstGeom>
          <a:solidFill>
            <a:srgbClr val="008000"/>
          </a:solidFill>
          <a:ln>
            <a:noFill/>
          </a:ln>
          <a:effectLst>
            <a:glow rad="101600">
              <a:srgbClr val="008000">
                <a:alpha val="75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 algn="ctr" eaLnBrk="1" hangingPunct="1"/>
            <a:r>
              <a:rPr lang="en-US" sz="1800" dirty="0">
                <a:solidFill>
                  <a:srgbClr val="FFFFFF"/>
                </a:solidFill>
              </a:rPr>
              <a:t>#PBS </a:t>
            </a:r>
            <a:r>
              <a:rPr lang="en-US" sz="1800" dirty="0" smtClean="0">
                <a:solidFill>
                  <a:srgbClr val="FFFFFF"/>
                </a:solidFill>
              </a:rPr>
              <a:t>-t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3402" y="4800600"/>
            <a:ext cx="2220103" cy="228600"/>
          </a:xfrm>
          <a:prstGeom prst="rect">
            <a:avLst/>
          </a:prstGeom>
          <a:noFill/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33402" y="6298125"/>
            <a:ext cx="1873210" cy="178874"/>
          </a:xfrm>
          <a:prstGeom prst="rect">
            <a:avLst/>
          </a:prstGeom>
          <a:noFill/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2FEF-7FF7-43AB-BCE6-AFB01613499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35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29" charset="-128"/>
              </a:rPr>
              <a:t>Job array</a:t>
            </a:r>
          </a:p>
        </p:txBody>
      </p:sp>
      <p:sp>
        <p:nvSpPr>
          <p:cNvPr id="19" name="Text Placeholder 2"/>
          <p:cNvSpPr txBox="1">
            <a:spLocks/>
          </p:cNvSpPr>
          <p:nvPr/>
        </p:nvSpPr>
        <p:spPr bwMode="auto">
          <a:xfrm>
            <a:off x="304800" y="5486400"/>
            <a:ext cx="861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169863" indent="-1698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sz="2200" dirty="0"/>
              <a:t>By using a table or certain method or relating the index to a set of parameters, users can have great flexibility in batch job inputs.</a:t>
            </a:r>
          </a:p>
        </p:txBody>
      </p:sp>
      <p:cxnSp>
        <p:nvCxnSpPr>
          <p:cNvPr id="21" name="Straight Connector 20"/>
          <p:cNvCxnSpPr>
            <a:cxnSpLocks noChangeShapeType="1"/>
          </p:cNvCxnSpPr>
          <p:nvPr/>
        </p:nvCxnSpPr>
        <p:spPr bwMode="auto">
          <a:xfrm>
            <a:off x="228600" y="1371600"/>
            <a:ext cx="8763000" cy="1588"/>
          </a:xfrm>
          <a:prstGeom prst="line">
            <a:avLst/>
          </a:prstGeom>
          <a:noFill/>
          <a:ln w="25400">
            <a:solidFill>
              <a:srgbClr val="3366FF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629" name="TextBox 14"/>
          <p:cNvSpPr txBox="1">
            <a:spLocks noChangeArrowheads="1"/>
          </p:cNvSpPr>
          <p:nvPr/>
        </p:nvSpPr>
        <p:spPr bwMode="auto">
          <a:xfrm>
            <a:off x="228600" y="1373188"/>
            <a:ext cx="411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 eaLnBrk="1" hangingPunct="1"/>
            <a:r>
              <a:rPr lang="en-US" sz="1800">
                <a:solidFill>
                  <a:srgbClr val="3366FF"/>
                </a:solidFill>
              </a:rPr>
              <a:t>PBS job array extensions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7162800" y="1524000"/>
            <a:ext cx="1752600" cy="381000"/>
          </a:xfrm>
          <a:prstGeom prst="roundRect">
            <a:avLst/>
          </a:prstGeom>
          <a:solidFill>
            <a:srgbClr val="008000"/>
          </a:solidFill>
          <a:ln>
            <a:noFill/>
          </a:ln>
          <a:effectLst>
            <a:glow rad="101600">
              <a:srgbClr val="008000">
                <a:alpha val="75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 algn="ctr" eaLnBrk="1" hangingPunct="1"/>
            <a:r>
              <a:rPr lang="en-US" sz="1800" dirty="0">
                <a:solidFill>
                  <a:srgbClr val="FFFFFF"/>
                </a:solidFill>
              </a:rPr>
              <a:t>#PBS </a:t>
            </a:r>
            <a:r>
              <a:rPr lang="en-US" sz="1800" dirty="0" smtClean="0">
                <a:solidFill>
                  <a:srgbClr val="FFFFFF"/>
                </a:solidFill>
              </a:rPr>
              <a:t>-t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11" name="Folded Corner 10"/>
          <p:cNvSpPr>
            <a:spLocks noChangeArrowheads="1"/>
          </p:cNvSpPr>
          <p:nvPr/>
        </p:nvSpPr>
        <p:spPr bwMode="auto">
          <a:xfrm>
            <a:off x="381000" y="2667000"/>
            <a:ext cx="1676400" cy="1676400"/>
          </a:xfrm>
          <a:prstGeom prst="foldedCorner">
            <a:avLst>
              <a:gd name="adj" fmla="val 16667"/>
            </a:avLst>
          </a:prstGeom>
          <a:gradFill rotWithShape="1">
            <a:gsLst>
              <a:gs pos="0">
                <a:srgbClr val="AAD8F3"/>
              </a:gs>
              <a:gs pos="100000">
                <a:srgbClr val="5194B2"/>
              </a:gs>
            </a:gsLst>
            <a:lin ang="5400000"/>
          </a:gradFill>
          <a:ln w="9525">
            <a:solidFill>
              <a:srgbClr val="588DA5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r>
              <a:rPr lang="en-US">
                <a:solidFill>
                  <a:srgbClr val="FFFFFF"/>
                </a:solidFill>
              </a:rPr>
              <a:t>PBS script</a:t>
            </a:r>
          </a:p>
        </p:txBody>
      </p:sp>
      <p:sp>
        <p:nvSpPr>
          <p:cNvPr id="24" name="Rounded Rectangle 23"/>
          <p:cNvSpPr>
            <a:spLocks noChangeArrowheads="1"/>
          </p:cNvSpPr>
          <p:nvPr/>
        </p:nvSpPr>
        <p:spPr bwMode="auto">
          <a:xfrm>
            <a:off x="6019800" y="2057400"/>
            <a:ext cx="1828800" cy="1143000"/>
          </a:xfrm>
          <a:prstGeom prst="roundRect">
            <a:avLst>
              <a:gd name="adj" fmla="val 16667"/>
            </a:avLst>
          </a:prstGeom>
          <a:solidFill>
            <a:srgbClr val="9DBCCA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/>
          <a:lstStyle/>
          <a:p>
            <a:pPr algn="ctr"/>
            <a:r>
              <a:rPr lang="en-US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25" name="Rounded Rectangle 24"/>
          <p:cNvSpPr>
            <a:spLocks noChangeArrowheads="1"/>
          </p:cNvSpPr>
          <p:nvPr/>
        </p:nvSpPr>
        <p:spPr bwMode="auto">
          <a:xfrm>
            <a:off x="6305550" y="2457450"/>
            <a:ext cx="1828800" cy="1143000"/>
          </a:xfrm>
          <a:prstGeom prst="roundRect">
            <a:avLst>
              <a:gd name="adj" fmla="val 16667"/>
            </a:avLst>
          </a:prstGeom>
          <a:solidFill>
            <a:srgbClr val="9DBCCA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/>
          <a:lstStyle/>
          <a:p>
            <a:pPr algn="ctr"/>
            <a:r>
              <a:rPr lang="en-US">
                <a:solidFill>
                  <a:srgbClr val="FFFFFF"/>
                </a:solidFill>
              </a:rPr>
              <a:t>Job[4]</a:t>
            </a:r>
          </a:p>
        </p:txBody>
      </p:sp>
      <p:sp>
        <p:nvSpPr>
          <p:cNvPr id="26" name="Rounded Rectangle 25"/>
          <p:cNvSpPr>
            <a:spLocks noChangeArrowheads="1"/>
          </p:cNvSpPr>
          <p:nvPr/>
        </p:nvSpPr>
        <p:spPr bwMode="auto">
          <a:xfrm>
            <a:off x="6591300" y="2857500"/>
            <a:ext cx="1828800" cy="1143000"/>
          </a:xfrm>
          <a:prstGeom prst="roundRect">
            <a:avLst>
              <a:gd name="adj" fmla="val 16667"/>
            </a:avLst>
          </a:prstGeom>
          <a:solidFill>
            <a:srgbClr val="9DBCCA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/>
          <a:lstStyle/>
          <a:p>
            <a:pPr algn="ctr"/>
            <a:r>
              <a:rPr lang="en-US">
                <a:solidFill>
                  <a:srgbClr val="FFFFFF"/>
                </a:solidFill>
              </a:rPr>
              <a:t>Job[3]</a:t>
            </a:r>
          </a:p>
        </p:txBody>
      </p:sp>
      <p:sp>
        <p:nvSpPr>
          <p:cNvPr id="27" name="Rounded Rectangle 26"/>
          <p:cNvSpPr>
            <a:spLocks noChangeArrowheads="1"/>
          </p:cNvSpPr>
          <p:nvPr/>
        </p:nvSpPr>
        <p:spPr bwMode="auto">
          <a:xfrm>
            <a:off x="6877050" y="3257550"/>
            <a:ext cx="1828800" cy="1143000"/>
          </a:xfrm>
          <a:prstGeom prst="roundRect">
            <a:avLst>
              <a:gd name="adj" fmla="val 16667"/>
            </a:avLst>
          </a:prstGeom>
          <a:solidFill>
            <a:srgbClr val="9DBCCA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/>
          <a:lstStyle/>
          <a:p>
            <a:pPr algn="ctr"/>
            <a:r>
              <a:rPr lang="en-US">
                <a:solidFill>
                  <a:srgbClr val="FFFFFF"/>
                </a:solidFill>
              </a:rPr>
              <a:t>Job[2]</a:t>
            </a:r>
          </a:p>
        </p:txBody>
      </p:sp>
      <p:sp>
        <p:nvSpPr>
          <p:cNvPr id="28" name="Rounded Rectangle 27"/>
          <p:cNvSpPr>
            <a:spLocks noChangeArrowheads="1"/>
          </p:cNvSpPr>
          <p:nvPr/>
        </p:nvSpPr>
        <p:spPr bwMode="auto">
          <a:xfrm>
            <a:off x="7162800" y="3657600"/>
            <a:ext cx="1828800" cy="1143000"/>
          </a:xfrm>
          <a:prstGeom prst="roundRect">
            <a:avLst>
              <a:gd name="adj" fmla="val 16667"/>
            </a:avLst>
          </a:prstGeom>
          <a:solidFill>
            <a:srgbClr val="9DBCCA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/>
          <a:lstStyle/>
          <a:p>
            <a:pPr algn="ctr"/>
            <a:r>
              <a:rPr lang="en-US">
                <a:solidFill>
                  <a:srgbClr val="FFFFFF"/>
                </a:solidFill>
              </a:rPr>
              <a:t>Job[1]</a:t>
            </a:r>
          </a:p>
        </p:txBody>
      </p:sp>
      <p:graphicFrame>
        <p:nvGraphicFramePr>
          <p:cNvPr id="42" name="Table 41"/>
          <p:cNvGraphicFramePr>
            <a:graphicFrameLocks noGrp="1"/>
          </p:cNvGraphicFramePr>
          <p:nvPr/>
        </p:nvGraphicFramePr>
        <p:xfrm>
          <a:off x="3048000" y="2057400"/>
          <a:ext cx="2286000" cy="2746375"/>
        </p:xfrm>
        <a:graphic>
          <a:graphicData uri="http://schemas.openxmlformats.org/drawingml/2006/table">
            <a:tbl>
              <a:tblPr/>
              <a:tblGrid>
                <a:gridCol w="596900"/>
                <a:gridCol w="1689100"/>
              </a:tblGrid>
              <a:tr h="5492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A=0,C=2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D=3,C=1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A=4,C=5.4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A=1, B=4.5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44" name="Straight Arrow Connector 43"/>
          <p:cNvCxnSpPr>
            <a:cxnSpLocks noChangeShapeType="1"/>
            <a:stCxn id="11" idx="3"/>
          </p:cNvCxnSpPr>
          <p:nvPr/>
        </p:nvCxnSpPr>
        <p:spPr bwMode="auto">
          <a:xfrm flipV="1">
            <a:off x="2057400" y="2362200"/>
            <a:ext cx="990600" cy="11430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" name="Straight Arrow Connector 45"/>
          <p:cNvCxnSpPr>
            <a:cxnSpLocks noChangeShapeType="1"/>
            <a:stCxn id="11" idx="3"/>
          </p:cNvCxnSpPr>
          <p:nvPr/>
        </p:nvCxnSpPr>
        <p:spPr bwMode="auto">
          <a:xfrm flipV="1">
            <a:off x="2057400" y="2971800"/>
            <a:ext cx="990600" cy="5334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Straight Arrow Connector 47"/>
          <p:cNvCxnSpPr>
            <a:cxnSpLocks noChangeShapeType="1"/>
            <a:stCxn id="11" idx="3"/>
          </p:cNvCxnSpPr>
          <p:nvPr/>
        </p:nvCxnSpPr>
        <p:spPr bwMode="auto">
          <a:xfrm flipV="1">
            <a:off x="2057400" y="3429000"/>
            <a:ext cx="990600" cy="762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" name="Straight Arrow Connector 55"/>
          <p:cNvCxnSpPr>
            <a:cxnSpLocks noChangeShapeType="1"/>
            <a:stCxn id="11" idx="3"/>
          </p:cNvCxnSpPr>
          <p:nvPr/>
        </p:nvCxnSpPr>
        <p:spPr bwMode="auto">
          <a:xfrm>
            <a:off x="2057400" y="3505200"/>
            <a:ext cx="990600" cy="4572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" name="Straight Arrow Connector 58"/>
          <p:cNvCxnSpPr>
            <a:cxnSpLocks noChangeShapeType="1"/>
            <a:stCxn id="11" idx="3"/>
          </p:cNvCxnSpPr>
          <p:nvPr/>
        </p:nvCxnSpPr>
        <p:spPr bwMode="auto">
          <a:xfrm>
            <a:off x="2057400" y="3505200"/>
            <a:ext cx="990600" cy="10668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" name="Straight Arrow Connector 61"/>
          <p:cNvCxnSpPr>
            <a:cxnSpLocks noChangeShapeType="1"/>
            <a:endCxn id="24" idx="1"/>
          </p:cNvCxnSpPr>
          <p:nvPr/>
        </p:nvCxnSpPr>
        <p:spPr bwMode="auto">
          <a:xfrm>
            <a:off x="5334000" y="2362200"/>
            <a:ext cx="685800" cy="2667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" name="Straight Arrow Connector 65"/>
          <p:cNvCxnSpPr>
            <a:cxnSpLocks noChangeShapeType="1"/>
            <a:endCxn id="25" idx="1"/>
          </p:cNvCxnSpPr>
          <p:nvPr/>
        </p:nvCxnSpPr>
        <p:spPr bwMode="auto">
          <a:xfrm>
            <a:off x="5334000" y="2895600"/>
            <a:ext cx="971550" cy="13335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9" name="Straight Arrow Connector 68"/>
          <p:cNvCxnSpPr>
            <a:cxnSpLocks noChangeShapeType="1"/>
            <a:endCxn id="26" idx="1"/>
          </p:cNvCxnSpPr>
          <p:nvPr/>
        </p:nvCxnSpPr>
        <p:spPr bwMode="auto">
          <a:xfrm>
            <a:off x="5334000" y="3429000"/>
            <a:ext cx="1257300" cy="158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" name="Straight Arrow Connector 71"/>
          <p:cNvCxnSpPr>
            <a:cxnSpLocks noChangeShapeType="1"/>
            <a:endCxn id="27" idx="1"/>
          </p:cNvCxnSpPr>
          <p:nvPr/>
        </p:nvCxnSpPr>
        <p:spPr bwMode="auto">
          <a:xfrm flipV="1">
            <a:off x="5334000" y="3829050"/>
            <a:ext cx="1543050" cy="13335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5" name="Straight Arrow Connector 74"/>
          <p:cNvCxnSpPr>
            <a:cxnSpLocks noChangeShapeType="1"/>
            <a:endCxn id="28" idx="1"/>
          </p:cNvCxnSpPr>
          <p:nvPr/>
        </p:nvCxnSpPr>
        <p:spPr bwMode="auto">
          <a:xfrm flipV="1">
            <a:off x="5334000" y="4229100"/>
            <a:ext cx="1828800" cy="2667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2FEF-7FF7-43AB-BCE6-AFB01613499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29" charset="-128"/>
              </a:rPr>
              <a:t>Job array</a:t>
            </a:r>
          </a:p>
        </p:txBody>
      </p:sp>
      <p:sp>
        <p:nvSpPr>
          <p:cNvPr id="19" name="Text Placeholder 2"/>
          <p:cNvSpPr txBox="1">
            <a:spLocks/>
          </p:cNvSpPr>
          <p:nvPr/>
        </p:nvSpPr>
        <p:spPr bwMode="auto">
          <a:xfrm>
            <a:off x="6400800" y="1981200"/>
            <a:ext cx="2667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169863" indent="-1698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sz="2200" dirty="0" smtClean="0"/>
              <a:t>An example of relating </a:t>
            </a:r>
            <a:r>
              <a:rPr lang="en-US" sz="2200" b="1" dirty="0" smtClean="0"/>
              <a:t>ARRAYID</a:t>
            </a:r>
            <a:r>
              <a:rPr lang="en-US" sz="2200" dirty="0" smtClean="0"/>
              <a:t> to job input parameters.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200" dirty="0" smtClean="0"/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200" dirty="0" smtClean="0"/>
              <a:t>Here </a:t>
            </a:r>
            <a:r>
              <a:rPr lang="en-US" sz="2200" b="1" dirty="0" err="1" smtClean="0"/>
              <a:t>myProgram</a:t>
            </a:r>
            <a:r>
              <a:rPr lang="en-US" sz="2200" b="1" dirty="0" smtClean="0"/>
              <a:t> </a:t>
            </a:r>
            <a:r>
              <a:rPr lang="en-US" sz="2200" dirty="0" smtClean="0"/>
              <a:t>takes an input file and two arguments, all determined by the </a:t>
            </a:r>
            <a:r>
              <a:rPr lang="en-US" sz="2200" b="1" dirty="0" smtClean="0"/>
              <a:t>array ID</a:t>
            </a:r>
            <a:endParaRPr lang="en-US" sz="2200" dirty="0"/>
          </a:p>
        </p:txBody>
      </p:sp>
      <p:cxnSp>
        <p:nvCxnSpPr>
          <p:cNvPr id="21" name="Straight Connector 20"/>
          <p:cNvCxnSpPr>
            <a:cxnSpLocks noChangeShapeType="1"/>
          </p:cNvCxnSpPr>
          <p:nvPr/>
        </p:nvCxnSpPr>
        <p:spPr bwMode="auto">
          <a:xfrm>
            <a:off x="228600" y="1371600"/>
            <a:ext cx="8763000" cy="1588"/>
          </a:xfrm>
          <a:prstGeom prst="line">
            <a:avLst/>
          </a:prstGeom>
          <a:noFill/>
          <a:ln w="25400">
            <a:solidFill>
              <a:srgbClr val="3366FF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629" name="TextBox 14"/>
          <p:cNvSpPr txBox="1">
            <a:spLocks noChangeArrowheads="1"/>
          </p:cNvSpPr>
          <p:nvPr/>
        </p:nvSpPr>
        <p:spPr bwMode="auto">
          <a:xfrm>
            <a:off x="228600" y="1373188"/>
            <a:ext cx="411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 eaLnBrk="1" hangingPunct="1"/>
            <a:r>
              <a:rPr lang="en-US" sz="1800">
                <a:solidFill>
                  <a:srgbClr val="3366FF"/>
                </a:solidFill>
              </a:rPr>
              <a:t>PBS job array extensions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7162800" y="1524000"/>
            <a:ext cx="1752600" cy="381000"/>
          </a:xfrm>
          <a:prstGeom prst="roundRect">
            <a:avLst/>
          </a:prstGeom>
          <a:solidFill>
            <a:srgbClr val="008000"/>
          </a:solidFill>
          <a:ln>
            <a:noFill/>
          </a:ln>
          <a:effectLst>
            <a:glow rad="101600">
              <a:srgbClr val="008000">
                <a:alpha val="75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 algn="ctr" eaLnBrk="1" hangingPunct="1"/>
            <a:r>
              <a:rPr lang="en-US" sz="1800" dirty="0">
                <a:solidFill>
                  <a:srgbClr val="FFFFFF"/>
                </a:solidFill>
              </a:rPr>
              <a:t>#PBS </a:t>
            </a:r>
            <a:r>
              <a:rPr lang="en-US" sz="1800" dirty="0" smtClean="0">
                <a:solidFill>
                  <a:srgbClr val="FFFFFF"/>
                </a:solidFill>
              </a:rPr>
              <a:t>-t</a:t>
            </a:r>
            <a:endParaRPr lang="en-US" sz="1800" dirty="0">
              <a:solidFill>
                <a:srgbClr val="FFFFFF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223" y="1909550"/>
            <a:ext cx="6011370" cy="4439033"/>
          </a:xfrm>
          <a:prstGeom prst="rect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2FEF-7FF7-43AB-BCE6-AFB01613499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47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29" charset="-128"/>
              </a:rPr>
              <a:t>Job dependency</a:t>
            </a:r>
          </a:p>
        </p:txBody>
      </p:sp>
      <p:sp>
        <p:nvSpPr>
          <p:cNvPr id="27651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04800" y="1447800"/>
            <a:ext cx="8610600" cy="4572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buFontTx/>
              <a:buNone/>
            </a:pPr>
            <a:r>
              <a:rPr lang="en-US" smtClean="0">
                <a:ea typeface="ＭＳ Ｐゴシック" pitchFamily="29" charset="-128"/>
              </a:rPr>
              <a:t>Boss: “Post process results from D with E. If D fails, run F.”</a:t>
            </a:r>
          </a:p>
        </p:txBody>
      </p:sp>
      <p:sp>
        <p:nvSpPr>
          <p:cNvPr id="4" name="Lightning Bolt 3"/>
          <p:cNvSpPr>
            <a:spLocks noChangeArrowheads="1"/>
          </p:cNvSpPr>
          <p:nvPr/>
        </p:nvSpPr>
        <p:spPr bwMode="auto">
          <a:xfrm>
            <a:off x="8382000" y="1447800"/>
            <a:ext cx="457200" cy="457200"/>
          </a:xfrm>
          <a:prstGeom prst="lightningBolt">
            <a:avLst/>
          </a:prstGeom>
          <a:solidFill>
            <a:srgbClr val="FF6600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Lightning Bolt 4"/>
          <p:cNvSpPr>
            <a:spLocks noChangeArrowheads="1"/>
          </p:cNvSpPr>
          <p:nvPr/>
        </p:nvSpPr>
        <p:spPr bwMode="auto">
          <a:xfrm>
            <a:off x="381000" y="1447800"/>
            <a:ext cx="457200" cy="457200"/>
          </a:xfrm>
          <a:prstGeom prst="lightningBolt">
            <a:avLst/>
          </a:prstGeom>
          <a:solidFill>
            <a:srgbClr val="FF6600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Text Placeholder 2"/>
          <p:cNvSpPr txBox="1">
            <a:spLocks/>
          </p:cNvSpPr>
          <p:nvPr/>
        </p:nvSpPr>
        <p:spPr bwMode="auto">
          <a:xfrm>
            <a:off x="304800" y="2667000"/>
            <a:ext cx="86106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169863" indent="-1698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sz="2200" dirty="0"/>
              <a:t>PBS as a “Batch System” manager has the ability to arrange the execution order of a series of jobs and decide which to run upon the outcome of others. This is called “Job Dependency”.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200" dirty="0"/>
              <a:t>User can now specify a list of jobs to run with different execution </a:t>
            </a:r>
            <a:r>
              <a:rPr lang="en-US" sz="2200" dirty="0" smtClean="0"/>
              <a:t>conditions. </a:t>
            </a:r>
            <a:r>
              <a:rPr lang="en-US" sz="2200" dirty="0"/>
              <a:t>This allows a user to submit these jobs at once and leave them to PBS.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200" dirty="0"/>
          </a:p>
          <a:p>
            <a:pPr>
              <a:spcBef>
                <a:spcPct val="20000"/>
              </a:spcBef>
              <a:buFontTx/>
              <a:buChar char="•"/>
            </a:pPr>
            <a:endParaRPr lang="en-US" sz="2200" dirty="0"/>
          </a:p>
          <a:p>
            <a:pPr>
              <a:spcBef>
                <a:spcPct val="20000"/>
              </a:spcBef>
              <a:buFontTx/>
              <a:buChar char="•"/>
            </a:pPr>
            <a:endParaRPr lang="en-US" sz="2200" dirty="0"/>
          </a:p>
          <a:p>
            <a:pPr>
              <a:spcBef>
                <a:spcPct val="20000"/>
              </a:spcBef>
              <a:buFontTx/>
              <a:buChar char="•"/>
            </a:pPr>
            <a:endParaRPr lang="en-US" sz="2200" dirty="0"/>
          </a:p>
        </p:txBody>
      </p:sp>
      <p:cxnSp>
        <p:nvCxnSpPr>
          <p:cNvPr id="21" name="Straight Connector 20"/>
          <p:cNvCxnSpPr>
            <a:cxnSpLocks noChangeShapeType="1"/>
          </p:cNvCxnSpPr>
          <p:nvPr/>
        </p:nvCxnSpPr>
        <p:spPr bwMode="auto">
          <a:xfrm>
            <a:off x="228600" y="1981200"/>
            <a:ext cx="8763000" cy="1588"/>
          </a:xfrm>
          <a:prstGeom prst="line">
            <a:avLst/>
          </a:prstGeom>
          <a:noFill/>
          <a:ln w="25400">
            <a:solidFill>
              <a:srgbClr val="3366FF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656" name="TextBox 14"/>
          <p:cNvSpPr txBox="1">
            <a:spLocks noChangeArrowheads="1"/>
          </p:cNvSpPr>
          <p:nvPr/>
        </p:nvSpPr>
        <p:spPr bwMode="auto">
          <a:xfrm>
            <a:off x="228600" y="2058988"/>
            <a:ext cx="67056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 eaLnBrk="1" hangingPunct="1"/>
            <a:r>
              <a:rPr lang="en-US" sz="1800">
                <a:solidFill>
                  <a:srgbClr val="3366FF"/>
                </a:solidFill>
              </a:rPr>
              <a:t>How to stage one job’s execution upon the completion of another?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7162800" y="2135187"/>
            <a:ext cx="1752600" cy="381000"/>
          </a:xfrm>
          <a:prstGeom prst="roundRect">
            <a:avLst/>
          </a:prstGeom>
          <a:solidFill>
            <a:srgbClr val="008000"/>
          </a:solidFill>
          <a:ln>
            <a:noFill/>
          </a:ln>
          <a:effectLst>
            <a:glow rad="101600">
              <a:srgbClr val="008000">
                <a:alpha val="75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 algn="ctr" eaLnBrk="1" hangingPunct="1"/>
            <a:r>
              <a:rPr lang="en-US" sz="1800" dirty="0">
                <a:solidFill>
                  <a:srgbClr val="FFFFFF"/>
                </a:solidFill>
              </a:rPr>
              <a:t>#PBS </a:t>
            </a:r>
            <a:r>
              <a:rPr lang="en-US" sz="1800" dirty="0" smtClean="0">
                <a:solidFill>
                  <a:srgbClr val="FFFFFF"/>
                </a:solidFill>
              </a:rPr>
              <a:t>-W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2FEF-7FF7-43AB-BCE6-AFB016134995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29" charset="-128"/>
              </a:rPr>
              <a:t>Job dependency</a:t>
            </a:r>
          </a:p>
        </p:txBody>
      </p:sp>
      <p:sp>
        <p:nvSpPr>
          <p:cNvPr id="19" name="Text Placeholder 2"/>
          <p:cNvSpPr txBox="1">
            <a:spLocks/>
          </p:cNvSpPr>
          <p:nvPr/>
        </p:nvSpPr>
        <p:spPr bwMode="auto">
          <a:xfrm>
            <a:off x="152400" y="3352800"/>
            <a:ext cx="86868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169863" indent="-1698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sz="2200" dirty="0"/>
              <a:t>“PBS –W depend=“ is the line for specifying dependency.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200" dirty="0"/>
              <a:t>Immediately </a:t>
            </a:r>
            <a:r>
              <a:rPr lang="en-US" sz="2200" dirty="0" smtClean="0"/>
              <a:t>following is the </a:t>
            </a:r>
            <a:r>
              <a:rPr lang="en-US" sz="2200" dirty="0"/>
              <a:t>dependency condition, which in this case is “after” (after </a:t>
            </a:r>
            <a:r>
              <a:rPr lang="en-US" sz="2200" dirty="0" smtClean="0"/>
              <a:t>job has begun executing).</a:t>
            </a:r>
            <a:endParaRPr lang="en-US" sz="2200" dirty="0"/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200" dirty="0"/>
              <a:t>Immediately </a:t>
            </a:r>
            <a:r>
              <a:rPr lang="en-US" sz="2200" dirty="0" smtClean="0"/>
              <a:t>following </a:t>
            </a:r>
            <a:r>
              <a:rPr lang="en-US" sz="2200" dirty="0"/>
              <a:t>the condition </a:t>
            </a:r>
            <a:r>
              <a:rPr lang="en-US" sz="2200" dirty="0" smtClean="0"/>
              <a:t>is </a:t>
            </a:r>
            <a:r>
              <a:rPr lang="en-US" sz="2200" dirty="0"/>
              <a:t>the job ID of the </a:t>
            </a:r>
            <a:r>
              <a:rPr lang="en-US" sz="2200" dirty="0" smtClean="0"/>
              <a:t>depended job. </a:t>
            </a:r>
            <a:r>
              <a:rPr lang="en-US" sz="2200" dirty="0"/>
              <a:t>In this case, </a:t>
            </a:r>
            <a:r>
              <a:rPr lang="en-US" sz="2200" dirty="0" smtClean="0"/>
              <a:t>it is </a:t>
            </a:r>
            <a:r>
              <a:rPr lang="en-US" sz="2200" dirty="0"/>
              <a:t>a job </a:t>
            </a:r>
            <a:r>
              <a:rPr lang="en-US" sz="2200" dirty="0" smtClean="0"/>
              <a:t>array.</a:t>
            </a:r>
            <a:endParaRPr lang="en-US" sz="2200" dirty="0"/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200" dirty="0"/>
              <a:t>For dependency condition of failed execution, “</a:t>
            </a:r>
            <a:r>
              <a:rPr lang="en-US" sz="2200" dirty="0" err="1"/>
              <a:t>afternotok</a:t>
            </a:r>
            <a:r>
              <a:rPr lang="en-US" sz="2200" dirty="0"/>
              <a:t>” is the keyword:</a:t>
            </a:r>
          </a:p>
        </p:txBody>
      </p:sp>
      <p:cxnSp>
        <p:nvCxnSpPr>
          <p:cNvPr id="21" name="Straight Connector 20"/>
          <p:cNvCxnSpPr>
            <a:cxnSpLocks noChangeShapeType="1"/>
          </p:cNvCxnSpPr>
          <p:nvPr/>
        </p:nvCxnSpPr>
        <p:spPr bwMode="auto">
          <a:xfrm>
            <a:off x="228600" y="1371600"/>
            <a:ext cx="8763000" cy="1588"/>
          </a:xfrm>
          <a:prstGeom prst="line">
            <a:avLst/>
          </a:prstGeom>
          <a:noFill/>
          <a:ln w="25400">
            <a:solidFill>
              <a:srgbClr val="3366FF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677" name="TextBox 14"/>
          <p:cNvSpPr txBox="1">
            <a:spLocks noChangeArrowheads="1"/>
          </p:cNvSpPr>
          <p:nvPr/>
        </p:nvSpPr>
        <p:spPr bwMode="auto">
          <a:xfrm>
            <a:off x="228600" y="1373188"/>
            <a:ext cx="411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 eaLnBrk="1" hangingPunct="1"/>
            <a:r>
              <a:rPr lang="en-US" sz="1800">
                <a:solidFill>
                  <a:srgbClr val="3366FF"/>
                </a:solidFill>
              </a:rPr>
              <a:t>Specify job dependencies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6781800" y="1524000"/>
            <a:ext cx="2133600" cy="381000"/>
          </a:xfrm>
          <a:prstGeom prst="roundRect">
            <a:avLst/>
          </a:prstGeom>
          <a:solidFill>
            <a:srgbClr val="008000"/>
          </a:solidFill>
          <a:ln>
            <a:noFill/>
          </a:ln>
          <a:effectLst>
            <a:glow rad="101600">
              <a:srgbClr val="008000">
                <a:alpha val="75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 algn="ctr" eaLnBrk="1" hangingPunct="1"/>
            <a:r>
              <a:rPr lang="en-US" sz="1800">
                <a:solidFill>
                  <a:srgbClr val="FFFFFF"/>
                </a:solidFill>
              </a:rPr>
              <a:t>#PBS –W depend</a:t>
            </a:r>
          </a:p>
        </p:txBody>
      </p:sp>
      <p:cxnSp>
        <p:nvCxnSpPr>
          <p:cNvPr id="20" name="Straight Arrow Connector 19"/>
          <p:cNvCxnSpPr>
            <a:cxnSpLocks noChangeShapeType="1"/>
          </p:cNvCxnSpPr>
          <p:nvPr/>
        </p:nvCxnSpPr>
        <p:spPr bwMode="auto">
          <a:xfrm>
            <a:off x="3657600" y="2133600"/>
            <a:ext cx="1828800" cy="3810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682" name="TextBox 14"/>
          <p:cNvSpPr txBox="1">
            <a:spLocks noChangeArrowheads="1"/>
          </p:cNvSpPr>
          <p:nvPr/>
        </p:nvSpPr>
        <p:spPr bwMode="auto">
          <a:xfrm>
            <a:off x="5562600" y="2362200"/>
            <a:ext cx="3429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 eaLnBrk="1" hangingPunct="1"/>
            <a:r>
              <a:rPr lang="en-US" sz="1800"/>
              <a:t>Job dependency specification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52600"/>
            <a:ext cx="3492500" cy="1549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808080">
                <a:alpha val="42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5943600"/>
            <a:ext cx="4076700" cy="546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808080">
                <a:alpha val="42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3810000" y="2819400"/>
            <a:ext cx="1752600" cy="381000"/>
          </a:xfrm>
          <a:prstGeom prst="rect">
            <a:avLst/>
          </a:prstGeom>
          <a:solidFill>
            <a:srgbClr val="FFEBC2"/>
          </a:solidFill>
          <a:ln w="9525">
            <a:solidFill>
              <a:srgbClr val="FF66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r>
              <a:rPr lang="en-US"/>
              <a:t>submit_E.pbs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4419600" y="6096000"/>
            <a:ext cx="1752600" cy="381000"/>
          </a:xfrm>
          <a:prstGeom prst="rect">
            <a:avLst/>
          </a:prstGeom>
          <a:solidFill>
            <a:srgbClr val="FFEBC2"/>
          </a:solidFill>
          <a:ln w="9525">
            <a:solidFill>
              <a:srgbClr val="FF66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r>
              <a:rPr lang="en-US">
                <a:solidFill>
                  <a:srgbClr val="000000"/>
                </a:solidFill>
              </a:rPr>
              <a:t>submit_F.pbs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2FEF-7FF7-43AB-BCE6-AFB016134995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29" charset="-128"/>
              </a:rPr>
              <a:t>Overview of Education Materials</a:t>
            </a:r>
          </a:p>
        </p:txBody>
      </p:sp>
      <p:sp>
        <p:nvSpPr>
          <p:cNvPr id="11267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04800" y="1447800"/>
            <a:ext cx="8610600" cy="5029200"/>
          </a:xfrm>
        </p:spPr>
        <p:txBody>
          <a:bodyPr/>
          <a:lstStyle/>
          <a:p>
            <a:r>
              <a:rPr lang="en-US" b="1" dirty="0" smtClean="0">
                <a:ea typeface="ＭＳ Ｐゴシック" pitchFamily="29" charset="-128"/>
              </a:rPr>
              <a:t>Introduction to computing clusters</a:t>
            </a:r>
            <a:r>
              <a:rPr lang="en-US" dirty="0" smtClean="0">
                <a:ea typeface="ＭＳ Ｐゴシック" pitchFamily="29" charset="-128"/>
              </a:rPr>
              <a:t> [</a:t>
            </a:r>
            <a:r>
              <a:rPr lang="en-US" dirty="0" smtClean="0">
                <a:solidFill>
                  <a:srgbClr val="800000"/>
                </a:solidFill>
                <a:ea typeface="ＭＳ Ｐゴシック" pitchFamily="29" charset="-128"/>
              </a:rPr>
              <a:t>Done.</a:t>
            </a:r>
            <a:r>
              <a:rPr lang="en-US" dirty="0" smtClean="0">
                <a:ea typeface="ＭＳ Ｐゴシック" pitchFamily="29" charset="-128"/>
              </a:rPr>
              <a:t> Summer, 2009]</a:t>
            </a:r>
          </a:p>
          <a:p>
            <a:pPr>
              <a:buFontTx/>
              <a:buNone/>
            </a:pPr>
            <a:r>
              <a:rPr lang="en-US" dirty="0" smtClean="0">
                <a:ea typeface="ＭＳ Ｐゴシック" pitchFamily="29" charset="-128"/>
              </a:rPr>
              <a:t>	Fundamentals of computers, clusters. Concept of massive computation via cluster resources.</a:t>
            </a:r>
          </a:p>
          <a:p>
            <a:r>
              <a:rPr lang="en-US" b="1" dirty="0" smtClean="0">
                <a:ea typeface="ＭＳ Ｐゴシック" pitchFamily="29" charset="-128"/>
              </a:rPr>
              <a:t>Introduction to Subversion </a:t>
            </a:r>
            <a:r>
              <a:rPr lang="en-US" dirty="0" smtClean="0">
                <a:ea typeface="ＭＳ Ｐゴシック" pitchFamily="29" charset="-128"/>
              </a:rPr>
              <a:t>(originated from “Data preservation via SVN for NCN students) [</a:t>
            </a:r>
            <a:r>
              <a:rPr lang="en-US" dirty="0" smtClean="0">
                <a:solidFill>
                  <a:srgbClr val="800000"/>
                </a:solidFill>
                <a:ea typeface="ＭＳ Ｐゴシック" pitchFamily="29" charset="-128"/>
              </a:rPr>
              <a:t>Done.</a:t>
            </a:r>
            <a:r>
              <a:rPr lang="en-US" dirty="0" smtClean="0">
                <a:ea typeface="ＭＳ Ｐゴシック" pitchFamily="29" charset="-128"/>
              </a:rPr>
              <a:t> Fall, 2008]</a:t>
            </a:r>
          </a:p>
          <a:p>
            <a:pPr>
              <a:buFontTx/>
              <a:buNone/>
            </a:pPr>
            <a:r>
              <a:rPr lang="en-US" dirty="0" smtClean="0">
                <a:ea typeface="ＭＳ Ｐゴシック" pitchFamily="29" charset="-128"/>
              </a:rPr>
              <a:t>	Data preservation. Subversion. SVN clients on windows and mac. Data storage system. Project accesses.</a:t>
            </a:r>
          </a:p>
          <a:p>
            <a:r>
              <a:rPr lang="en-US" b="1" dirty="0" smtClean="0">
                <a:ea typeface="ＭＳ Ｐゴシック" pitchFamily="29" charset="-128"/>
              </a:rPr>
              <a:t>Front-end machine access </a:t>
            </a:r>
            <a:r>
              <a:rPr lang="en-US" dirty="0" smtClean="0">
                <a:ea typeface="ＭＳ Ｐゴシック" pitchFamily="29" charset="-128"/>
              </a:rPr>
              <a:t>[</a:t>
            </a:r>
            <a:r>
              <a:rPr lang="en-US" dirty="0" smtClean="0">
                <a:solidFill>
                  <a:srgbClr val="800000"/>
                </a:solidFill>
                <a:ea typeface="ＭＳ Ｐゴシック" pitchFamily="29" charset="-128"/>
              </a:rPr>
              <a:t>by Ben Haley</a:t>
            </a:r>
            <a:r>
              <a:rPr lang="en-US" dirty="0" smtClean="0">
                <a:ea typeface="ＭＳ Ｐゴシック" pitchFamily="29" charset="-128"/>
              </a:rPr>
              <a:t>]</a:t>
            </a:r>
          </a:p>
          <a:p>
            <a:r>
              <a:rPr lang="en-US" b="1" dirty="0" smtClean="0">
                <a:ea typeface="ＭＳ Ｐゴシック" pitchFamily="29" charset="-128"/>
              </a:rPr>
              <a:t>Basic Portable Batch System </a:t>
            </a:r>
            <a:r>
              <a:rPr lang="en-US" dirty="0" smtClean="0">
                <a:ea typeface="ＭＳ Ｐゴシック" pitchFamily="29" charset="-128"/>
              </a:rPr>
              <a:t>[</a:t>
            </a:r>
            <a:r>
              <a:rPr lang="en-US" dirty="0" smtClean="0">
                <a:solidFill>
                  <a:srgbClr val="800000"/>
                </a:solidFill>
                <a:ea typeface="ＭＳ Ｐゴシック" pitchFamily="29" charset="-128"/>
              </a:rPr>
              <a:t>Done.</a:t>
            </a:r>
            <a:r>
              <a:rPr lang="en-US" dirty="0" smtClean="0">
                <a:ea typeface="ＭＳ Ｐゴシック" pitchFamily="29" charset="-128"/>
              </a:rPr>
              <a:t> Summer, 2009, Review May 2013]</a:t>
            </a:r>
          </a:p>
          <a:p>
            <a:pPr>
              <a:buFontTx/>
              <a:buNone/>
            </a:pPr>
            <a:r>
              <a:rPr lang="en-US" dirty="0" smtClean="0">
                <a:ea typeface="ＭＳ Ｐゴシック" pitchFamily="29" charset="-128"/>
              </a:rPr>
              <a:t>	PBS queue system. Basic manipulations.</a:t>
            </a:r>
          </a:p>
          <a:p>
            <a:r>
              <a:rPr lang="en-US" b="1" dirty="0" smtClean="0">
                <a:ea typeface="ＭＳ Ｐゴシック" pitchFamily="29" charset="-128"/>
              </a:rPr>
              <a:t>Advanced Portable Batch System </a:t>
            </a:r>
            <a:r>
              <a:rPr lang="en-US" dirty="0" smtClean="0">
                <a:ea typeface="ＭＳ Ｐゴシック" pitchFamily="29" charset="-128"/>
              </a:rPr>
              <a:t>[</a:t>
            </a:r>
            <a:r>
              <a:rPr lang="en-US" dirty="0" smtClean="0">
                <a:solidFill>
                  <a:srgbClr val="800000"/>
                </a:solidFill>
                <a:ea typeface="ＭＳ Ｐゴシック" pitchFamily="29" charset="-128"/>
              </a:rPr>
              <a:t>Done. </a:t>
            </a:r>
            <a:r>
              <a:rPr lang="en-US" dirty="0" smtClean="0">
                <a:ea typeface="ＭＳ Ｐゴシック" pitchFamily="29" charset="-128"/>
              </a:rPr>
              <a:t>Summer/Fall, 2009]</a:t>
            </a:r>
          </a:p>
          <a:p>
            <a:pPr>
              <a:buFontTx/>
              <a:buNone/>
            </a:pPr>
            <a:r>
              <a:rPr lang="en-US" dirty="0" smtClean="0">
                <a:ea typeface="ＭＳ Ｐゴシック" pitchFamily="29" charset="-128"/>
              </a:rPr>
              <a:t>	PBS queue system. Advanced manipulations.</a:t>
            </a:r>
          </a:p>
          <a:p>
            <a:pPr>
              <a:buFontTx/>
              <a:buNone/>
            </a:pPr>
            <a:endParaRPr lang="en-US" dirty="0" smtClean="0">
              <a:ea typeface="ＭＳ Ｐゴシック" pitchFamily="29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2FEF-7FF7-43AB-BCE6-AFB01613499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486400"/>
            <a:ext cx="4978400" cy="1054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808080">
                <a:alpha val="42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69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29" charset="-128"/>
              </a:rPr>
              <a:t>Job dependency</a:t>
            </a:r>
          </a:p>
        </p:txBody>
      </p:sp>
      <p:sp>
        <p:nvSpPr>
          <p:cNvPr id="19" name="Text Placeholder 2"/>
          <p:cNvSpPr txBox="1">
            <a:spLocks/>
          </p:cNvSpPr>
          <p:nvPr/>
        </p:nvSpPr>
        <p:spPr bwMode="auto">
          <a:xfrm>
            <a:off x="152400" y="3276600"/>
            <a:ext cx="8686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169863" indent="-1698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sz="2200" dirty="0"/>
              <a:t>All jobs with dependencies will start in status of “hold”. 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200" dirty="0"/>
              <a:t>If its dependency condition is met, its status will change to “queued” and start execution as soon as possible.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200" dirty="0" smtClean="0"/>
              <a:t>The job </a:t>
            </a:r>
            <a:r>
              <a:rPr lang="en-US" sz="2200" dirty="0"/>
              <a:t>might remain in the queue </a:t>
            </a:r>
            <a:r>
              <a:rPr lang="en-US" sz="2200" dirty="0" smtClean="0"/>
              <a:t>forever or </a:t>
            </a:r>
            <a:r>
              <a:rPr lang="en-US" sz="2200" dirty="0"/>
              <a:t>be </a:t>
            </a:r>
            <a:r>
              <a:rPr lang="en-US" sz="2200" dirty="0" smtClean="0"/>
              <a:t>removed if </a:t>
            </a:r>
            <a:r>
              <a:rPr lang="en-US" sz="2200" dirty="0"/>
              <a:t>its depended job is lost, deleted, or would never satisfy its condition, . </a:t>
            </a:r>
            <a:r>
              <a:rPr lang="en-US" sz="2200" dirty="0" smtClean="0"/>
              <a:t>You have </a:t>
            </a:r>
            <a:r>
              <a:rPr lang="en-US" sz="2200" dirty="0"/>
              <a:t>to be careful with these residues.</a:t>
            </a:r>
          </a:p>
        </p:txBody>
      </p:sp>
      <p:cxnSp>
        <p:nvCxnSpPr>
          <p:cNvPr id="21" name="Straight Connector 20"/>
          <p:cNvCxnSpPr>
            <a:cxnSpLocks noChangeShapeType="1"/>
          </p:cNvCxnSpPr>
          <p:nvPr/>
        </p:nvCxnSpPr>
        <p:spPr bwMode="auto">
          <a:xfrm>
            <a:off x="228600" y="1371600"/>
            <a:ext cx="8763000" cy="1588"/>
          </a:xfrm>
          <a:prstGeom prst="line">
            <a:avLst/>
          </a:prstGeom>
          <a:noFill/>
          <a:ln w="25400">
            <a:solidFill>
              <a:srgbClr val="3366FF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02" name="TextBox 14"/>
          <p:cNvSpPr txBox="1">
            <a:spLocks noChangeArrowheads="1"/>
          </p:cNvSpPr>
          <p:nvPr/>
        </p:nvSpPr>
        <p:spPr bwMode="auto">
          <a:xfrm>
            <a:off x="228600" y="1373188"/>
            <a:ext cx="411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 eaLnBrk="1" hangingPunct="1"/>
            <a:r>
              <a:rPr lang="en-US" sz="1800">
                <a:solidFill>
                  <a:srgbClr val="3366FF"/>
                </a:solidFill>
              </a:rPr>
              <a:t>Specify job dependencies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6781800" y="1524000"/>
            <a:ext cx="2133600" cy="381000"/>
          </a:xfrm>
          <a:prstGeom prst="roundRect">
            <a:avLst/>
          </a:prstGeom>
          <a:solidFill>
            <a:srgbClr val="008000"/>
          </a:solidFill>
          <a:ln>
            <a:noFill/>
          </a:ln>
          <a:effectLst>
            <a:glow rad="101600">
              <a:srgbClr val="008000">
                <a:alpha val="75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 algn="ctr" eaLnBrk="1" hangingPunct="1"/>
            <a:r>
              <a:rPr lang="en-US" sz="1800">
                <a:solidFill>
                  <a:srgbClr val="FFFFFF"/>
                </a:solidFill>
              </a:rPr>
              <a:t>#PBS –W depend</a:t>
            </a:r>
          </a:p>
        </p:txBody>
      </p:sp>
      <p:sp>
        <p:nvSpPr>
          <p:cNvPr id="29706" name="TextBox 14"/>
          <p:cNvSpPr txBox="1">
            <a:spLocks noChangeArrowheads="1"/>
          </p:cNvSpPr>
          <p:nvPr/>
        </p:nvSpPr>
        <p:spPr bwMode="auto">
          <a:xfrm>
            <a:off x="6096000" y="2590800"/>
            <a:ext cx="2895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 eaLnBrk="1" hangingPunct="1"/>
            <a:r>
              <a:rPr lang="en-US" sz="1800"/>
              <a:t>If condition not yet met, the jobs will initially hold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52600"/>
            <a:ext cx="5092700" cy="157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808080">
                <a:alpha val="42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" name="Straight Arrow Connector 19"/>
          <p:cNvCxnSpPr>
            <a:cxnSpLocks noChangeShapeType="1"/>
          </p:cNvCxnSpPr>
          <p:nvPr/>
        </p:nvCxnSpPr>
        <p:spPr bwMode="auto">
          <a:xfrm>
            <a:off x="5257800" y="2895600"/>
            <a:ext cx="762000" cy="1524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Arrow Connector 17"/>
          <p:cNvCxnSpPr>
            <a:cxnSpLocks noChangeShapeType="1"/>
          </p:cNvCxnSpPr>
          <p:nvPr/>
        </p:nvCxnSpPr>
        <p:spPr bwMode="auto">
          <a:xfrm flipV="1">
            <a:off x="5257800" y="3048000"/>
            <a:ext cx="762000" cy="1524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5410200" y="2133600"/>
            <a:ext cx="2819400" cy="381000"/>
          </a:xfrm>
          <a:prstGeom prst="rect">
            <a:avLst/>
          </a:prstGeom>
          <a:solidFill>
            <a:srgbClr val="FFEBC2"/>
          </a:solidFill>
          <a:ln w="9525">
            <a:solidFill>
              <a:srgbClr val="FF66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r>
              <a:rPr lang="en-US">
                <a:solidFill>
                  <a:srgbClr val="000000"/>
                </a:solidFill>
              </a:rPr>
              <a:t>Before D finishes</a:t>
            </a: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5410200" y="5867400"/>
            <a:ext cx="2819400" cy="381000"/>
          </a:xfrm>
          <a:prstGeom prst="rect">
            <a:avLst/>
          </a:prstGeom>
          <a:solidFill>
            <a:srgbClr val="FFEBC2"/>
          </a:solidFill>
          <a:ln w="9525">
            <a:solidFill>
              <a:srgbClr val="FF66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r>
              <a:rPr lang="en-US">
                <a:solidFill>
                  <a:srgbClr val="000000"/>
                </a:solidFill>
              </a:rPr>
              <a:t>After D finishes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2FEF-7FF7-43AB-BCE6-AFB01613499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29" charset="-128"/>
              </a:rPr>
              <a:t>Job dependency (after)</a:t>
            </a:r>
          </a:p>
        </p:txBody>
      </p:sp>
      <p:cxnSp>
        <p:nvCxnSpPr>
          <p:cNvPr id="21" name="Straight Connector 20"/>
          <p:cNvCxnSpPr>
            <a:cxnSpLocks noChangeShapeType="1"/>
          </p:cNvCxnSpPr>
          <p:nvPr/>
        </p:nvCxnSpPr>
        <p:spPr bwMode="auto">
          <a:xfrm>
            <a:off x="228600" y="1371600"/>
            <a:ext cx="8763000" cy="1588"/>
          </a:xfrm>
          <a:prstGeom prst="line">
            <a:avLst/>
          </a:prstGeom>
          <a:noFill/>
          <a:ln w="25400">
            <a:solidFill>
              <a:srgbClr val="3366FF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25" name="TextBox 14"/>
          <p:cNvSpPr txBox="1">
            <a:spLocks noChangeArrowheads="1"/>
          </p:cNvSpPr>
          <p:nvPr/>
        </p:nvSpPr>
        <p:spPr bwMode="auto">
          <a:xfrm>
            <a:off x="228600" y="1373188"/>
            <a:ext cx="411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 eaLnBrk="1" hangingPunct="1"/>
            <a:r>
              <a:rPr lang="en-US" sz="1800">
                <a:solidFill>
                  <a:srgbClr val="3366FF"/>
                </a:solidFill>
              </a:rPr>
              <a:t>Specify job dependencies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6781800" y="1524000"/>
            <a:ext cx="2133600" cy="381000"/>
          </a:xfrm>
          <a:prstGeom prst="roundRect">
            <a:avLst/>
          </a:prstGeom>
          <a:solidFill>
            <a:srgbClr val="008000"/>
          </a:solidFill>
          <a:ln>
            <a:noFill/>
          </a:ln>
          <a:effectLst>
            <a:glow rad="101600">
              <a:srgbClr val="008000">
                <a:alpha val="75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 algn="ctr" eaLnBrk="1" hangingPunct="1"/>
            <a:r>
              <a:rPr lang="en-US" sz="1800">
                <a:solidFill>
                  <a:srgbClr val="FFFFFF"/>
                </a:solidFill>
              </a:rPr>
              <a:t>#PBS –W depend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957221"/>
              </p:ext>
            </p:extLst>
          </p:nvPr>
        </p:nvGraphicFramePr>
        <p:xfrm>
          <a:off x="609600" y="3657600"/>
          <a:ext cx="7924800" cy="2667000"/>
        </p:xfrm>
        <a:graphic>
          <a:graphicData uri="http://schemas.openxmlformats.org/drawingml/2006/table">
            <a:tbl>
              <a:tblPr/>
              <a:tblGrid>
                <a:gridCol w="1873135"/>
                <a:gridCol w="6051665"/>
              </a:tblGrid>
              <a:tr h="50346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pitchFamily="2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This job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may begin…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50346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after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After depended job has started execution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50346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afterok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After depended job has successfully terminated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50346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afternotok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After depended job has terminated with errors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65314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afterany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pitchFamily="2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After depended job has terminated with or without errors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2FEF-7FF7-43AB-BCE6-AFB016134995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8" name="Text Placeholder 2"/>
          <p:cNvSpPr txBox="1">
            <a:spLocks/>
          </p:cNvSpPr>
          <p:nvPr/>
        </p:nvSpPr>
        <p:spPr bwMode="auto">
          <a:xfrm>
            <a:off x="228600" y="1981200"/>
            <a:ext cx="8686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169863" indent="-1698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sz="2200" dirty="0"/>
              <a:t>With </a:t>
            </a:r>
            <a:r>
              <a:rPr lang="en-US" sz="2200" dirty="0" smtClean="0"/>
              <a:t>many types of </a:t>
            </a:r>
            <a:r>
              <a:rPr lang="en-US" sz="2200" dirty="0"/>
              <a:t>dependency conditions available, </a:t>
            </a:r>
            <a:r>
              <a:rPr lang="en-US" sz="2200" dirty="0" smtClean="0"/>
              <a:t>the user </a:t>
            </a:r>
            <a:r>
              <a:rPr lang="en-US" sz="2200" dirty="0"/>
              <a:t>is able to schedule the execution of jobs upon the outcomes of others, and thus build a complicated network of jobs with deep and nested dependencies.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29" charset="-128"/>
              </a:rPr>
              <a:t>Job dependency: example (after)</a:t>
            </a:r>
          </a:p>
        </p:txBody>
      </p:sp>
      <p:sp>
        <p:nvSpPr>
          <p:cNvPr id="19" name="Text Placeholder 2"/>
          <p:cNvSpPr txBox="1">
            <a:spLocks/>
          </p:cNvSpPr>
          <p:nvPr/>
        </p:nvSpPr>
        <p:spPr bwMode="auto">
          <a:xfrm>
            <a:off x="228600" y="1828800"/>
            <a:ext cx="8686800" cy="1142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169863" indent="-1698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sz="2200" dirty="0" smtClean="0"/>
              <a:t>Standard output of </a:t>
            </a:r>
            <a:r>
              <a:rPr lang="en-US" sz="2200" b="1" dirty="0" smtClean="0"/>
              <a:t>qsub</a:t>
            </a:r>
            <a:r>
              <a:rPr lang="en-US" sz="2200" dirty="0" smtClean="0"/>
              <a:t> is the job ID. Let’s use that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200" dirty="0" smtClean="0"/>
              <a:t>Write shell script (here </a:t>
            </a:r>
            <a:r>
              <a:rPr lang="en-US" sz="2200" b="1" dirty="0" err="1" smtClean="0"/>
              <a:t>newjob.pbs</a:t>
            </a:r>
            <a:r>
              <a:rPr lang="en-US" sz="2200" dirty="0"/>
              <a:t>)</a:t>
            </a:r>
          </a:p>
        </p:txBody>
      </p:sp>
      <p:cxnSp>
        <p:nvCxnSpPr>
          <p:cNvPr id="21" name="Straight Connector 20"/>
          <p:cNvCxnSpPr>
            <a:cxnSpLocks noChangeShapeType="1"/>
          </p:cNvCxnSpPr>
          <p:nvPr/>
        </p:nvCxnSpPr>
        <p:spPr bwMode="auto">
          <a:xfrm>
            <a:off x="228600" y="1371600"/>
            <a:ext cx="8763000" cy="1588"/>
          </a:xfrm>
          <a:prstGeom prst="line">
            <a:avLst/>
          </a:prstGeom>
          <a:noFill/>
          <a:ln w="25400">
            <a:solidFill>
              <a:srgbClr val="3366FF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25" name="TextBox 14"/>
          <p:cNvSpPr txBox="1">
            <a:spLocks noChangeArrowheads="1"/>
          </p:cNvSpPr>
          <p:nvPr/>
        </p:nvSpPr>
        <p:spPr bwMode="auto">
          <a:xfrm>
            <a:off x="228600" y="1373188"/>
            <a:ext cx="411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 eaLnBrk="1" hangingPunct="1"/>
            <a:r>
              <a:rPr lang="en-US" sz="1800">
                <a:solidFill>
                  <a:srgbClr val="3366FF"/>
                </a:solidFill>
              </a:rPr>
              <a:t>Specify job dependencies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6781800" y="1524000"/>
            <a:ext cx="2133600" cy="381000"/>
          </a:xfrm>
          <a:prstGeom prst="roundRect">
            <a:avLst/>
          </a:prstGeom>
          <a:solidFill>
            <a:srgbClr val="008000"/>
          </a:solidFill>
          <a:ln>
            <a:noFill/>
          </a:ln>
          <a:effectLst>
            <a:glow rad="101600">
              <a:srgbClr val="008000">
                <a:alpha val="75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 algn="ctr" eaLnBrk="1" hangingPunct="1"/>
            <a:r>
              <a:rPr lang="en-US" sz="1800">
                <a:solidFill>
                  <a:srgbClr val="FFFFFF"/>
                </a:solidFill>
              </a:rPr>
              <a:t>#PBS –W depend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571" y="2627961"/>
            <a:ext cx="6566264" cy="1716330"/>
          </a:xfrm>
          <a:prstGeom prst="rect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571" y="4743197"/>
            <a:ext cx="8268855" cy="1810003"/>
          </a:xfrm>
          <a:prstGeom prst="rect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</p:pic>
      <p:sp>
        <p:nvSpPr>
          <p:cNvPr id="10" name="Text Placeholder 2"/>
          <p:cNvSpPr txBox="1">
            <a:spLocks/>
          </p:cNvSpPr>
          <p:nvPr/>
        </p:nvSpPr>
        <p:spPr bwMode="auto">
          <a:xfrm>
            <a:off x="228600" y="4342050"/>
            <a:ext cx="8686800" cy="45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169863" indent="-1698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sz="2200" dirty="0" smtClean="0"/>
              <a:t>Turn into executable and run it as a batch file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2FEF-7FF7-43AB-BCE6-AFB01613499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06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29" charset="-128"/>
              </a:rPr>
              <a:t>Job dependency (before)</a:t>
            </a:r>
          </a:p>
        </p:txBody>
      </p:sp>
      <p:cxnSp>
        <p:nvCxnSpPr>
          <p:cNvPr id="21" name="Straight Connector 20"/>
          <p:cNvCxnSpPr>
            <a:cxnSpLocks noChangeShapeType="1"/>
          </p:cNvCxnSpPr>
          <p:nvPr/>
        </p:nvCxnSpPr>
        <p:spPr bwMode="auto">
          <a:xfrm>
            <a:off x="228600" y="1371600"/>
            <a:ext cx="8763000" cy="1588"/>
          </a:xfrm>
          <a:prstGeom prst="line">
            <a:avLst/>
          </a:prstGeom>
          <a:noFill/>
          <a:ln w="25400">
            <a:solidFill>
              <a:srgbClr val="3366FF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25" name="TextBox 14"/>
          <p:cNvSpPr txBox="1">
            <a:spLocks noChangeArrowheads="1"/>
          </p:cNvSpPr>
          <p:nvPr/>
        </p:nvSpPr>
        <p:spPr bwMode="auto">
          <a:xfrm>
            <a:off x="228600" y="1373188"/>
            <a:ext cx="411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 eaLnBrk="1" hangingPunct="1"/>
            <a:r>
              <a:rPr lang="en-US" sz="1800">
                <a:solidFill>
                  <a:srgbClr val="3366FF"/>
                </a:solidFill>
              </a:rPr>
              <a:t>Specify job dependencies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6781800" y="1524000"/>
            <a:ext cx="2133600" cy="381000"/>
          </a:xfrm>
          <a:prstGeom prst="roundRect">
            <a:avLst/>
          </a:prstGeom>
          <a:solidFill>
            <a:srgbClr val="008000"/>
          </a:solidFill>
          <a:ln>
            <a:noFill/>
          </a:ln>
          <a:effectLst>
            <a:glow rad="101600">
              <a:srgbClr val="008000">
                <a:alpha val="75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 algn="ctr" eaLnBrk="1" hangingPunct="1"/>
            <a:r>
              <a:rPr lang="en-US" sz="1800">
                <a:solidFill>
                  <a:srgbClr val="FFFFFF"/>
                </a:solidFill>
              </a:rPr>
              <a:t>#PBS –W depend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2FEF-7FF7-43AB-BCE6-AFB016134995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9313350"/>
              </p:ext>
            </p:extLst>
          </p:nvPr>
        </p:nvGraphicFramePr>
        <p:xfrm>
          <a:off x="609600" y="3657600"/>
          <a:ext cx="7924800" cy="2667000"/>
        </p:xfrm>
        <a:graphic>
          <a:graphicData uri="http://schemas.openxmlformats.org/drawingml/2006/table">
            <a:tbl>
              <a:tblPr/>
              <a:tblGrid>
                <a:gridCol w="1873135"/>
                <a:gridCol w="6051665"/>
              </a:tblGrid>
              <a:tr h="50346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pitchFamily="2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Depended job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may begin…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50346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before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When this job has begun execution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50346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beforeok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pitchFamily="2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When this job has terminated successfully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50346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beforenotok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pitchFamily="2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When this job has terminated with errors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65314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beforeany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pitchFamily="2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When this job has terminated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29" charset="-128"/>
                        </a:rPr>
                        <a:t>with or without errors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</a:tbl>
          </a:graphicData>
        </a:graphic>
      </p:graphicFrame>
      <p:sp>
        <p:nvSpPr>
          <p:cNvPr id="9" name="Text Placeholder 2"/>
          <p:cNvSpPr txBox="1">
            <a:spLocks/>
          </p:cNvSpPr>
          <p:nvPr/>
        </p:nvSpPr>
        <p:spPr bwMode="auto">
          <a:xfrm>
            <a:off x="228600" y="1981200"/>
            <a:ext cx="8686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169863" indent="-1698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sz="2200" dirty="0" smtClean="0"/>
              <a:t>It is also possible to tell a job to run before another job. This can be useful if many jobs should run before a given job.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200" dirty="0" smtClean="0"/>
              <a:t>The commands are like those for </a:t>
            </a:r>
            <a:r>
              <a:rPr lang="en-US" sz="2200" b="1" dirty="0" smtClean="0"/>
              <a:t>after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200" dirty="0" smtClean="0"/>
              <a:t>Example on next slide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26826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29" charset="-128"/>
              </a:rPr>
              <a:t>Job </a:t>
            </a:r>
            <a:r>
              <a:rPr lang="en-US" dirty="0">
                <a:ea typeface="ＭＳ Ｐゴシック" pitchFamily="29" charset="-128"/>
              </a:rPr>
              <a:t>dependency: example </a:t>
            </a:r>
            <a:r>
              <a:rPr lang="en-US" dirty="0" smtClean="0">
                <a:ea typeface="ＭＳ Ｐゴシック" pitchFamily="29" charset="-128"/>
              </a:rPr>
              <a:t>(before)</a:t>
            </a:r>
          </a:p>
        </p:txBody>
      </p:sp>
      <p:cxnSp>
        <p:nvCxnSpPr>
          <p:cNvPr id="21" name="Straight Connector 20"/>
          <p:cNvCxnSpPr>
            <a:cxnSpLocks noChangeShapeType="1"/>
          </p:cNvCxnSpPr>
          <p:nvPr/>
        </p:nvCxnSpPr>
        <p:spPr bwMode="auto">
          <a:xfrm>
            <a:off x="228600" y="1371600"/>
            <a:ext cx="8763000" cy="1588"/>
          </a:xfrm>
          <a:prstGeom prst="line">
            <a:avLst/>
          </a:prstGeom>
          <a:noFill/>
          <a:ln w="25400">
            <a:solidFill>
              <a:srgbClr val="3366FF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25" name="TextBox 14"/>
          <p:cNvSpPr txBox="1">
            <a:spLocks noChangeArrowheads="1"/>
          </p:cNvSpPr>
          <p:nvPr/>
        </p:nvSpPr>
        <p:spPr bwMode="auto">
          <a:xfrm>
            <a:off x="228600" y="1373188"/>
            <a:ext cx="411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 eaLnBrk="1" hangingPunct="1"/>
            <a:r>
              <a:rPr lang="en-US" sz="1800">
                <a:solidFill>
                  <a:srgbClr val="3366FF"/>
                </a:solidFill>
              </a:rPr>
              <a:t>Specify job dependencies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6781800" y="1524000"/>
            <a:ext cx="2133600" cy="381000"/>
          </a:xfrm>
          <a:prstGeom prst="roundRect">
            <a:avLst/>
          </a:prstGeom>
          <a:solidFill>
            <a:srgbClr val="008000"/>
          </a:solidFill>
          <a:ln>
            <a:noFill/>
          </a:ln>
          <a:effectLst>
            <a:glow rad="101600">
              <a:srgbClr val="008000">
                <a:alpha val="75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 algn="ctr" eaLnBrk="1" hangingPunct="1"/>
            <a:r>
              <a:rPr lang="en-US" sz="1800">
                <a:solidFill>
                  <a:srgbClr val="FFFFFF"/>
                </a:solidFill>
              </a:rPr>
              <a:t>#PBS –W depend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2FEF-7FF7-43AB-BCE6-AFB016134995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9" name="Text Placeholder 2"/>
          <p:cNvSpPr txBox="1">
            <a:spLocks/>
          </p:cNvSpPr>
          <p:nvPr/>
        </p:nvSpPr>
        <p:spPr bwMode="auto">
          <a:xfrm>
            <a:off x="228600" y="1981200"/>
            <a:ext cx="8686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169863" indent="-1698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sz="2200" dirty="0" smtClean="0"/>
              <a:t>The job that should run after a series of jobs must have the command </a:t>
            </a:r>
            <a:r>
              <a:rPr lang="en-US" sz="2200" b="1" dirty="0" smtClean="0"/>
              <a:t>#PBS –W depend=</a:t>
            </a:r>
            <a:r>
              <a:rPr lang="en-US" sz="2200" b="1" dirty="0" err="1" smtClean="0"/>
              <a:t>on:count</a:t>
            </a:r>
            <a:r>
              <a:rPr lang="en-US" sz="2200" dirty="0" smtClean="0"/>
              <a:t> where </a:t>
            </a:r>
            <a:r>
              <a:rPr lang="en-US" sz="2200" b="1" dirty="0" smtClean="0"/>
              <a:t>count</a:t>
            </a:r>
            <a:r>
              <a:rPr lang="en-US" sz="2200" dirty="0" smtClean="0"/>
              <a:t> is the number of jobs that this job depends on. Submit it and note the ID.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200" dirty="0" smtClean="0"/>
              <a:t>The </a:t>
            </a:r>
            <a:r>
              <a:rPr lang="en-US" sz="2200" b="1" dirty="0" smtClean="0"/>
              <a:t>count</a:t>
            </a:r>
            <a:r>
              <a:rPr lang="en-US" sz="2200" dirty="0" smtClean="0"/>
              <a:t> other jobs that should run before then get any of the </a:t>
            </a:r>
            <a:r>
              <a:rPr lang="en-US" sz="2200" b="1" dirty="0" smtClean="0"/>
              <a:t>before</a:t>
            </a:r>
            <a:r>
              <a:rPr lang="en-US" sz="2200" dirty="0" smtClean="0"/>
              <a:t> commands listed on previous slide, together with the Job ID that the depended job returned.</a:t>
            </a:r>
            <a:endParaRPr lang="en-US" sz="2200" dirty="0"/>
          </a:p>
        </p:txBody>
      </p:sp>
      <p:pic>
        <p:nvPicPr>
          <p:cNvPr id="1027" name="Picture 3" descr="U:\Personal\Presentations\PBS presentations\avdPBS-dependBefor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154" y="4307872"/>
            <a:ext cx="2058987" cy="1314450"/>
          </a:xfrm>
          <a:prstGeom prst="rect">
            <a:avLst/>
          </a:prstGeom>
          <a:noFill/>
          <a:effectLst>
            <a:glow rad="1016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U:\Personal\Presentations\PBS presentations\avdPBS-dependBefore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3175" y="4305080"/>
            <a:ext cx="2781300" cy="438150"/>
          </a:xfrm>
          <a:prstGeom prst="rect">
            <a:avLst/>
          </a:prstGeom>
          <a:noFill/>
          <a:effectLst>
            <a:glow rad="1016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U:\Personal\Presentations\PBS presentations\avdPBS-dependBefore4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5575" y="4512971"/>
            <a:ext cx="2562225" cy="857250"/>
          </a:xfrm>
          <a:prstGeom prst="rect">
            <a:avLst/>
          </a:prstGeom>
          <a:noFill/>
          <a:ln w="12700">
            <a:solidFill>
              <a:srgbClr val="FF000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/>
          <p:cNvCxnSpPr>
            <a:endCxn id="1028" idx="1"/>
          </p:cNvCxnSpPr>
          <p:nvPr/>
        </p:nvCxnSpPr>
        <p:spPr>
          <a:xfrm>
            <a:off x="2180141" y="4524155"/>
            <a:ext cx="36303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31" name="Picture 7" descr="U:\Personal\Presentations\PBS presentations\avdPBS-dependBefore5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5503572"/>
            <a:ext cx="6358136" cy="1049628"/>
          </a:xfrm>
          <a:prstGeom prst="rect">
            <a:avLst/>
          </a:prstGeom>
          <a:noFill/>
          <a:effectLst>
            <a:glow rad="1016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Straight Arrow Connector 13"/>
          <p:cNvCxnSpPr>
            <a:stCxn id="1028" idx="3"/>
            <a:endCxn id="1029" idx="1"/>
          </p:cNvCxnSpPr>
          <p:nvPr/>
        </p:nvCxnSpPr>
        <p:spPr>
          <a:xfrm flipV="1">
            <a:off x="5324475" y="4408196"/>
            <a:ext cx="461962" cy="1159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028" idx="3"/>
            <a:endCxn id="1030" idx="1"/>
          </p:cNvCxnSpPr>
          <p:nvPr/>
        </p:nvCxnSpPr>
        <p:spPr>
          <a:xfrm>
            <a:off x="5324475" y="4524155"/>
            <a:ext cx="1181100" cy="4174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29" name="Picture 5" descr="U:\Personal\Presentations\PBS presentations\avdPBS-dependBefore3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6437" y="3979571"/>
            <a:ext cx="2562225" cy="857250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2543175" y="4419600"/>
            <a:ext cx="609600" cy="158899"/>
          </a:xfrm>
          <a:prstGeom prst="rect">
            <a:avLst/>
          </a:prstGeom>
          <a:noFill/>
          <a:ln w="19050">
            <a:solidFill>
              <a:srgbClr val="0AD117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732712" y="4600809"/>
            <a:ext cx="609600" cy="158899"/>
          </a:xfrm>
          <a:prstGeom prst="rect">
            <a:avLst/>
          </a:prstGeom>
          <a:noFill/>
          <a:ln w="19050">
            <a:solidFill>
              <a:srgbClr val="0AD117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8458200" y="5122571"/>
            <a:ext cx="609600" cy="158899"/>
          </a:xfrm>
          <a:prstGeom prst="rect">
            <a:avLst/>
          </a:prstGeom>
          <a:noFill/>
          <a:ln w="19050">
            <a:solidFill>
              <a:srgbClr val="0AD117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127274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29" charset="-128"/>
              </a:rPr>
              <a:t>Passing Environment Variables to Job </a:t>
            </a:r>
          </a:p>
        </p:txBody>
      </p:sp>
      <p:cxnSp>
        <p:nvCxnSpPr>
          <p:cNvPr id="21" name="Straight Connector 20"/>
          <p:cNvCxnSpPr>
            <a:cxnSpLocks noChangeShapeType="1"/>
          </p:cNvCxnSpPr>
          <p:nvPr/>
        </p:nvCxnSpPr>
        <p:spPr bwMode="auto">
          <a:xfrm>
            <a:off x="228600" y="1371600"/>
            <a:ext cx="8763000" cy="1588"/>
          </a:xfrm>
          <a:prstGeom prst="line">
            <a:avLst/>
          </a:prstGeom>
          <a:noFill/>
          <a:ln w="25400">
            <a:solidFill>
              <a:srgbClr val="3366FF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748" name="TextBox 14"/>
          <p:cNvSpPr txBox="1">
            <a:spLocks noChangeArrowheads="1"/>
          </p:cNvSpPr>
          <p:nvPr/>
        </p:nvSpPr>
        <p:spPr bwMode="auto">
          <a:xfrm>
            <a:off x="228600" y="1373188"/>
            <a:ext cx="411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 eaLnBrk="1" hangingPunct="1"/>
            <a:r>
              <a:rPr lang="en-US" sz="1800" dirty="0" smtClean="0">
                <a:solidFill>
                  <a:srgbClr val="3366FF"/>
                </a:solidFill>
              </a:rPr>
              <a:t>Passing Environment Variables to Job</a:t>
            </a:r>
            <a:endParaRPr lang="en-US" sz="1800" dirty="0">
              <a:solidFill>
                <a:srgbClr val="3366FF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6781800" y="1524000"/>
            <a:ext cx="2133600" cy="381000"/>
          </a:xfrm>
          <a:prstGeom prst="roundRect">
            <a:avLst/>
          </a:prstGeom>
          <a:solidFill>
            <a:srgbClr val="008000"/>
          </a:solidFill>
          <a:ln>
            <a:noFill/>
          </a:ln>
          <a:effectLst>
            <a:glow rad="101600">
              <a:srgbClr val="008000">
                <a:alpha val="75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 algn="ctr" eaLnBrk="1" hangingPunct="1"/>
            <a:r>
              <a:rPr lang="en-US" sz="1800" dirty="0" smtClean="0">
                <a:solidFill>
                  <a:srgbClr val="FFFFFF"/>
                </a:solidFill>
              </a:rPr>
              <a:t>qsub -v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6" name="Text Placeholder 2"/>
          <p:cNvSpPr txBox="1">
            <a:spLocks/>
          </p:cNvSpPr>
          <p:nvPr/>
        </p:nvSpPr>
        <p:spPr bwMode="auto">
          <a:xfrm>
            <a:off x="228600" y="1981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169863" indent="-1698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sz="2200" dirty="0" smtClean="0"/>
              <a:t>With the option </a:t>
            </a:r>
            <a:r>
              <a:rPr lang="en-US" sz="2200" b="1" dirty="0" smtClean="0"/>
              <a:t>–v </a:t>
            </a:r>
            <a:r>
              <a:rPr lang="en-US" sz="2200" dirty="0" smtClean="0"/>
              <a:t>it is possible to pass variables from the command line. </a:t>
            </a:r>
            <a:endParaRPr lang="en-US" sz="22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790" y="2743201"/>
            <a:ext cx="3721723" cy="1601084"/>
          </a:xfrm>
          <a:prstGeom prst="rect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790" y="4572000"/>
            <a:ext cx="6458208" cy="935415"/>
          </a:xfrm>
          <a:prstGeom prst="rect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</p:pic>
      <p:sp>
        <p:nvSpPr>
          <p:cNvPr id="10" name="Text Placeholder 2"/>
          <p:cNvSpPr txBox="1">
            <a:spLocks/>
          </p:cNvSpPr>
          <p:nvPr/>
        </p:nvSpPr>
        <p:spPr bwMode="auto">
          <a:xfrm>
            <a:off x="313765" y="56388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169863" indent="-1698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sz="2200" dirty="0" smtClean="0"/>
              <a:t>As with all qsub options, this may </a:t>
            </a:r>
            <a:r>
              <a:rPr lang="en-US" sz="2200" dirty="0"/>
              <a:t>a</a:t>
            </a:r>
            <a:r>
              <a:rPr lang="en-US" sz="2200" dirty="0" smtClean="0"/>
              <a:t>lso be done in the </a:t>
            </a:r>
            <a:r>
              <a:rPr lang="en-US" sz="2200" dirty="0" err="1" smtClean="0"/>
              <a:t>pbs</a:t>
            </a:r>
            <a:r>
              <a:rPr lang="en-US" sz="2200" dirty="0" smtClean="0"/>
              <a:t> script</a:t>
            </a:r>
          </a:p>
          <a:p>
            <a:pPr marL="0" indent="0">
              <a:spcBef>
                <a:spcPct val="20000"/>
              </a:spcBef>
            </a:pPr>
            <a:r>
              <a:rPr lang="en-US" sz="2200" b="1" dirty="0" smtClean="0"/>
              <a:t>#PBS –v var1=“5”,var2=“1’,var3=“data”</a:t>
            </a:r>
            <a:r>
              <a:rPr lang="en-US" sz="2200" dirty="0" smtClean="0"/>
              <a:t> 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2FEF-7FF7-43AB-BCE6-AFB016134995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4"/>
          <p:cNvSpPr txBox="1">
            <a:spLocks noChangeArrowheads="1"/>
          </p:cNvSpPr>
          <p:nvPr/>
        </p:nvSpPr>
        <p:spPr bwMode="auto">
          <a:xfrm>
            <a:off x="228600" y="1373188"/>
            <a:ext cx="411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 eaLnBrk="1" hangingPunct="1"/>
            <a:r>
              <a:rPr lang="en-US" sz="1800" dirty="0" smtClean="0">
                <a:solidFill>
                  <a:srgbClr val="3366FF"/>
                </a:solidFill>
              </a:rPr>
              <a:t>Looking for help</a:t>
            </a:r>
            <a:endParaRPr lang="en-US" sz="1800" dirty="0">
              <a:solidFill>
                <a:srgbClr val="3366FF"/>
              </a:solidFill>
            </a:endParaRPr>
          </a:p>
        </p:txBody>
      </p:sp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29" charset="-128"/>
              </a:rPr>
              <a:t>Looking for help</a:t>
            </a:r>
          </a:p>
        </p:txBody>
      </p:sp>
      <p:cxnSp>
        <p:nvCxnSpPr>
          <p:cNvPr id="21" name="Straight Connector 20"/>
          <p:cNvCxnSpPr>
            <a:cxnSpLocks noChangeShapeType="1"/>
          </p:cNvCxnSpPr>
          <p:nvPr/>
        </p:nvCxnSpPr>
        <p:spPr bwMode="auto">
          <a:xfrm>
            <a:off x="228600" y="1371600"/>
            <a:ext cx="8763000" cy="1588"/>
          </a:xfrm>
          <a:prstGeom prst="line">
            <a:avLst/>
          </a:prstGeom>
          <a:noFill/>
          <a:ln w="25400">
            <a:solidFill>
              <a:srgbClr val="3366FF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Rounded Rectangle 22"/>
          <p:cNvSpPr/>
          <p:nvPr/>
        </p:nvSpPr>
        <p:spPr>
          <a:xfrm>
            <a:off x="6781800" y="1524000"/>
            <a:ext cx="2133600" cy="381000"/>
          </a:xfrm>
          <a:prstGeom prst="roundRect">
            <a:avLst/>
          </a:prstGeom>
          <a:solidFill>
            <a:srgbClr val="008000"/>
          </a:solidFill>
          <a:ln>
            <a:noFill/>
          </a:ln>
          <a:effectLst>
            <a:glow rad="101600">
              <a:srgbClr val="008000">
                <a:alpha val="75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 algn="ctr" eaLnBrk="1" hangingPunct="1"/>
            <a:r>
              <a:rPr lang="en-US" sz="1800" dirty="0" smtClean="0">
                <a:solidFill>
                  <a:srgbClr val="FFFFFF"/>
                </a:solidFill>
              </a:rPr>
              <a:t>man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6" name="Text Placeholder 2"/>
          <p:cNvSpPr txBox="1">
            <a:spLocks/>
          </p:cNvSpPr>
          <p:nvPr/>
        </p:nvSpPr>
        <p:spPr bwMode="auto">
          <a:xfrm>
            <a:off x="228600" y="1981200"/>
            <a:ext cx="86868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169863" indent="-1698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sz="2200" dirty="0" smtClean="0"/>
              <a:t>If something is not clear or does not work, I encourage you to look up the function, for example </a:t>
            </a:r>
            <a:r>
              <a:rPr lang="en-US" sz="2200" b="1" dirty="0" smtClean="0"/>
              <a:t>man qsub</a:t>
            </a:r>
            <a:r>
              <a:rPr lang="en-US" sz="2200" dirty="0" smtClean="0"/>
              <a:t> or </a:t>
            </a:r>
            <a:r>
              <a:rPr lang="en-US" sz="2200" b="1" dirty="0" smtClean="0"/>
              <a:t>man qstat</a:t>
            </a:r>
            <a:r>
              <a:rPr lang="en-US" sz="2200" dirty="0" smtClean="0"/>
              <a:t> 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200" dirty="0"/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200" dirty="0" smtClean="0"/>
              <a:t>Some websites with examples</a:t>
            </a:r>
          </a:p>
          <a:p>
            <a:pPr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1500" dirty="0" smtClean="0">
                <a:hlinkClick r:id="rId2"/>
              </a:rPr>
              <a:t>https://wikis.nyu.edu/display/NYUHPC/Tutorial+-+Submitting+a+job+using+qsub</a:t>
            </a:r>
            <a:endParaRPr lang="en-US" sz="1500" dirty="0" smtClean="0"/>
          </a:p>
          <a:p>
            <a:pPr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1500" dirty="0" smtClean="0">
                <a:hlinkClick r:id="rId3"/>
              </a:rPr>
              <a:t>http://www.clusterresources.com/torquedocs21/2.1jobsubmission.shtml</a:t>
            </a:r>
            <a:endParaRPr lang="en-US" sz="1500" dirty="0" smtClean="0"/>
          </a:p>
          <a:p>
            <a:pPr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1500" dirty="0" smtClean="0">
                <a:hlinkClick r:id="rId4"/>
              </a:rPr>
              <a:t>http://wiki.ibest.uidaho.edu/index.php/Tutorial:_Submitting_a_job_using_qsub</a:t>
            </a:r>
            <a:endParaRPr lang="en-US" sz="1500" dirty="0" smtClean="0"/>
          </a:p>
          <a:p>
            <a:pPr>
              <a:spcBef>
                <a:spcPct val="20000"/>
              </a:spcBef>
              <a:buFont typeface="Wingdings" pitchFamily="2" charset="2"/>
              <a:buChar char="Ø"/>
            </a:pPr>
            <a:endParaRPr lang="en-US" sz="2200" dirty="0" smtClean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200" dirty="0" smtClean="0"/>
              <a:t>The guides for the clusters</a:t>
            </a:r>
          </a:p>
          <a:p>
            <a:pPr marL="0" indent="0">
              <a:spcBef>
                <a:spcPct val="20000"/>
              </a:spcBef>
            </a:pPr>
            <a:r>
              <a:rPr lang="en-US" sz="2200" dirty="0">
                <a:hlinkClick r:id="rId5"/>
              </a:rPr>
              <a:t>http://www.rcac.purdue.edu/userinfo/resources</a:t>
            </a:r>
            <a:r>
              <a:rPr lang="en-US" sz="2200" dirty="0" smtClean="0">
                <a:hlinkClick r:id="rId5"/>
              </a:rPr>
              <a:t>/</a:t>
            </a:r>
            <a:endParaRPr lang="en-US" sz="2200" dirty="0" smtClean="0"/>
          </a:p>
          <a:p>
            <a:pPr>
              <a:spcBef>
                <a:spcPct val="20000"/>
              </a:spcBef>
              <a:buFont typeface="Wingdings" pitchFamily="2" charset="2"/>
              <a:buChar char="Ø"/>
            </a:pPr>
            <a:endParaRPr lang="en-US" sz="2200" dirty="0" smtClean="0"/>
          </a:p>
          <a:p>
            <a:pPr marL="285750" indent="-2857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200" dirty="0" smtClean="0"/>
              <a:t>Your neighbor 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2FEF-7FF7-43AB-BCE6-AFB016134995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81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29" charset="-128"/>
              </a:rPr>
              <a:t>From Basic Portable Batch System</a:t>
            </a:r>
          </a:p>
        </p:txBody>
      </p:sp>
      <p:sp>
        <p:nvSpPr>
          <p:cNvPr id="12291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29" charset="-128"/>
              </a:rPr>
              <a:t>Definition of Portable Batch System (PBS)</a:t>
            </a:r>
          </a:p>
          <a:p>
            <a:r>
              <a:rPr lang="en-US" dirty="0" smtClean="0">
                <a:ea typeface="ＭＳ Ｐゴシック" pitchFamily="29" charset="-128"/>
              </a:rPr>
              <a:t>Composition of  a PBS script</a:t>
            </a:r>
          </a:p>
          <a:p>
            <a:r>
              <a:rPr lang="en-US" dirty="0" smtClean="0">
                <a:ea typeface="ＭＳ Ｐゴシック" pitchFamily="29" charset="-128"/>
              </a:rPr>
              <a:t>PBS job submission (qsub)</a:t>
            </a:r>
          </a:p>
          <a:p>
            <a:r>
              <a:rPr lang="en-US" dirty="0" smtClean="0">
                <a:ea typeface="ＭＳ Ｐゴシック" pitchFamily="29" charset="-128"/>
              </a:rPr>
              <a:t>PBS queue related commands (qstat)</a:t>
            </a:r>
          </a:p>
          <a:p>
            <a:r>
              <a:rPr lang="en-US" dirty="0" smtClean="0">
                <a:ea typeface="ＭＳ Ｐゴシック" pitchFamily="29" charset="-128"/>
              </a:rPr>
              <a:t>Simple PBS job manipulation (</a:t>
            </a:r>
            <a:r>
              <a:rPr lang="en-US" dirty="0" err="1" smtClean="0">
                <a:ea typeface="ＭＳ Ｐゴシック" pitchFamily="29" charset="-128"/>
              </a:rPr>
              <a:t>qdel</a:t>
            </a:r>
            <a:r>
              <a:rPr lang="en-US" dirty="0" smtClean="0">
                <a:ea typeface="ＭＳ Ｐゴシック" pitchFamily="29" charset="-128"/>
              </a:rPr>
              <a:t>, </a:t>
            </a:r>
            <a:r>
              <a:rPr lang="en-US" dirty="0" err="1" smtClean="0">
                <a:ea typeface="ＭＳ Ｐゴシック" pitchFamily="29" charset="-128"/>
              </a:rPr>
              <a:t>qselect</a:t>
            </a:r>
            <a:r>
              <a:rPr lang="en-US" dirty="0" smtClean="0">
                <a:ea typeface="ＭＳ Ｐゴシック" pitchFamily="29" charset="-128"/>
              </a:rPr>
              <a:t>, etc.)</a:t>
            </a:r>
          </a:p>
          <a:p>
            <a:endParaRPr lang="en-US" dirty="0" smtClean="0">
              <a:ea typeface="ＭＳ Ｐゴシック" pitchFamily="29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2FEF-7FF7-43AB-BCE6-AFB01613499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29" charset="-128"/>
              </a:rPr>
              <a:t>Outline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29" charset="-128"/>
              </a:rPr>
              <a:t>Advanced manipulation of PBS jobs in queue</a:t>
            </a:r>
          </a:p>
          <a:p>
            <a:pPr lvl="1">
              <a:buFont typeface="Arial" charset="0"/>
              <a:buNone/>
            </a:pPr>
            <a:endParaRPr lang="en-US" dirty="0" smtClean="0">
              <a:ea typeface="ＭＳ Ｐゴシック" pitchFamily="29" charset="-128"/>
            </a:endParaRPr>
          </a:p>
          <a:p>
            <a:r>
              <a:rPr lang="en-US" dirty="0" smtClean="0">
                <a:ea typeface="ＭＳ Ｐゴシック" pitchFamily="29" charset="-128"/>
              </a:rPr>
              <a:t>Batch jobs and job array</a:t>
            </a:r>
          </a:p>
          <a:p>
            <a:pPr>
              <a:buFontTx/>
              <a:buNone/>
            </a:pPr>
            <a:endParaRPr lang="en-US" dirty="0" smtClean="0">
              <a:ea typeface="ＭＳ Ｐゴシック" pitchFamily="29" charset="-128"/>
            </a:endParaRPr>
          </a:p>
          <a:p>
            <a:r>
              <a:rPr lang="en-US" dirty="0" smtClean="0">
                <a:ea typeface="ＭＳ Ｐゴシック" pitchFamily="29" charset="-128"/>
              </a:rPr>
              <a:t>Job dependencies</a:t>
            </a:r>
          </a:p>
          <a:p>
            <a:pPr>
              <a:buFontTx/>
              <a:buNone/>
            </a:pPr>
            <a:endParaRPr lang="en-US" dirty="0" smtClean="0">
              <a:ea typeface="ＭＳ Ｐゴシック" pitchFamily="29" charset="-128"/>
            </a:endParaRPr>
          </a:p>
          <a:p>
            <a:r>
              <a:rPr lang="en-US" dirty="0" smtClean="0">
                <a:ea typeface="ＭＳ Ｐゴシック" pitchFamily="29" charset="-128"/>
              </a:rPr>
              <a:t>Passing variables to jobs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2FEF-7FF7-43AB-BCE6-AFB01613499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29" charset="-128"/>
              </a:rPr>
              <a:t>Right after the morning coffee…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04800" y="1447800"/>
            <a:ext cx="8610600" cy="4572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buFontTx/>
              <a:buNone/>
            </a:pPr>
            <a:r>
              <a:rPr lang="en-US" smtClean="0">
                <a:ea typeface="ＭＳ Ｐゴシック" pitchFamily="29" charset="-128"/>
              </a:rPr>
              <a:t>Boss: “Deadline is today! Run program A, B, and C now!”</a:t>
            </a:r>
          </a:p>
        </p:txBody>
      </p:sp>
      <p:sp>
        <p:nvSpPr>
          <p:cNvPr id="4" name="Lightning Bolt 3"/>
          <p:cNvSpPr>
            <a:spLocks noChangeArrowheads="1"/>
          </p:cNvSpPr>
          <p:nvPr/>
        </p:nvSpPr>
        <p:spPr bwMode="auto">
          <a:xfrm>
            <a:off x="8382000" y="1447800"/>
            <a:ext cx="457200" cy="457200"/>
          </a:xfrm>
          <a:prstGeom prst="lightningBolt">
            <a:avLst/>
          </a:prstGeom>
          <a:solidFill>
            <a:srgbClr val="FF6600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Lightning Bolt 4"/>
          <p:cNvSpPr>
            <a:spLocks noChangeArrowheads="1"/>
          </p:cNvSpPr>
          <p:nvPr/>
        </p:nvSpPr>
        <p:spPr bwMode="auto">
          <a:xfrm>
            <a:off x="381000" y="1447800"/>
            <a:ext cx="457200" cy="457200"/>
          </a:xfrm>
          <a:prstGeom prst="lightningBolt">
            <a:avLst/>
          </a:prstGeom>
          <a:solidFill>
            <a:srgbClr val="FF6600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09800"/>
            <a:ext cx="2235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808080">
                <a:alpha val="42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343" name="Group 10"/>
          <p:cNvGrpSpPr>
            <a:grpSpLocks/>
          </p:cNvGrpSpPr>
          <p:nvPr/>
        </p:nvGrpSpPr>
        <p:grpSpPr bwMode="auto">
          <a:xfrm>
            <a:off x="304800" y="3352800"/>
            <a:ext cx="2921000" cy="1587500"/>
            <a:chOff x="5308600" y="2743200"/>
            <a:chExt cx="2921000" cy="1587500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94400" y="3276600"/>
              <a:ext cx="2235200" cy="10541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srgbClr val="808080">
                  <a:alpha val="42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89600" y="3028950"/>
              <a:ext cx="2247900" cy="10541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srgbClr val="808080">
                  <a:alpha val="42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08600" y="2743200"/>
              <a:ext cx="2260600" cy="1092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srgbClr val="808080">
                  <a:alpha val="42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209800"/>
            <a:ext cx="3911600" cy="1549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808080">
                <a:alpha val="42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4876800"/>
            <a:ext cx="5003800" cy="1536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808080">
                <a:alpha val="42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Down Arrow 14"/>
          <p:cNvSpPr>
            <a:spLocks noChangeArrowheads="1"/>
          </p:cNvSpPr>
          <p:nvPr/>
        </p:nvSpPr>
        <p:spPr bwMode="auto">
          <a:xfrm>
            <a:off x="1219200" y="2895600"/>
            <a:ext cx="304800" cy="381000"/>
          </a:xfrm>
          <a:prstGeom prst="downArrow">
            <a:avLst>
              <a:gd name="adj1" fmla="val 50000"/>
              <a:gd name="adj2" fmla="val 50000"/>
            </a:avLst>
          </a:prstGeom>
          <a:gradFill rotWithShape="1">
            <a:gsLst>
              <a:gs pos="0">
                <a:srgbClr val="AAD8F3"/>
              </a:gs>
              <a:gs pos="100000">
                <a:srgbClr val="5194B2"/>
              </a:gs>
            </a:gsLst>
            <a:lin ang="5400000"/>
          </a:gradFill>
          <a:ln w="9525">
            <a:solidFill>
              <a:srgbClr val="588DA5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6" name="Right Arrow 15"/>
          <p:cNvSpPr>
            <a:spLocks noChangeArrowheads="1"/>
          </p:cNvSpPr>
          <p:nvPr/>
        </p:nvSpPr>
        <p:spPr bwMode="auto">
          <a:xfrm>
            <a:off x="3505200" y="3352800"/>
            <a:ext cx="914400" cy="304800"/>
          </a:xfrm>
          <a:prstGeom prst="rightArrow">
            <a:avLst>
              <a:gd name="adj1" fmla="val 50000"/>
              <a:gd name="adj2" fmla="val 50000"/>
            </a:avLst>
          </a:prstGeom>
          <a:gradFill rotWithShape="1">
            <a:gsLst>
              <a:gs pos="0">
                <a:srgbClr val="AAD8F3"/>
              </a:gs>
              <a:gs pos="100000">
                <a:srgbClr val="5194B2"/>
              </a:gs>
            </a:gsLst>
            <a:lin ang="5400000"/>
          </a:gradFill>
          <a:ln w="9525">
            <a:solidFill>
              <a:srgbClr val="588DA5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7" name="Down Arrow 16"/>
          <p:cNvSpPr>
            <a:spLocks noChangeArrowheads="1"/>
          </p:cNvSpPr>
          <p:nvPr/>
        </p:nvSpPr>
        <p:spPr bwMode="auto">
          <a:xfrm>
            <a:off x="6324600" y="3886200"/>
            <a:ext cx="304800" cy="838200"/>
          </a:xfrm>
          <a:prstGeom prst="downArrow">
            <a:avLst>
              <a:gd name="adj1" fmla="val 50000"/>
              <a:gd name="adj2" fmla="val 49997"/>
            </a:avLst>
          </a:prstGeom>
          <a:gradFill rotWithShape="1">
            <a:gsLst>
              <a:gs pos="0">
                <a:srgbClr val="AAD8F3"/>
              </a:gs>
              <a:gs pos="100000">
                <a:srgbClr val="5194B2"/>
              </a:gs>
            </a:gsLst>
            <a:lin ang="5400000"/>
          </a:gradFill>
          <a:ln w="9525">
            <a:solidFill>
              <a:srgbClr val="588DA5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2FEF-7FF7-43AB-BCE6-AFB01613499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29" charset="-128"/>
              </a:rPr>
              <a:t>Hold a job</a:t>
            </a:r>
          </a:p>
        </p:txBody>
      </p:sp>
      <p:sp>
        <p:nvSpPr>
          <p:cNvPr id="1536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04800" y="1447800"/>
            <a:ext cx="8610600" cy="4572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buFontTx/>
              <a:buNone/>
            </a:pPr>
            <a:r>
              <a:rPr lang="en-US" smtClean="0">
                <a:ea typeface="ＭＳ Ｐゴシック" pitchFamily="29" charset="-128"/>
              </a:rPr>
              <a:t>Boss: “Oh wait, hold program C! I need check first!”</a:t>
            </a:r>
          </a:p>
        </p:txBody>
      </p:sp>
      <p:sp>
        <p:nvSpPr>
          <p:cNvPr id="4" name="Lightning Bolt 3"/>
          <p:cNvSpPr>
            <a:spLocks noChangeArrowheads="1"/>
          </p:cNvSpPr>
          <p:nvPr/>
        </p:nvSpPr>
        <p:spPr bwMode="auto">
          <a:xfrm>
            <a:off x="8382000" y="1447800"/>
            <a:ext cx="457200" cy="457200"/>
          </a:xfrm>
          <a:prstGeom prst="lightningBolt">
            <a:avLst/>
          </a:prstGeom>
          <a:solidFill>
            <a:srgbClr val="FF6600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Lightning Bolt 4"/>
          <p:cNvSpPr>
            <a:spLocks noChangeArrowheads="1"/>
          </p:cNvSpPr>
          <p:nvPr/>
        </p:nvSpPr>
        <p:spPr bwMode="auto">
          <a:xfrm>
            <a:off x="381000" y="1447800"/>
            <a:ext cx="457200" cy="457200"/>
          </a:xfrm>
          <a:prstGeom prst="lightningBolt">
            <a:avLst/>
          </a:prstGeom>
          <a:solidFill>
            <a:srgbClr val="FF6600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4876800"/>
            <a:ext cx="5003800" cy="1536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808080">
                <a:alpha val="42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2"/>
          <p:cNvSpPr txBox="1">
            <a:spLocks/>
          </p:cNvSpPr>
          <p:nvPr/>
        </p:nvSpPr>
        <p:spPr bwMode="auto">
          <a:xfrm>
            <a:off x="304800" y="2667000"/>
            <a:ext cx="8610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169863" indent="-1698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sz="2200"/>
              <a:t>The pause of a job in PBS is called “hold”. 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200"/>
              <a:t>The job can be running, or queuing.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200"/>
              <a:t>A job being “held” basically means its execution stops. It will no longer utilize any CPU, and its state is preserved (which means it can resume at the same point later).</a:t>
            </a:r>
          </a:p>
        </p:txBody>
      </p:sp>
      <p:cxnSp>
        <p:nvCxnSpPr>
          <p:cNvPr id="21" name="Straight Connector 20"/>
          <p:cNvCxnSpPr>
            <a:cxnSpLocks noChangeShapeType="1"/>
          </p:cNvCxnSpPr>
          <p:nvPr/>
        </p:nvCxnSpPr>
        <p:spPr bwMode="auto">
          <a:xfrm>
            <a:off x="228600" y="2055813"/>
            <a:ext cx="8763000" cy="1587"/>
          </a:xfrm>
          <a:prstGeom prst="line">
            <a:avLst/>
          </a:prstGeom>
          <a:noFill/>
          <a:ln w="25400">
            <a:solidFill>
              <a:srgbClr val="3366FF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69" name="TextBox 14"/>
          <p:cNvSpPr txBox="1">
            <a:spLocks noChangeArrowheads="1"/>
          </p:cNvSpPr>
          <p:nvPr/>
        </p:nvSpPr>
        <p:spPr bwMode="auto">
          <a:xfrm>
            <a:off x="228600" y="2057400"/>
            <a:ext cx="411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 eaLnBrk="1" hangingPunct="1"/>
            <a:r>
              <a:rPr lang="en-US" sz="1800">
                <a:solidFill>
                  <a:srgbClr val="3366FF"/>
                </a:solidFill>
              </a:rPr>
              <a:t>How to pause a job in PBS? 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7162800" y="2133600"/>
            <a:ext cx="1752600" cy="381000"/>
          </a:xfrm>
          <a:prstGeom prst="roundRect">
            <a:avLst/>
          </a:prstGeom>
          <a:solidFill>
            <a:srgbClr val="008000"/>
          </a:solidFill>
          <a:ln>
            <a:noFill/>
          </a:ln>
          <a:effectLst>
            <a:glow rad="101600">
              <a:srgbClr val="008000">
                <a:alpha val="75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 algn="ctr" eaLnBrk="1" hangingPunct="1"/>
            <a:r>
              <a:rPr lang="en-US" sz="1800">
                <a:solidFill>
                  <a:srgbClr val="FFFFFF"/>
                </a:solidFill>
              </a:rPr>
              <a:t>qhold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4876800"/>
            <a:ext cx="254000" cy="1536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808080">
                <a:alpha val="42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8686800" y="4876800"/>
            <a:ext cx="381000" cy="1600200"/>
          </a:xfrm>
          <a:prstGeom prst="rect">
            <a:avLst/>
          </a:prstGeom>
          <a:noFill/>
          <a:ln w="28575">
            <a:solidFill>
              <a:srgbClr val="FF6600"/>
            </a:solidFill>
            <a:prstDash val="sysDash"/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7848600" y="4876800"/>
            <a:ext cx="381000" cy="1600200"/>
          </a:xfrm>
          <a:prstGeom prst="rect">
            <a:avLst/>
          </a:prstGeom>
          <a:noFill/>
          <a:ln w="28575">
            <a:solidFill>
              <a:srgbClr val="FF6600"/>
            </a:solidFill>
            <a:prstDash val="sysDash"/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9" name="Right Arrow 28"/>
          <p:cNvSpPr>
            <a:spLocks noChangeArrowheads="1"/>
          </p:cNvSpPr>
          <p:nvPr/>
        </p:nvSpPr>
        <p:spPr bwMode="auto">
          <a:xfrm>
            <a:off x="8305800" y="5410200"/>
            <a:ext cx="304800" cy="609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6600"/>
          </a:solidFill>
          <a:ln w="9525">
            <a:solidFill>
              <a:srgbClr val="588DA5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72000"/>
            <a:ext cx="33274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808080">
                <a:alpha val="42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2" name="Shape 31"/>
          <p:cNvCxnSpPr>
            <a:cxnSpLocks noChangeShapeType="1"/>
          </p:cNvCxnSpPr>
          <p:nvPr/>
        </p:nvCxnSpPr>
        <p:spPr bwMode="auto">
          <a:xfrm rot="16200000" flipH="1">
            <a:off x="1758950" y="5035550"/>
            <a:ext cx="1498600" cy="1079500"/>
          </a:xfrm>
          <a:prstGeom prst="bentConnector3">
            <a:avLst>
              <a:gd name="adj1" fmla="val 99060"/>
            </a:avLst>
          </a:prstGeom>
          <a:noFill/>
          <a:ln w="57150">
            <a:solidFill>
              <a:schemeClr val="accent1"/>
            </a:solidFill>
            <a:miter lim="800000"/>
            <a:headEnd/>
            <a:tailEnd type="triangle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2FEF-7FF7-43AB-BCE6-AFB01613499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4876800"/>
            <a:ext cx="228600" cy="1536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808080">
                <a:alpha val="42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4876800"/>
            <a:ext cx="5003800" cy="1536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808080">
                <a:alpha val="42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29" charset="-128"/>
              </a:rPr>
              <a:t>Release a job</a:t>
            </a:r>
          </a:p>
        </p:txBody>
      </p:sp>
      <p:sp>
        <p:nvSpPr>
          <p:cNvPr id="16388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04800" y="1447800"/>
            <a:ext cx="8610600" cy="4572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buFontTx/>
              <a:buNone/>
            </a:pPr>
            <a:r>
              <a:rPr lang="en-US" smtClean="0">
                <a:ea typeface="ＭＳ Ｐゴシック" pitchFamily="29" charset="-128"/>
              </a:rPr>
              <a:t>Boss: “Nevermind. Go ahead with program C”</a:t>
            </a:r>
          </a:p>
        </p:txBody>
      </p:sp>
      <p:sp>
        <p:nvSpPr>
          <p:cNvPr id="4" name="Lightning Bolt 3"/>
          <p:cNvSpPr>
            <a:spLocks noChangeArrowheads="1"/>
          </p:cNvSpPr>
          <p:nvPr/>
        </p:nvSpPr>
        <p:spPr bwMode="auto">
          <a:xfrm>
            <a:off x="8382000" y="1447800"/>
            <a:ext cx="457200" cy="457200"/>
          </a:xfrm>
          <a:prstGeom prst="lightningBolt">
            <a:avLst/>
          </a:prstGeom>
          <a:solidFill>
            <a:srgbClr val="FF6600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Lightning Bolt 4"/>
          <p:cNvSpPr>
            <a:spLocks noChangeArrowheads="1"/>
          </p:cNvSpPr>
          <p:nvPr/>
        </p:nvSpPr>
        <p:spPr bwMode="auto">
          <a:xfrm>
            <a:off x="381000" y="1447800"/>
            <a:ext cx="457200" cy="457200"/>
          </a:xfrm>
          <a:prstGeom prst="lightningBolt">
            <a:avLst/>
          </a:prstGeom>
          <a:solidFill>
            <a:srgbClr val="FF6600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Text Placeholder 2"/>
          <p:cNvSpPr txBox="1">
            <a:spLocks/>
          </p:cNvSpPr>
          <p:nvPr/>
        </p:nvSpPr>
        <p:spPr bwMode="auto">
          <a:xfrm>
            <a:off x="304800" y="2667000"/>
            <a:ext cx="8610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169863" indent="-1698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sz="2200"/>
              <a:t>The un-pause of a job in PBS is called “release”. 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200"/>
              <a:t>If a previously queued job was held, and then released, it will be in “queued (Q)” state again; if it was running (R), it will be in “waiting (W)” state upon release.</a:t>
            </a:r>
          </a:p>
        </p:txBody>
      </p:sp>
      <p:cxnSp>
        <p:nvCxnSpPr>
          <p:cNvPr id="21" name="Straight Connector 20"/>
          <p:cNvCxnSpPr>
            <a:cxnSpLocks noChangeShapeType="1"/>
          </p:cNvCxnSpPr>
          <p:nvPr/>
        </p:nvCxnSpPr>
        <p:spPr bwMode="auto">
          <a:xfrm>
            <a:off x="228600" y="2055813"/>
            <a:ext cx="8763000" cy="1587"/>
          </a:xfrm>
          <a:prstGeom prst="line">
            <a:avLst/>
          </a:prstGeom>
          <a:noFill/>
          <a:ln w="25400">
            <a:solidFill>
              <a:srgbClr val="3366FF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393" name="TextBox 14"/>
          <p:cNvSpPr txBox="1">
            <a:spLocks noChangeArrowheads="1"/>
          </p:cNvSpPr>
          <p:nvPr/>
        </p:nvSpPr>
        <p:spPr bwMode="auto">
          <a:xfrm>
            <a:off x="228600" y="2057400"/>
            <a:ext cx="411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 eaLnBrk="1" hangingPunct="1"/>
            <a:r>
              <a:rPr lang="en-US" sz="1800">
                <a:solidFill>
                  <a:srgbClr val="3366FF"/>
                </a:solidFill>
              </a:rPr>
              <a:t>How to un-pause a job in PBS? 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7162800" y="2133600"/>
            <a:ext cx="1752600" cy="381000"/>
          </a:xfrm>
          <a:prstGeom prst="roundRect">
            <a:avLst/>
          </a:prstGeom>
          <a:solidFill>
            <a:srgbClr val="008000"/>
          </a:solidFill>
          <a:ln>
            <a:noFill/>
          </a:ln>
          <a:effectLst>
            <a:glow rad="101600">
              <a:srgbClr val="008000">
                <a:alpha val="75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 algn="ctr" eaLnBrk="1" hangingPunct="1"/>
            <a:r>
              <a:rPr lang="en-US" sz="1800">
                <a:solidFill>
                  <a:srgbClr val="FFFFFF"/>
                </a:solidFill>
              </a:rPr>
              <a:t>qrls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8686800" y="4876800"/>
            <a:ext cx="381000" cy="1600200"/>
          </a:xfrm>
          <a:prstGeom prst="rect">
            <a:avLst/>
          </a:prstGeom>
          <a:noFill/>
          <a:ln w="28575">
            <a:solidFill>
              <a:srgbClr val="FF6600"/>
            </a:solidFill>
            <a:prstDash val="sysDash"/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7848600" y="4876800"/>
            <a:ext cx="381000" cy="1600200"/>
          </a:xfrm>
          <a:prstGeom prst="rect">
            <a:avLst/>
          </a:prstGeom>
          <a:noFill/>
          <a:ln w="28575">
            <a:solidFill>
              <a:srgbClr val="FF6600"/>
            </a:solidFill>
            <a:prstDash val="sysDash"/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9" name="Right Arrow 28"/>
          <p:cNvSpPr>
            <a:spLocks noChangeArrowheads="1"/>
          </p:cNvSpPr>
          <p:nvPr/>
        </p:nvSpPr>
        <p:spPr bwMode="auto">
          <a:xfrm>
            <a:off x="8305800" y="5410200"/>
            <a:ext cx="304800" cy="609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6600"/>
          </a:solidFill>
          <a:ln w="9525">
            <a:solidFill>
              <a:srgbClr val="588DA5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32" name="Shape 31"/>
          <p:cNvCxnSpPr>
            <a:cxnSpLocks noChangeShapeType="1"/>
          </p:cNvCxnSpPr>
          <p:nvPr/>
        </p:nvCxnSpPr>
        <p:spPr bwMode="auto">
          <a:xfrm rot="16200000" flipH="1">
            <a:off x="1736725" y="5013325"/>
            <a:ext cx="1511300" cy="1111250"/>
          </a:xfrm>
          <a:prstGeom prst="bentConnector3">
            <a:avLst>
              <a:gd name="adj1" fmla="val 101176"/>
            </a:avLst>
          </a:prstGeom>
          <a:noFill/>
          <a:ln w="57150">
            <a:solidFill>
              <a:schemeClr val="accent1"/>
            </a:solidFill>
            <a:miter lim="800000"/>
            <a:headEnd/>
            <a:tailEnd type="triangle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7" name="Pictur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572000"/>
            <a:ext cx="3111500" cy="241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808080">
                <a:alpha val="42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2FEF-7FF7-43AB-BCE6-AFB01613499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29" charset="-128"/>
              </a:rPr>
              <a:t>Move and modify a job</a:t>
            </a:r>
          </a:p>
        </p:txBody>
      </p:sp>
      <p:sp>
        <p:nvSpPr>
          <p:cNvPr id="17411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04800" y="1447800"/>
            <a:ext cx="8610600" cy="4572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buFontTx/>
              <a:buNone/>
            </a:pPr>
            <a:r>
              <a:rPr lang="en-US" smtClean="0">
                <a:ea typeface="ＭＳ Ｐゴシック" pitchFamily="29" charset="-128"/>
              </a:rPr>
              <a:t>Boss: “Hmm! Job A will take about 6 hours to run!”</a:t>
            </a:r>
          </a:p>
        </p:txBody>
      </p:sp>
      <p:sp>
        <p:nvSpPr>
          <p:cNvPr id="4" name="Lightning Bolt 3"/>
          <p:cNvSpPr>
            <a:spLocks noChangeArrowheads="1"/>
          </p:cNvSpPr>
          <p:nvPr/>
        </p:nvSpPr>
        <p:spPr bwMode="auto">
          <a:xfrm>
            <a:off x="8382000" y="1447800"/>
            <a:ext cx="457200" cy="457200"/>
          </a:xfrm>
          <a:prstGeom prst="lightningBolt">
            <a:avLst/>
          </a:prstGeom>
          <a:solidFill>
            <a:srgbClr val="FF6600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Lightning Bolt 4"/>
          <p:cNvSpPr>
            <a:spLocks noChangeArrowheads="1"/>
          </p:cNvSpPr>
          <p:nvPr/>
        </p:nvSpPr>
        <p:spPr bwMode="auto">
          <a:xfrm>
            <a:off x="381000" y="1447800"/>
            <a:ext cx="457200" cy="457200"/>
          </a:xfrm>
          <a:prstGeom prst="lightningBolt">
            <a:avLst/>
          </a:prstGeom>
          <a:solidFill>
            <a:srgbClr val="FF6600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Text Placeholder 2"/>
          <p:cNvSpPr txBox="1">
            <a:spLocks/>
          </p:cNvSpPr>
          <p:nvPr/>
        </p:nvSpPr>
        <p:spPr bwMode="auto">
          <a:xfrm>
            <a:off x="304800" y="3048000"/>
            <a:ext cx="861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169863" indent="-1698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sz="2200"/>
              <a:t>The above two actions can only apply to “queued” or “held” jobs, not to others such as “running” jobs.</a:t>
            </a:r>
          </a:p>
        </p:txBody>
      </p:sp>
      <p:cxnSp>
        <p:nvCxnSpPr>
          <p:cNvPr id="21" name="Straight Connector 20"/>
          <p:cNvCxnSpPr>
            <a:cxnSpLocks noChangeShapeType="1"/>
          </p:cNvCxnSpPr>
          <p:nvPr/>
        </p:nvCxnSpPr>
        <p:spPr bwMode="auto">
          <a:xfrm>
            <a:off x="228600" y="2055813"/>
            <a:ext cx="8763000" cy="1587"/>
          </a:xfrm>
          <a:prstGeom prst="line">
            <a:avLst/>
          </a:prstGeom>
          <a:noFill/>
          <a:ln w="25400">
            <a:solidFill>
              <a:srgbClr val="3366FF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16" name="TextBox 14"/>
          <p:cNvSpPr txBox="1">
            <a:spLocks noChangeArrowheads="1"/>
          </p:cNvSpPr>
          <p:nvPr/>
        </p:nvSpPr>
        <p:spPr bwMode="auto">
          <a:xfrm>
            <a:off x="228600" y="2057400"/>
            <a:ext cx="5410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 eaLnBrk="1" hangingPunct="1"/>
            <a:r>
              <a:rPr lang="en-US" sz="1800">
                <a:solidFill>
                  <a:srgbClr val="3366FF"/>
                </a:solidFill>
              </a:rPr>
              <a:t>How to move a job to new queue in PBS? 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7162800" y="2133600"/>
            <a:ext cx="1752600" cy="381000"/>
          </a:xfrm>
          <a:prstGeom prst="roundRect">
            <a:avLst/>
          </a:prstGeom>
          <a:solidFill>
            <a:srgbClr val="008000"/>
          </a:solidFill>
          <a:ln>
            <a:noFill/>
          </a:ln>
          <a:effectLst>
            <a:glow rad="101600">
              <a:srgbClr val="008000">
                <a:alpha val="75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 algn="ctr" eaLnBrk="1" hangingPunct="1"/>
            <a:r>
              <a:rPr lang="en-US" sz="1800">
                <a:solidFill>
                  <a:srgbClr val="FFFFFF"/>
                </a:solidFill>
              </a:rPr>
              <a:t>qmove</a:t>
            </a:r>
          </a:p>
        </p:txBody>
      </p:sp>
      <p:cxnSp>
        <p:nvCxnSpPr>
          <p:cNvPr id="18" name="Straight Connector 17"/>
          <p:cNvCxnSpPr>
            <a:cxnSpLocks noChangeShapeType="1"/>
          </p:cNvCxnSpPr>
          <p:nvPr/>
        </p:nvCxnSpPr>
        <p:spPr bwMode="auto">
          <a:xfrm>
            <a:off x="228600" y="2590800"/>
            <a:ext cx="8763000" cy="1588"/>
          </a:xfrm>
          <a:prstGeom prst="line">
            <a:avLst/>
          </a:prstGeom>
          <a:noFill/>
          <a:ln w="25400">
            <a:solidFill>
              <a:srgbClr val="3366FF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21" name="TextBox 14"/>
          <p:cNvSpPr txBox="1">
            <a:spLocks noChangeArrowheads="1"/>
          </p:cNvSpPr>
          <p:nvPr/>
        </p:nvSpPr>
        <p:spPr bwMode="auto">
          <a:xfrm>
            <a:off x="228600" y="2592388"/>
            <a:ext cx="5410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 eaLnBrk="1" hangingPunct="1"/>
            <a:r>
              <a:rPr lang="en-US" sz="1800">
                <a:solidFill>
                  <a:srgbClr val="3366FF"/>
                </a:solidFill>
              </a:rPr>
              <a:t>How to modify a queued job’s walltime?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7162800" y="2668588"/>
            <a:ext cx="1752600" cy="381000"/>
          </a:xfrm>
          <a:prstGeom prst="roundRect">
            <a:avLst/>
          </a:prstGeom>
          <a:solidFill>
            <a:srgbClr val="008000"/>
          </a:solidFill>
          <a:ln>
            <a:noFill/>
          </a:ln>
          <a:effectLst>
            <a:glow rad="101600">
              <a:srgbClr val="008000">
                <a:alpha val="75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 algn="ctr" eaLnBrk="1" hangingPunct="1"/>
            <a:r>
              <a:rPr lang="en-US" sz="1800">
                <a:solidFill>
                  <a:srgbClr val="FFFFFF"/>
                </a:solidFill>
              </a:rPr>
              <a:t>qalter</a:t>
            </a: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810000"/>
            <a:ext cx="5003800" cy="1028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808080">
                <a:alpha val="42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3505200" y="4495800"/>
            <a:ext cx="990600" cy="381000"/>
          </a:xfrm>
          <a:prstGeom prst="rect">
            <a:avLst/>
          </a:prstGeom>
          <a:noFill/>
          <a:ln w="28575">
            <a:solidFill>
              <a:srgbClr val="FF6600"/>
            </a:solidFill>
            <a:prstDash val="sysDash"/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5867400" y="4495800"/>
            <a:ext cx="609600" cy="381000"/>
          </a:xfrm>
          <a:prstGeom prst="rect">
            <a:avLst/>
          </a:prstGeom>
          <a:noFill/>
          <a:ln w="28575">
            <a:solidFill>
              <a:srgbClr val="800000"/>
            </a:solidFill>
            <a:prstDash val="sysDash"/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15000"/>
            <a:ext cx="3746500" cy="279400"/>
          </a:xfrm>
          <a:prstGeom prst="rect">
            <a:avLst/>
          </a:prstGeom>
          <a:noFill/>
          <a:ln w="38100">
            <a:solidFill>
              <a:srgbClr val="FF6600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808080">
                <a:alpha val="42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6096000"/>
            <a:ext cx="5778500" cy="279400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808080">
                <a:alpha val="42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5219700"/>
            <a:ext cx="698500" cy="266700"/>
          </a:xfrm>
          <a:prstGeom prst="rect">
            <a:avLst/>
          </a:prstGeom>
          <a:noFill/>
          <a:ln w="38100">
            <a:solidFill>
              <a:srgbClr val="800000"/>
            </a:solidFill>
            <a:prstDash val="sysDash"/>
            <a:miter lim="800000"/>
            <a:headEnd/>
            <a:tailEnd/>
          </a:ln>
          <a:effectLst>
            <a:outerShdw blurRad="50800" dist="38100" dir="2700000" algn="tl" rotWithShape="0">
              <a:srgbClr val="808080">
                <a:alpha val="42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219700"/>
            <a:ext cx="419100" cy="241300"/>
          </a:xfrm>
          <a:prstGeom prst="rect">
            <a:avLst/>
          </a:prstGeom>
          <a:noFill/>
          <a:ln w="38100">
            <a:solidFill>
              <a:srgbClr val="FF6600"/>
            </a:solidFill>
            <a:prstDash val="sysDash"/>
            <a:miter lim="800000"/>
            <a:headEnd/>
            <a:tailEnd/>
          </a:ln>
          <a:effectLst>
            <a:outerShdw blurRad="50800" dist="38100" dir="2700000" algn="tl" rotWithShape="0">
              <a:srgbClr val="808080">
                <a:alpha val="42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Down Arrow 36"/>
          <p:cNvSpPr>
            <a:spLocks noChangeArrowheads="1"/>
          </p:cNvSpPr>
          <p:nvPr/>
        </p:nvSpPr>
        <p:spPr bwMode="auto">
          <a:xfrm>
            <a:off x="3810000" y="4953000"/>
            <a:ext cx="228600" cy="2286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8" name="Down Arrow 37"/>
          <p:cNvSpPr>
            <a:spLocks noChangeArrowheads="1"/>
          </p:cNvSpPr>
          <p:nvPr/>
        </p:nvSpPr>
        <p:spPr bwMode="auto">
          <a:xfrm>
            <a:off x="6096000" y="4953000"/>
            <a:ext cx="228600" cy="2286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800000"/>
          </a:solidFill>
          <a:ln w="9525">
            <a:solidFill>
              <a:srgbClr val="80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2FEF-7FF7-43AB-BCE6-AFB01613499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29" charset="-128"/>
              </a:rPr>
              <a:t>Reorder a job</a:t>
            </a:r>
          </a:p>
        </p:txBody>
      </p:sp>
      <p:sp>
        <p:nvSpPr>
          <p:cNvPr id="18435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04800" y="1447800"/>
            <a:ext cx="8610600" cy="4572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buFontTx/>
              <a:buNone/>
            </a:pPr>
            <a:r>
              <a:rPr lang="en-US" smtClean="0">
                <a:ea typeface="ＭＳ Ｐゴシック" pitchFamily="29" charset="-128"/>
              </a:rPr>
              <a:t>Boss: “Sorry! I meant job B, not A.”</a:t>
            </a:r>
          </a:p>
        </p:txBody>
      </p:sp>
      <p:sp>
        <p:nvSpPr>
          <p:cNvPr id="4" name="Lightning Bolt 3"/>
          <p:cNvSpPr>
            <a:spLocks noChangeArrowheads="1"/>
          </p:cNvSpPr>
          <p:nvPr/>
        </p:nvSpPr>
        <p:spPr bwMode="auto">
          <a:xfrm>
            <a:off x="8382000" y="1447800"/>
            <a:ext cx="457200" cy="457200"/>
          </a:xfrm>
          <a:prstGeom prst="lightningBolt">
            <a:avLst/>
          </a:prstGeom>
          <a:solidFill>
            <a:srgbClr val="FF6600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Lightning Bolt 4"/>
          <p:cNvSpPr>
            <a:spLocks noChangeArrowheads="1"/>
          </p:cNvSpPr>
          <p:nvPr/>
        </p:nvSpPr>
        <p:spPr bwMode="auto">
          <a:xfrm>
            <a:off x="381000" y="1447800"/>
            <a:ext cx="457200" cy="457200"/>
          </a:xfrm>
          <a:prstGeom prst="lightningBolt">
            <a:avLst/>
          </a:prstGeom>
          <a:solidFill>
            <a:srgbClr val="FF6600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Text Placeholder 2"/>
          <p:cNvSpPr txBox="1">
            <a:spLocks/>
          </p:cNvSpPr>
          <p:nvPr/>
        </p:nvSpPr>
        <p:spPr bwMode="auto">
          <a:xfrm>
            <a:off x="304800" y="2667000"/>
            <a:ext cx="8610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169863" indent="-1698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sz="2200"/>
              <a:t>In PBS, you can only exchange the queue order between two jobs.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200"/>
              <a:t>You cannot really “squeeze” a job into a certain position, but rather you have to “swap”.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200"/>
              <a:t>You can only reorder jobs that are either “queued” or “held”.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200"/>
          </a:p>
        </p:txBody>
      </p:sp>
      <p:cxnSp>
        <p:nvCxnSpPr>
          <p:cNvPr id="21" name="Straight Connector 20"/>
          <p:cNvCxnSpPr>
            <a:cxnSpLocks noChangeShapeType="1"/>
          </p:cNvCxnSpPr>
          <p:nvPr/>
        </p:nvCxnSpPr>
        <p:spPr bwMode="auto">
          <a:xfrm>
            <a:off x="228600" y="2055813"/>
            <a:ext cx="8763000" cy="1587"/>
          </a:xfrm>
          <a:prstGeom prst="line">
            <a:avLst/>
          </a:prstGeom>
          <a:noFill/>
          <a:ln w="25400">
            <a:solidFill>
              <a:srgbClr val="3366FF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40" name="TextBox 14"/>
          <p:cNvSpPr txBox="1">
            <a:spLocks noChangeArrowheads="1"/>
          </p:cNvSpPr>
          <p:nvPr/>
        </p:nvSpPr>
        <p:spPr bwMode="auto">
          <a:xfrm>
            <a:off x="228600" y="2057400"/>
            <a:ext cx="411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 eaLnBrk="1" hangingPunct="1"/>
            <a:r>
              <a:rPr lang="en-US" sz="1800">
                <a:solidFill>
                  <a:srgbClr val="3366FF"/>
                </a:solidFill>
              </a:rPr>
              <a:t>How to reorder jobs in PBS? 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7162800" y="2133600"/>
            <a:ext cx="1752600" cy="381000"/>
          </a:xfrm>
          <a:prstGeom prst="roundRect">
            <a:avLst/>
          </a:prstGeom>
          <a:solidFill>
            <a:srgbClr val="008000"/>
          </a:solidFill>
          <a:ln>
            <a:noFill/>
          </a:ln>
          <a:effectLst>
            <a:glow rad="101600">
              <a:srgbClr val="008000">
                <a:alpha val="75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29" charset="-128"/>
              </a:defRPr>
            </a:lvl9pPr>
          </a:lstStyle>
          <a:p>
            <a:pPr algn="ctr" eaLnBrk="1" hangingPunct="1"/>
            <a:r>
              <a:rPr lang="en-US" sz="1800">
                <a:solidFill>
                  <a:srgbClr val="FFFFFF"/>
                </a:solidFill>
              </a:rPr>
              <a:t>qorder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191000"/>
            <a:ext cx="5003800" cy="1282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808080">
                <a:alpha val="42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638800"/>
            <a:ext cx="4165600" cy="266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808080">
                <a:alpha val="42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096000"/>
            <a:ext cx="4775200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808080">
                <a:alpha val="42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Left Arrow 27"/>
          <p:cNvSpPr>
            <a:spLocks noChangeArrowheads="1"/>
          </p:cNvSpPr>
          <p:nvPr/>
        </p:nvSpPr>
        <p:spPr bwMode="auto">
          <a:xfrm>
            <a:off x="5410200" y="5867400"/>
            <a:ext cx="1295400" cy="7620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9525">
            <a:solidFill>
              <a:srgbClr val="588DA5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Error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2FEF-7FF7-43AB-BCE6-AFB01613499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anoHUB-v2">
  <a:themeElements>
    <a:clrScheme name="nanoHUB-v2 13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5C90A7"/>
      </a:accent1>
      <a:accent2>
        <a:srgbClr val="FFCC66"/>
      </a:accent2>
      <a:accent3>
        <a:srgbClr val="FFFFFF"/>
      </a:accent3>
      <a:accent4>
        <a:srgbClr val="000000"/>
      </a:accent4>
      <a:accent5>
        <a:srgbClr val="B5C6D0"/>
      </a:accent5>
      <a:accent6>
        <a:srgbClr val="E7B95C"/>
      </a:accent6>
      <a:hlink>
        <a:srgbClr val="2A5063"/>
      </a:hlink>
      <a:folHlink>
        <a:srgbClr val="78BCDA"/>
      </a:folHlink>
    </a:clrScheme>
    <a:fontScheme name="nanoHUB-v2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nanoHUB-v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noHUB-v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noHUB-v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noHUB-v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noHUB-v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noHUB-v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noHUB-v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noHUB-v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noHUB-v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noHUB-v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noHUB-v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noHUB-v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noHUB-v2 1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5C90A7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B5C6D0"/>
        </a:accent5>
        <a:accent6>
          <a:srgbClr val="E7B95C"/>
        </a:accent6>
        <a:hlink>
          <a:srgbClr val="2A5063"/>
        </a:hlink>
        <a:folHlink>
          <a:srgbClr val="78BCD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nanoHUB-v2">
  <a:themeElements>
    <a:clrScheme name="nanoHUB-v2 13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5C90A7"/>
      </a:accent1>
      <a:accent2>
        <a:srgbClr val="FFCC66"/>
      </a:accent2>
      <a:accent3>
        <a:srgbClr val="FFFFFF"/>
      </a:accent3>
      <a:accent4>
        <a:srgbClr val="000000"/>
      </a:accent4>
      <a:accent5>
        <a:srgbClr val="B5C6D0"/>
      </a:accent5>
      <a:accent6>
        <a:srgbClr val="E7B95C"/>
      </a:accent6>
      <a:hlink>
        <a:srgbClr val="2A5063"/>
      </a:hlink>
      <a:folHlink>
        <a:srgbClr val="78BCDA"/>
      </a:folHlink>
    </a:clrScheme>
    <a:fontScheme name="nanoHUB-v2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nanoHUB-v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noHUB-v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noHUB-v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noHUB-v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noHUB-v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noHUB-v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noHUB-v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noHUB-v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noHUB-v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noHUB-v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noHUB-v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noHUB-v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noHUB-v2 1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5C90A7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B5C6D0"/>
        </a:accent5>
        <a:accent6>
          <a:srgbClr val="E7B95C"/>
        </a:accent6>
        <a:hlink>
          <a:srgbClr val="2A5063"/>
        </a:hlink>
        <a:folHlink>
          <a:srgbClr val="78BCD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3415</TotalTime>
  <Words>1696</Words>
  <Application>Microsoft Office PowerPoint</Application>
  <PresentationFormat>On-screen Show (4:3)</PresentationFormat>
  <Paragraphs>275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nanoHUB-v2</vt:lpstr>
      <vt:lpstr>1_nanoHUB-v2</vt:lpstr>
      <vt:lpstr>Advanced Portable Batch System (PBS)</vt:lpstr>
      <vt:lpstr>Overview of Education Materials</vt:lpstr>
      <vt:lpstr>From Basic Portable Batch System</vt:lpstr>
      <vt:lpstr>Outline</vt:lpstr>
      <vt:lpstr>Right after the morning coffee…</vt:lpstr>
      <vt:lpstr>Hold a job</vt:lpstr>
      <vt:lpstr>Release a job</vt:lpstr>
      <vt:lpstr>Move and modify a job</vt:lpstr>
      <vt:lpstr>Reorder a job</vt:lpstr>
      <vt:lpstr>Reorder a job</vt:lpstr>
      <vt:lpstr>Summary</vt:lpstr>
      <vt:lpstr>Job array</vt:lpstr>
      <vt:lpstr>Job array</vt:lpstr>
      <vt:lpstr>Job array</vt:lpstr>
      <vt:lpstr>Job array</vt:lpstr>
      <vt:lpstr>Job array</vt:lpstr>
      <vt:lpstr>Job array</vt:lpstr>
      <vt:lpstr>Job dependency</vt:lpstr>
      <vt:lpstr>Job dependency</vt:lpstr>
      <vt:lpstr>Job dependency</vt:lpstr>
      <vt:lpstr>Job dependency (after)</vt:lpstr>
      <vt:lpstr>Job dependency: example (after)</vt:lpstr>
      <vt:lpstr>Job dependency (before)</vt:lpstr>
      <vt:lpstr>Job dependency: example (before)</vt:lpstr>
      <vt:lpstr>Passing Environment Variables to Job </vt:lpstr>
      <vt:lpstr>Looking for help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Mindy McCutchan</dc:creator>
  <cp:lastModifiedBy>Haume, Kaspar</cp:lastModifiedBy>
  <cp:revision>199</cp:revision>
  <dcterms:created xsi:type="dcterms:W3CDTF">2009-09-01T11:06:41Z</dcterms:created>
  <dcterms:modified xsi:type="dcterms:W3CDTF">2013-05-16T17:13:31Z</dcterms:modified>
</cp:coreProperties>
</file>