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81" r:id="rId3"/>
    <p:sldId id="299" r:id="rId4"/>
    <p:sldId id="291" r:id="rId5"/>
    <p:sldId id="284" r:id="rId6"/>
    <p:sldId id="321" r:id="rId7"/>
    <p:sldId id="285" r:id="rId8"/>
    <p:sldId id="308" r:id="rId9"/>
    <p:sldId id="320" r:id="rId10"/>
    <p:sldId id="298" r:id="rId11"/>
    <p:sldId id="296" r:id="rId12"/>
    <p:sldId id="309" r:id="rId13"/>
    <p:sldId id="310" r:id="rId14"/>
    <p:sldId id="318" r:id="rId15"/>
    <p:sldId id="319" r:id="rId16"/>
    <p:sldId id="287" r:id="rId17"/>
    <p:sldId id="313" r:id="rId18"/>
    <p:sldId id="289" r:id="rId19"/>
    <p:sldId id="316" r:id="rId20"/>
    <p:sldId id="293" r:id="rId21"/>
    <p:sldId id="317" r:id="rId22"/>
    <p:sldId id="278" r:id="rId23"/>
    <p:sldId id="301" r:id="rId24"/>
    <p:sldId id="305" r:id="rId25"/>
    <p:sldId id="306" r:id="rId26"/>
    <p:sldId id="312" r:id="rId27"/>
    <p:sldId id="311" r:id="rId28"/>
  </p:sldIdLst>
  <p:sldSz cx="9144000" cy="6858000" type="screen4x3"/>
  <p:notesSz cx="68580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277" autoAdjust="0"/>
  </p:normalViewPr>
  <p:slideViewPr>
    <p:cSldViewPr>
      <p:cViewPr>
        <p:scale>
          <a:sx n="60" d="100"/>
          <a:sy n="60" d="100"/>
        </p:scale>
        <p:origin x="-1656"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ot\Desktop\Cheung-%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ot\Desktop\Cheung-%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oot\Desktop\Cheung-%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oot\Desktop\Cheung-%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width!$C$12</c:f>
              <c:strCache>
                <c:ptCount val="1"/>
                <c:pt idx="0">
                  <c:v>SS (mV/dec)</c:v>
                </c:pt>
              </c:strCache>
            </c:strRef>
          </c:tx>
          <c:spPr>
            <a:ln w="28575">
              <a:noFill/>
            </a:ln>
          </c:spPr>
          <c:trendline>
            <c:spPr>
              <a:ln>
                <a:solidFill>
                  <a:schemeClr val="accent1"/>
                </a:solidFill>
              </a:ln>
            </c:spPr>
            <c:trendlineType val="exp"/>
            <c:dispRSqr val="1"/>
            <c:dispEq val="1"/>
            <c:trendlineLbl>
              <c:layout>
                <c:manualLayout>
                  <c:x val="7.4685039370078737E-3"/>
                  <c:y val="-0.1228623505395159"/>
                </c:manualLayout>
              </c:layout>
              <c:numFmt formatCode="General" sourceLinked="0"/>
            </c:trendlineLbl>
          </c:trendline>
          <c:xVal>
            <c:numRef>
              <c:f>width!$D$11:$I$11</c:f>
              <c:numCache>
                <c:formatCode>General</c:formatCode>
                <c:ptCount val="6"/>
                <c:pt idx="0">
                  <c:v>1.25</c:v>
                </c:pt>
                <c:pt idx="1">
                  <c:v>2.5</c:v>
                </c:pt>
                <c:pt idx="2">
                  <c:v>3.75</c:v>
                </c:pt>
                <c:pt idx="3">
                  <c:v>5</c:v>
                </c:pt>
                <c:pt idx="4">
                  <c:v>6.25</c:v>
                </c:pt>
                <c:pt idx="5">
                  <c:v>7.5</c:v>
                </c:pt>
              </c:numCache>
            </c:numRef>
          </c:xVal>
          <c:yVal>
            <c:numRef>
              <c:f>width!$D$12:$I$12</c:f>
              <c:numCache>
                <c:formatCode>General</c:formatCode>
                <c:ptCount val="6"/>
                <c:pt idx="0">
                  <c:v>234</c:v>
                </c:pt>
                <c:pt idx="1">
                  <c:v>96.8</c:v>
                </c:pt>
                <c:pt idx="2">
                  <c:v>33.9</c:v>
                </c:pt>
                <c:pt idx="3">
                  <c:v>20.399999999999999</c:v>
                </c:pt>
                <c:pt idx="4">
                  <c:v>15.8</c:v>
                </c:pt>
                <c:pt idx="5">
                  <c:v>6.02</c:v>
                </c:pt>
              </c:numCache>
            </c:numRef>
          </c:yVal>
          <c:smooth val="0"/>
        </c:ser>
        <c:dLbls>
          <c:showLegendKey val="0"/>
          <c:showVal val="0"/>
          <c:showCatName val="0"/>
          <c:showSerName val="0"/>
          <c:showPercent val="0"/>
          <c:showBubbleSize val="0"/>
        </c:dLbls>
        <c:axId val="144852480"/>
        <c:axId val="144859136"/>
      </c:scatterChart>
      <c:scatterChart>
        <c:scatterStyle val="lineMarker"/>
        <c:varyColors val="0"/>
        <c:ser>
          <c:idx val="1"/>
          <c:order val="1"/>
          <c:tx>
            <c:v>Ion/Ioff</c:v>
          </c:tx>
          <c:spPr>
            <a:ln w="28575">
              <a:noFill/>
            </a:ln>
          </c:spPr>
          <c:marker>
            <c:symbol val="square"/>
            <c:size val="7"/>
            <c:spPr>
              <a:solidFill>
                <a:srgbClr val="FF0000"/>
              </a:solidFill>
            </c:spPr>
          </c:marker>
          <c:trendline>
            <c:spPr>
              <a:ln>
                <a:solidFill>
                  <a:srgbClr val="FF0000"/>
                </a:solidFill>
              </a:ln>
            </c:spPr>
            <c:trendlineType val="exp"/>
            <c:dispRSqr val="1"/>
            <c:dispEq val="1"/>
            <c:trendlineLbl>
              <c:layout>
                <c:manualLayout>
                  <c:x val="4.2898950131233599E-2"/>
                  <c:y val="-0.3692290026246719"/>
                </c:manualLayout>
              </c:layout>
              <c:numFmt formatCode="General" sourceLinked="0"/>
            </c:trendlineLbl>
          </c:trendline>
          <c:xVal>
            <c:numRef>
              <c:f>width!$F$11:$I$11</c:f>
              <c:numCache>
                <c:formatCode>General</c:formatCode>
                <c:ptCount val="4"/>
                <c:pt idx="0">
                  <c:v>3.75</c:v>
                </c:pt>
                <c:pt idx="1">
                  <c:v>5</c:v>
                </c:pt>
                <c:pt idx="2">
                  <c:v>6.25</c:v>
                </c:pt>
                <c:pt idx="3">
                  <c:v>7.5</c:v>
                </c:pt>
              </c:numCache>
            </c:numRef>
          </c:xVal>
          <c:yVal>
            <c:numRef>
              <c:f>width!$F$15:$I$15</c:f>
              <c:numCache>
                <c:formatCode>0.00E+00</c:formatCode>
                <c:ptCount val="4"/>
                <c:pt idx="0">
                  <c:v>153846.15384615384</c:v>
                </c:pt>
                <c:pt idx="1">
                  <c:v>7142.857142857144</c:v>
                </c:pt>
                <c:pt idx="2">
                  <c:v>1645.5696202531647</c:v>
                </c:pt>
                <c:pt idx="3">
                  <c:v>50.4</c:v>
                </c:pt>
              </c:numCache>
            </c:numRef>
          </c:yVal>
          <c:smooth val="0"/>
        </c:ser>
        <c:ser>
          <c:idx val="2"/>
          <c:order val="2"/>
          <c:tx>
            <c:v>Ion/Ioff2</c:v>
          </c:tx>
          <c:spPr>
            <a:ln w="28575">
              <a:noFill/>
            </a:ln>
          </c:spPr>
          <c:marker>
            <c:symbol val="square"/>
            <c:size val="7"/>
            <c:spPr>
              <a:solidFill>
                <a:srgbClr val="FF0000"/>
              </a:solidFill>
            </c:spPr>
          </c:marker>
          <c:xVal>
            <c:numRef>
              <c:f>width!$D$11:$E$11</c:f>
              <c:numCache>
                <c:formatCode>General</c:formatCode>
                <c:ptCount val="2"/>
                <c:pt idx="0">
                  <c:v>1.25</c:v>
                </c:pt>
                <c:pt idx="1">
                  <c:v>2.5</c:v>
                </c:pt>
              </c:numCache>
            </c:numRef>
          </c:xVal>
          <c:yVal>
            <c:numRef>
              <c:f>width!$D$15:$E$15</c:f>
              <c:numCache>
                <c:formatCode>0.00E+00</c:formatCode>
                <c:ptCount val="2"/>
                <c:pt idx="0">
                  <c:v>100000</c:v>
                </c:pt>
                <c:pt idx="1">
                  <c:v>1000</c:v>
                </c:pt>
              </c:numCache>
            </c:numRef>
          </c:yVal>
          <c:smooth val="0"/>
        </c:ser>
        <c:dLbls>
          <c:showLegendKey val="0"/>
          <c:showVal val="0"/>
          <c:showCatName val="0"/>
          <c:showSerName val="0"/>
          <c:showPercent val="0"/>
          <c:showBubbleSize val="0"/>
        </c:dLbls>
        <c:axId val="144867328"/>
        <c:axId val="144861056"/>
      </c:scatterChart>
      <c:valAx>
        <c:axId val="144852480"/>
        <c:scaling>
          <c:orientation val="minMax"/>
        </c:scaling>
        <c:delete val="0"/>
        <c:axPos val="b"/>
        <c:title>
          <c:tx>
            <c:rich>
              <a:bodyPr/>
              <a:lstStyle/>
              <a:p>
                <a:pPr>
                  <a:defRPr/>
                </a:pPr>
                <a:r>
                  <a:rPr lang="en-US"/>
                  <a:t>width</a:t>
                </a:r>
                <a:r>
                  <a:rPr lang="en-US" baseline="0"/>
                  <a:t> (nm)</a:t>
                </a:r>
                <a:endParaRPr lang="en-US"/>
              </a:p>
            </c:rich>
          </c:tx>
          <c:layout/>
          <c:overlay val="0"/>
        </c:title>
        <c:numFmt formatCode="General" sourceLinked="1"/>
        <c:majorTickMark val="none"/>
        <c:minorTickMark val="none"/>
        <c:tickLblPos val="nextTo"/>
        <c:crossAx val="144859136"/>
        <c:crosses val="autoZero"/>
        <c:crossBetween val="midCat"/>
      </c:valAx>
      <c:valAx>
        <c:axId val="144859136"/>
        <c:scaling>
          <c:orientation val="minMax"/>
        </c:scaling>
        <c:delete val="0"/>
        <c:axPos val="l"/>
        <c:majorGridlines/>
        <c:title>
          <c:tx>
            <c:rich>
              <a:bodyPr/>
              <a:lstStyle/>
              <a:p>
                <a:pPr>
                  <a:defRPr/>
                </a:pPr>
                <a:r>
                  <a:rPr lang="en-US"/>
                  <a:t>SS(mV/dec)</a:t>
                </a:r>
              </a:p>
            </c:rich>
          </c:tx>
          <c:layout/>
          <c:overlay val="0"/>
        </c:title>
        <c:numFmt formatCode="General" sourceLinked="1"/>
        <c:majorTickMark val="none"/>
        <c:minorTickMark val="none"/>
        <c:tickLblPos val="nextTo"/>
        <c:crossAx val="144852480"/>
        <c:crosses val="autoZero"/>
        <c:crossBetween val="midCat"/>
      </c:valAx>
      <c:valAx>
        <c:axId val="144861056"/>
        <c:scaling>
          <c:logBase val="10"/>
          <c:orientation val="minMax"/>
        </c:scaling>
        <c:delete val="0"/>
        <c:axPos val="r"/>
        <c:title>
          <c:tx>
            <c:rich>
              <a:bodyPr rot="-5400000" vert="horz"/>
              <a:lstStyle/>
              <a:p>
                <a:pPr>
                  <a:defRPr/>
                </a:pPr>
                <a:r>
                  <a:rPr lang="en-US"/>
                  <a:t>ratio</a:t>
                </a:r>
              </a:p>
            </c:rich>
          </c:tx>
          <c:layout/>
          <c:overlay val="0"/>
        </c:title>
        <c:numFmt formatCode="#,##0" sourceLinked="0"/>
        <c:majorTickMark val="out"/>
        <c:minorTickMark val="none"/>
        <c:tickLblPos val="nextTo"/>
        <c:spPr>
          <a:noFill/>
        </c:spPr>
        <c:crossAx val="144867328"/>
        <c:crosses val="max"/>
        <c:crossBetween val="midCat"/>
      </c:valAx>
      <c:valAx>
        <c:axId val="144867328"/>
        <c:scaling>
          <c:orientation val="minMax"/>
        </c:scaling>
        <c:delete val="1"/>
        <c:axPos val="b"/>
        <c:numFmt formatCode="General" sourceLinked="1"/>
        <c:majorTickMark val="out"/>
        <c:minorTickMark val="none"/>
        <c:tickLblPos val="nextTo"/>
        <c:crossAx val="144861056"/>
        <c:crosses val="autoZero"/>
        <c:crossBetween val="midCat"/>
      </c:valAx>
    </c:plotArea>
    <c:legend>
      <c:legendPos val="r"/>
      <c:legendEntry>
        <c:idx val="2"/>
        <c:delete val="1"/>
      </c:legendEntry>
      <c:legendEntry>
        <c:idx val="3"/>
        <c:delete val="1"/>
      </c:legendEntry>
      <c:legendEntry>
        <c:idx val="4"/>
        <c:delete val="1"/>
      </c:legendEntry>
      <c:layout>
        <c:manualLayout>
          <c:xMode val="edge"/>
          <c:yMode val="edge"/>
          <c:x val="0.78459820647419076"/>
          <c:y val="0.45316700238051638"/>
          <c:w val="0.14903361313608915"/>
          <c:h val="0.3145962277971067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SS (mV/dec)</c:v>
          </c:tx>
          <c:spPr>
            <a:ln w="28575">
              <a:noFill/>
            </a:ln>
          </c:spPr>
          <c:xVal>
            <c:numRef>
              <c:f>length!$C$26:$G$26</c:f>
              <c:numCache>
                <c:formatCode>General</c:formatCode>
                <c:ptCount val="5"/>
                <c:pt idx="0">
                  <c:v>10</c:v>
                </c:pt>
                <c:pt idx="1">
                  <c:v>20</c:v>
                </c:pt>
                <c:pt idx="2">
                  <c:v>40</c:v>
                </c:pt>
                <c:pt idx="3">
                  <c:v>80</c:v>
                </c:pt>
                <c:pt idx="4">
                  <c:v>160</c:v>
                </c:pt>
              </c:numCache>
            </c:numRef>
          </c:xVal>
          <c:yVal>
            <c:numRef>
              <c:f>length!$C$27:$G$27</c:f>
              <c:numCache>
                <c:formatCode>General</c:formatCode>
                <c:ptCount val="5"/>
                <c:pt idx="0">
                  <c:v>160</c:v>
                </c:pt>
                <c:pt idx="1">
                  <c:v>34.299999999999997</c:v>
                </c:pt>
                <c:pt idx="2">
                  <c:v>20.399999999999999</c:v>
                </c:pt>
                <c:pt idx="3">
                  <c:v>20.399999999999999</c:v>
                </c:pt>
                <c:pt idx="4">
                  <c:v>20.399999999999999</c:v>
                </c:pt>
              </c:numCache>
            </c:numRef>
          </c:yVal>
          <c:smooth val="0"/>
        </c:ser>
        <c:dLbls>
          <c:showLegendKey val="0"/>
          <c:showVal val="0"/>
          <c:showCatName val="0"/>
          <c:showSerName val="0"/>
          <c:showPercent val="0"/>
          <c:showBubbleSize val="0"/>
        </c:dLbls>
        <c:axId val="151394560"/>
        <c:axId val="151409024"/>
      </c:scatterChart>
      <c:scatterChart>
        <c:scatterStyle val="lineMarker"/>
        <c:varyColors val="0"/>
        <c:ser>
          <c:idx val="1"/>
          <c:order val="1"/>
          <c:tx>
            <c:v>Ion/Ioff</c:v>
          </c:tx>
          <c:spPr>
            <a:ln w="28575">
              <a:noFill/>
            </a:ln>
          </c:spPr>
          <c:marker>
            <c:symbol val="square"/>
            <c:size val="7"/>
            <c:spPr>
              <a:solidFill>
                <a:srgbClr val="FF0000"/>
              </a:solidFill>
            </c:spPr>
          </c:marker>
          <c:trendline>
            <c:spPr>
              <a:ln>
                <a:solidFill>
                  <a:srgbClr val="FF0000"/>
                </a:solidFill>
              </a:ln>
            </c:spPr>
            <c:trendlineType val="log"/>
            <c:dispRSqr val="1"/>
            <c:dispEq val="1"/>
            <c:trendlineLbl>
              <c:layout>
                <c:manualLayout>
                  <c:x val="7.5201224846894142E-3"/>
                  <c:y val="7.8229075532225134E-2"/>
                </c:manualLayout>
              </c:layout>
              <c:numFmt formatCode="General" sourceLinked="0"/>
            </c:trendlineLbl>
          </c:trendline>
          <c:xVal>
            <c:numRef>
              <c:f>length!$C$26:$G$26</c:f>
              <c:numCache>
                <c:formatCode>General</c:formatCode>
                <c:ptCount val="5"/>
                <c:pt idx="0">
                  <c:v>10</c:v>
                </c:pt>
                <c:pt idx="1">
                  <c:v>20</c:v>
                </c:pt>
                <c:pt idx="2">
                  <c:v>40</c:v>
                </c:pt>
                <c:pt idx="3">
                  <c:v>80</c:v>
                </c:pt>
                <c:pt idx="4">
                  <c:v>160</c:v>
                </c:pt>
              </c:numCache>
            </c:numRef>
          </c:xVal>
          <c:yVal>
            <c:numRef>
              <c:f>length!$C$30:$G$30</c:f>
              <c:numCache>
                <c:formatCode>0.00E+00</c:formatCode>
                <c:ptCount val="5"/>
                <c:pt idx="0">
                  <c:v>13.888888888888891</c:v>
                </c:pt>
                <c:pt idx="1">
                  <c:v>892.857142857143</c:v>
                </c:pt>
                <c:pt idx="2">
                  <c:v>71428.571428571435</c:v>
                </c:pt>
                <c:pt idx="3">
                  <c:v>71428.571428571435</c:v>
                </c:pt>
                <c:pt idx="4">
                  <c:v>71428.571428571435</c:v>
                </c:pt>
              </c:numCache>
            </c:numRef>
          </c:yVal>
          <c:smooth val="0"/>
        </c:ser>
        <c:dLbls>
          <c:showLegendKey val="0"/>
          <c:showVal val="0"/>
          <c:showCatName val="0"/>
          <c:showSerName val="0"/>
          <c:showPercent val="0"/>
          <c:showBubbleSize val="0"/>
        </c:dLbls>
        <c:axId val="151425408"/>
        <c:axId val="151410944"/>
      </c:scatterChart>
      <c:valAx>
        <c:axId val="151394560"/>
        <c:scaling>
          <c:orientation val="minMax"/>
        </c:scaling>
        <c:delete val="0"/>
        <c:axPos val="b"/>
        <c:title>
          <c:tx>
            <c:rich>
              <a:bodyPr/>
              <a:lstStyle/>
              <a:p>
                <a:pPr>
                  <a:defRPr/>
                </a:pPr>
                <a:r>
                  <a:rPr lang="en-US"/>
                  <a:t>length (nm)</a:t>
                </a:r>
              </a:p>
            </c:rich>
          </c:tx>
          <c:layout/>
          <c:overlay val="0"/>
        </c:title>
        <c:numFmt formatCode="General" sourceLinked="1"/>
        <c:majorTickMark val="none"/>
        <c:minorTickMark val="none"/>
        <c:tickLblPos val="nextTo"/>
        <c:crossAx val="151409024"/>
        <c:crosses val="autoZero"/>
        <c:crossBetween val="midCat"/>
      </c:valAx>
      <c:valAx>
        <c:axId val="151409024"/>
        <c:scaling>
          <c:orientation val="minMax"/>
        </c:scaling>
        <c:delete val="0"/>
        <c:axPos val="l"/>
        <c:majorGridlines/>
        <c:title>
          <c:tx>
            <c:rich>
              <a:bodyPr/>
              <a:lstStyle/>
              <a:p>
                <a:pPr>
                  <a:defRPr/>
                </a:pPr>
                <a:r>
                  <a:rPr lang="en-US"/>
                  <a:t>SS (mV/dec)</a:t>
                </a:r>
              </a:p>
            </c:rich>
          </c:tx>
          <c:layout/>
          <c:overlay val="0"/>
        </c:title>
        <c:numFmt formatCode="General" sourceLinked="1"/>
        <c:majorTickMark val="none"/>
        <c:minorTickMark val="none"/>
        <c:tickLblPos val="nextTo"/>
        <c:crossAx val="151394560"/>
        <c:crosses val="autoZero"/>
        <c:crossBetween val="midCat"/>
      </c:valAx>
      <c:valAx>
        <c:axId val="151410944"/>
        <c:scaling>
          <c:logBase val="10"/>
          <c:orientation val="minMax"/>
        </c:scaling>
        <c:delete val="0"/>
        <c:axPos val="r"/>
        <c:title>
          <c:tx>
            <c:rich>
              <a:bodyPr rot="-5400000" vert="horz"/>
              <a:lstStyle/>
              <a:p>
                <a:pPr>
                  <a:defRPr/>
                </a:pPr>
                <a:r>
                  <a:rPr lang="en-US"/>
                  <a:t>Ratio</a:t>
                </a:r>
              </a:p>
            </c:rich>
          </c:tx>
          <c:layout/>
          <c:overlay val="0"/>
        </c:title>
        <c:numFmt formatCode="#,##0" sourceLinked="0"/>
        <c:majorTickMark val="out"/>
        <c:minorTickMark val="none"/>
        <c:tickLblPos val="nextTo"/>
        <c:crossAx val="151425408"/>
        <c:crosses val="max"/>
        <c:crossBetween val="midCat"/>
      </c:valAx>
      <c:valAx>
        <c:axId val="151425408"/>
        <c:scaling>
          <c:orientation val="minMax"/>
        </c:scaling>
        <c:delete val="1"/>
        <c:axPos val="b"/>
        <c:numFmt formatCode="General" sourceLinked="1"/>
        <c:majorTickMark val="out"/>
        <c:minorTickMark val="none"/>
        <c:tickLblPos val="nextTo"/>
        <c:crossAx val="151410944"/>
        <c:crosses val="autoZero"/>
        <c:crossBetween val="midCat"/>
      </c:valAx>
    </c:plotArea>
    <c:legend>
      <c:legendPos val="r"/>
      <c:legendEntry>
        <c:idx val="2"/>
        <c:delete val="1"/>
      </c:legendEntry>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SS (mV/dec)</c:v>
          </c:tx>
          <c:spPr>
            <a:ln w="28575">
              <a:noFill/>
            </a:ln>
          </c:spPr>
          <c:trendline>
            <c:spPr>
              <a:ln>
                <a:solidFill>
                  <a:srgbClr val="00B0F0"/>
                </a:solidFill>
              </a:ln>
            </c:spPr>
            <c:trendlineType val="exp"/>
            <c:dispRSqr val="1"/>
            <c:dispEq val="1"/>
            <c:trendlineLbl>
              <c:layout>
                <c:manualLayout>
                  <c:x val="-0.11065464327332528"/>
                  <c:y val="0.29047426363371243"/>
                </c:manualLayout>
              </c:layout>
              <c:numFmt formatCode="General" sourceLinked="0"/>
            </c:trendlineLbl>
          </c:trendline>
          <c:xVal>
            <c:numRef>
              <c:f>doping!$D$9:$I$9</c:f>
              <c:numCache>
                <c:formatCode>General</c:formatCode>
                <c:ptCount val="6"/>
                <c:pt idx="0">
                  <c:v>0.2</c:v>
                </c:pt>
                <c:pt idx="1">
                  <c:v>0.22</c:v>
                </c:pt>
                <c:pt idx="2">
                  <c:v>0.24</c:v>
                </c:pt>
                <c:pt idx="3">
                  <c:v>0.28000000000000003</c:v>
                </c:pt>
                <c:pt idx="4">
                  <c:v>0.32</c:v>
                </c:pt>
                <c:pt idx="5">
                  <c:v>0.36</c:v>
                </c:pt>
              </c:numCache>
            </c:numRef>
          </c:xVal>
          <c:yVal>
            <c:numRef>
              <c:f>doping!$D$10:$I$10</c:f>
              <c:numCache>
                <c:formatCode>General</c:formatCode>
                <c:ptCount val="6"/>
                <c:pt idx="0">
                  <c:v>5.8</c:v>
                </c:pt>
                <c:pt idx="1">
                  <c:v>6.1</c:v>
                </c:pt>
                <c:pt idx="2">
                  <c:v>6.5</c:v>
                </c:pt>
                <c:pt idx="3">
                  <c:v>8</c:v>
                </c:pt>
                <c:pt idx="4">
                  <c:v>29.7</c:v>
                </c:pt>
                <c:pt idx="5">
                  <c:v>64.8</c:v>
                </c:pt>
              </c:numCache>
            </c:numRef>
          </c:yVal>
          <c:smooth val="0"/>
        </c:ser>
        <c:dLbls>
          <c:showLegendKey val="0"/>
          <c:showVal val="0"/>
          <c:showCatName val="0"/>
          <c:showSerName val="0"/>
          <c:showPercent val="0"/>
          <c:showBubbleSize val="0"/>
        </c:dLbls>
        <c:axId val="151538688"/>
        <c:axId val="151553152"/>
      </c:scatterChart>
      <c:scatterChart>
        <c:scatterStyle val="lineMarker"/>
        <c:varyColors val="0"/>
        <c:ser>
          <c:idx val="1"/>
          <c:order val="1"/>
          <c:tx>
            <c:v>Ion/Ioff</c:v>
          </c:tx>
          <c:spPr>
            <a:ln w="28575">
              <a:noFill/>
            </a:ln>
          </c:spPr>
          <c:marker>
            <c:spPr>
              <a:solidFill>
                <a:srgbClr val="FF0000"/>
              </a:solidFill>
            </c:spPr>
          </c:marker>
          <c:trendline>
            <c:spPr>
              <a:ln>
                <a:solidFill>
                  <a:srgbClr val="FF0000"/>
                </a:solidFill>
              </a:ln>
            </c:spPr>
            <c:trendlineType val="exp"/>
            <c:dispRSqr val="1"/>
            <c:dispEq val="1"/>
            <c:trendlineLbl>
              <c:layout>
                <c:manualLayout>
                  <c:x val="8.4417725792574685E-2"/>
                  <c:y val="0.12915500145815106"/>
                </c:manualLayout>
              </c:layout>
              <c:numFmt formatCode="General" sourceLinked="0"/>
            </c:trendlineLbl>
          </c:trendline>
          <c:xVal>
            <c:numRef>
              <c:f>doping!$D$9:$G$9</c:f>
              <c:numCache>
                <c:formatCode>General</c:formatCode>
                <c:ptCount val="4"/>
                <c:pt idx="0">
                  <c:v>0.2</c:v>
                </c:pt>
                <c:pt idx="1">
                  <c:v>0.22</c:v>
                </c:pt>
                <c:pt idx="2">
                  <c:v>0.24</c:v>
                </c:pt>
                <c:pt idx="3">
                  <c:v>0.28000000000000003</c:v>
                </c:pt>
              </c:numCache>
            </c:numRef>
          </c:xVal>
          <c:yVal>
            <c:numRef>
              <c:f>doping!$D$13:$G$13</c:f>
              <c:numCache>
                <c:formatCode>0.00E+00</c:formatCode>
                <c:ptCount val="4"/>
                <c:pt idx="0">
                  <c:v>10571.095506412295</c:v>
                </c:pt>
                <c:pt idx="1">
                  <c:v>31748.838089152832</c:v>
                </c:pt>
                <c:pt idx="2">
                  <c:v>76096.338979766238</c:v>
                </c:pt>
                <c:pt idx="3">
                  <c:v>155368.04359005828</c:v>
                </c:pt>
              </c:numCache>
            </c:numRef>
          </c:yVal>
          <c:smooth val="0"/>
        </c:ser>
        <c:ser>
          <c:idx val="2"/>
          <c:order val="2"/>
          <c:tx>
            <c:v>Ion/Ioff2</c:v>
          </c:tx>
          <c:spPr>
            <a:ln w="28575">
              <a:noFill/>
            </a:ln>
          </c:spPr>
          <c:marker>
            <c:symbol val="square"/>
            <c:size val="7"/>
            <c:spPr>
              <a:solidFill>
                <a:srgbClr val="FF0000"/>
              </a:solidFill>
            </c:spPr>
          </c:marker>
          <c:trendline>
            <c:spPr>
              <a:ln>
                <a:solidFill>
                  <a:srgbClr val="FF0000"/>
                </a:solidFill>
              </a:ln>
            </c:spPr>
            <c:trendlineType val="exp"/>
            <c:dispRSqr val="0"/>
            <c:dispEq val="1"/>
            <c:trendlineLbl>
              <c:layout>
                <c:manualLayout>
                  <c:x val="0.10133716687903639"/>
                  <c:y val="2.1020705745115192E-2"/>
                </c:manualLayout>
              </c:layout>
              <c:numFmt formatCode="General" sourceLinked="0"/>
            </c:trendlineLbl>
          </c:trendline>
          <c:xVal>
            <c:numRef>
              <c:f>doping!$H$9:$I$9</c:f>
              <c:numCache>
                <c:formatCode>General</c:formatCode>
                <c:ptCount val="2"/>
                <c:pt idx="0">
                  <c:v>0.32</c:v>
                </c:pt>
                <c:pt idx="1">
                  <c:v>0.36</c:v>
                </c:pt>
              </c:numCache>
            </c:numRef>
          </c:xVal>
          <c:yVal>
            <c:numRef>
              <c:f>doping!$H$13:$I$13</c:f>
              <c:numCache>
                <c:formatCode>0.00E+00</c:formatCode>
                <c:ptCount val="2"/>
                <c:pt idx="0">
                  <c:v>738.7779759772327</c:v>
                </c:pt>
                <c:pt idx="1">
                  <c:v>197.26262483007076</c:v>
                </c:pt>
              </c:numCache>
            </c:numRef>
          </c:yVal>
          <c:smooth val="0"/>
        </c:ser>
        <c:dLbls>
          <c:showLegendKey val="0"/>
          <c:showVal val="0"/>
          <c:showCatName val="0"/>
          <c:showSerName val="0"/>
          <c:showPercent val="0"/>
          <c:showBubbleSize val="0"/>
        </c:dLbls>
        <c:axId val="151573632"/>
        <c:axId val="151555072"/>
      </c:scatterChart>
      <c:valAx>
        <c:axId val="151538688"/>
        <c:scaling>
          <c:orientation val="minMax"/>
          <c:max val="0.4"/>
          <c:min val="0.2"/>
        </c:scaling>
        <c:delete val="0"/>
        <c:axPos val="b"/>
        <c:title>
          <c:tx>
            <c:rich>
              <a:bodyPr/>
              <a:lstStyle/>
              <a:p>
                <a:pPr>
                  <a:defRPr/>
                </a:pPr>
                <a:r>
                  <a:rPr lang="en-US"/>
                  <a:t>doping</a:t>
                </a:r>
                <a:r>
                  <a:rPr lang="en-US" baseline="0"/>
                  <a:t> (eV)</a:t>
                </a:r>
                <a:endParaRPr lang="en-US"/>
              </a:p>
            </c:rich>
          </c:tx>
          <c:layout/>
          <c:overlay val="0"/>
        </c:title>
        <c:numFmt formatCode="General" sourceLinked="1"/>
        <c:majorTickMark val="none"/>
        <c:minorTickMark val="none"/>
        <c:tickLblPos val="nextTo"/>
        <c:crossAx val="151553152"/>
        <c:crosses val="autoZero"/>
        <c:crossBetween val="midCat"/>
      </c:valAx>
      <c:valAx>
        <c:axId val="151553152"/>
        <c:scaling>
          <c:orientation val="minMax"/>
        </c:scaling>
        <c:delete val="0"/>
        <c:axPos val="l"/>
        <c:majorGridlines/>
        <c:title>
          <c:tx>
            <c:rich>
              <a:bodyPr/>
              <a:lstStyle/>
              <a:p>
                <a:pPr>
                  <a:defRPr/>
                </a:pPr>
                <a:r>
                  <a:rPr lang="en-US"/>
                  <a:t>SS (mV/dec)</a:t>
                </a:r>
              </a:p>
            </c:rich>
          </c:tx>
          <c:layout/>
          <c:overlay val="0"/>
        </c:title>
        <c:numFmt formatCode="General" sourceLinked="1"/>
        <c:majorTickMark val="none"/>
        <c:minorTickMark val="none"/>
        <c:tickLblPos val="nextTo"/>
        <c:crossAx val="151538688"/>
        <c:crosses val="autoZero"/>
        <c:crossBetween val="midCat"/>
      </c:valAx>
      <c:valAx>
        <c:axId val="151555072"/>
        <c:scaling>
          <c:logBase val="10"/>
          <c:orientation val="minMax"/>
        </c:scaling>
        <c:delete val="0"/>
        <c:axPos val="r"/>
        <c:title>
          <c:tx>
            <c:rich>
              <a:bodyPr rot="-5400000" vert="horz"/>
              <a:lstStyle/>
              <a:p>
                <a:pPr>
                  <a:defRPr/>
                </a:pPr>
                <a:r>
                  <a:rPr lang="en-US" dirty="0"/>
                  <a:t>r</a:t>
                </a:r>
                <a:r>
                  <a:rPr lang="en-US" dirty="0" smtClean="0"/>
                  <a:t>atio</a:t>
                </a:r>
                <a:endParaRPr lang="en-US" dirty="0"/>
              </a:p>
            </c:rich>
          </c:tx>
          <c:layout/>
          <c:overlay val="0"/>
        </c:title>
        <c:numFmt formatCode="#,##0" sourceLinked="0"/>
        <c:majorTickMark val="out"/>
        <c:minorTickMark val="none"/>
        <c:tickLblPos val="nextTo"/>
        <c:crossAx val="151573632"/>
        <c:crosses val="max"/>
        <c:crossBetween val="midCat"/>
      </c:valAx>
      <c:valAx>
        <c:axId val="151573632"/>
        <c:scaling>
          <c:orientation val="minMax"/>
        </c:scaling>
        <c:delete val="1"/>
        <c:axPos val="b"/>
        <c:numFmt formatCode="General" sourceLinked="1"/>
        <c:majorTickMark val="out"/>
        <c:minorTickMark val="none"/>
        <c:tickLblPos val="nextTo"/>
        <c:crossAx val="151555072"/>
        <c:crosses val="autoZero"/>
        <c:crossBetween val="midCat"/>
      </c:valAx>
    </c:plotArea>
    <c:legend>
      <c:legendPos val="r"/>
      <c:legendEntry>
        <c:idx val="2"/>
        <c:delete val="1"/>
      </c:legendEntry>
      <c:legendEntry>
        <c:idx val="3"/>
        <c:delete val="1"/>
      </c:legendEntry>
      <c:legendEntry>
        <c:idx val="4"/>
        <c:delete val="1"/>
      </c:legendEntry>
      <c:legendEntry>
        <c:idx val="5"/>
        <c:delete val="1"/>
      </c:legendEntry>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SS (mV/dec)</c:v>
          </c:tx>
          <c:spPr>
            <a:ln w="28575">
              <a:noFill/>
            </a:ln>
          </c:spPr>
          <c:xVal>
            <c:numRef>
              <c:f>vd!$D$7:$I$7</c:f>
              <c:numCache>
                <c:formatCode>General</c:formatCode>
                <c:ptCount val="6"/>
                <c:pt idx="0">
                  <c:v>1E-3</c:v>
                </c:pt>
                <c:pt idx="1">
                  <c:v>0.01</c:v>
                </c:pt>
                <c:pt idx="2">
                  <c:v>0.05</c:v>
                </c:pt>
                <c:pt idx="3">
                  <c:v>0.1</c:v>
                </c:pt>
                <c:pt idx="4">
                  <c:v>0.15</c:v>
                </c:pt>
                <c:pt idx="5">
                  <c:v>0.2</c:v>
                </c:pt>
              </c:numCache>
            </c:numRef>
          </c:xVal>
          <c:yVal>
            <c:numRef>
              <c:f>vd!$D$8:$I$8</c:f>
              <c:numCache>
                <c:formatCode>General</c:formatCode>
                <c:ptCount val="6"/>
                <c:pt idx="0">
                  <c:v>6.8</c:v>
                </c:pt>
                <c:pt idx="1">
                  <c:v>5.6</c:v>
                </c:pt>
                <c:pt idx="2">
                  <c:v>7.7</c:v>
                </c:pt>
                <c:pt idx="3">
                  <c:v>6.5</c:v>
                </c:pt>
                <c:pt idx="4">
                  <c:v>9.1999999999999993</c:v>
                </c:pt>
                <c:pt idx="5">
                  <c:v>10.8</c:v>
                </c:pt>
              </c:numCache>
            </c:numRef>
          </c:yVal>
          <c:smooth val="0"/>
        </c:ser>
        <c:dLbls>
          <c:showLegendKey val="0"/>
          <c:showVal val="0"/>
          <c:showCatName val="0"/>
          <c:showSerName val="0"/>
          <c:showPercent val="0"/>
          <c:showBubbleSize val="0"/>
        </c:dLbls>
        <c:axId val="151490560"/>
        <c:axId val="151492480"/>
      </c:scatterChart>
      <c:scatterChart>
        <c:scatterStyle val="lineMarker"/>
        <c:varyColors val="0"/>
        <c:ser>
          <c:idx val="1"/>
          <c:order val="1"/>
          <c:tx>
            <c:v>Ion/Ioff</c:v>
          </c:tx>
          <c:spPr>
            <a:ln w="28575">
              <a:noFill/>
            </a:ln>
          </c:spPr>
          <c:marker>
            <c:symbol val="square"/>
            <c:size val="7"/>
            <c:spPr>
              <a:solidFill>
                <a:srgbClr val="FF0000"/>
              </a:solidFill>
            </c:spPr>
          </c:marker>
          <c:trendline>
            <c:spPr>
              <a:ln>
                <a:solidFill>
                  <a:srgbClr val="FF0000"/>
                </a:solidFill>
              </a:ln>
            </c:spPr>
            <c:trendlineType val="exp"/>
            <c:dispRSqr val="1"/>
            <c:dispEq val="1"/>
            <c:trendlineLbl>
              <c:layout>
                <c:manualLayout>
                  <c:x val="7.559667541557305E-2"/>
                  <c:y val="0.11120479731700204"/>
                </c:manualLayout>
              </c:layout>
              <c:numFmt formatCode="General" sourceLinked="0"/>
            </c:trendlineLbl>
          </c:trendline>
          <c:xVal>
            <c:numRef>
              <c:f>vd!$D$7:$I$7</c:f>
              <c:numCache>
                <c:formatCode>General</c:formatCode>
                <c:ptCount val="6"/>
                <c:pt idx="0">
                  <c:v>1E-3</c:v>
                </c:pt>
                <c:pt idx="1">
                  <c:v>0.01</c:v>
                </c:pt>
                <c:pt idx="2">
                  <c:v>0.05</c:v>
                </c:pt>
                <c:pt idx="3">
                  <c:v>0.1</c:v>
                </c:pt>
                <c:pt idx="4">
                  <c:v>0.15</c:v>
                </c:pt>
                <c:pt idx="5">
                  <c:v>0.2</c:v>
                </c:pt>
              </c:numCache>
            </c:numRef>
          </c:xVal>
          <c:yVal>
            <c:numRef>
              <c:f>vd!$D$11:$I$11</c:f>
              <c:numCache>
                <c:formatCode>0.00E+00</c:formatCode>
                <c:ptCount val="6"/>
                <c:pt idx="0">
                  <c:v>200000</c:v>
                </c:pt>
                <c:pt idx="1">
                  <c:v>243750</c:v>
                </c:pt>
                <c:pt idx="2">
                  <c:v>158730.15873015873</c:v>
                </c:pt>
                <c:pt idx="3">
                  <c:v>50000</c:v>
                </c:pt>
                <c:pt idx="4">
                  <c:v>6999.9999999999991</c:v>
                </c:pt>
                <c:pt idx="5">
                  <c:v>1125</c:v>
                </c:pt>
              </c:numCache>
            </c:numRef>
          </c:yVal>
          <c:smooth val="0"/>
        </c:ser>
        <c:dLbls>
          <c:showLegendKey val="0"/>
          <c:showVal val="0"/>
          <c:showCatName val="0"/>
          <c:showSerName val="0"/>
          <c:showPercent val="0"/>
          <c:showBubbleSize val="0"/>
        </c:dLbls>
        <c:axId val="151500672"/>
        <c:axId val="151498752"/>
      </c:scatterChart>
      <c:valAx>
        <c:axId val="151490560"/>
        <c:scaling>
          <c:orientation val="minMax"/>
        </c:scaling>
        <c:delete val="0"/>
        <c:axPos val="b"/>
        <c:title>
          <c:tx>
            <c:rich>
              <a:bodyPr/>
              <a:lstStyle/>
              <a:p>
                <a:pPr>
                  <a:defRPr/>
                </a:pPr>
                <a:r>
                  <a:rPr lang="en-US" dirty="0" err="1" smtClean="0"/>
                  <a:t>vd</a:t>
                </a:r>
                <a:r>
                  <a:rPr lang="en-US" dirty="0" smtClean="0"/>
                  <a:t> </a:t>
                </a:r>
                <a:r>
                  <a:rPr lang="en-US" dirty="0"/>
                  <a:t>(V)</a:t>
                </a:r>
              </a:p>
            </c:rich>
          </c:tx>
          <c:layout/>
          <c:overlay val="0"/>
        </c:title>
        <c:numFmt formatCode="General" sourceLinked="1"/>
        <c:majorTickMark val="none"/>
        <c:minorTickMark val="none"/>
        <c:tickLblPos val="nextTo"/>
        <c:crossAx val="151492480"/>
        <c:crosses val="autoZero"/>
        <c:crossBetween val="midCat"/>
      </c:valAx>
      <c:valAx>
        <c:axId val="151492480"/>
        <c:scaling>
          <c:orientation val="minMax"/>
        </c:scaling>
        <c:delete val="0"/>
        <c:axPos val="l"/>
        <c:majorGridlines/>
        <c:title>
          <c:tx>
            <c:rich>
              <a:bodyPr/>
              <a:lstStyle/>
              <a:p>
                <a:pPr>
                  <a:defRPr/>
                </a:pPr>
                <a:r>
                  <a:rPr lang="en-US"/>
                  <a:t>SS (mV/dec)</a:t>
                </a:r>
              </a:p>
            </c:rich>
          </c:tx>
          <c:layout/>
          <c:overlay val="0"/>
        </c:title>
        <c:numFmt formatCode="General" sourceLinked="1"/>
        <c:majorTickMark val="none"/>
        <c:minorTickMark val="none"/>
        <c:tickLblPos val="nextTo"/>
        <c:crossAx val="151490560"/>
        <c:crosses val="autoZero"/>
        <c:crossBetween val="midCat"/>
      </c:valAx>
      <c:valAx>
        <c:axId val="151498752"/>
        <c:scaling>
          <c:logBase val="10"/>
          <c:orientation val="minMax"/>
        </c:scaling>
        <c:delete val="0"/>
        <c:axPos val="r"/>
        <c:title>
          <c:tx>
            <c:rich>
              <a:bodyPr rot="-5400000" vert="horz"/>
              <a:lstStyle/>
              <a:p>
                <a:pPr>
                  <a:defRPr/>
                </a:pPr>
                <a:r>
                  <a:rPr lang="en-US"/>
                  <a:t>ratio</a:t>
                </a:r>
              </a:p>
            </c:rich>
          </c:tx>
          <c:layout/>
          <c:overlay val="0"/>
        </c:title>
        <c:numFmt formatCode="#,##0" sourceLinked="0"/>
        <c:majorTickMark val="out"/>
        <c:minorTickMark val="none"/>
        <c:tickLblPos val="nextTo"/>
        <c:crossAx val="151500672"/>
        <c:crosses val="max"/>
        <c:crossBetween val="midCat"/>
      </c:valAx>
      <c:valAx>
        <c:axId val="151500672"/>
        <c:scaling>
          <c:orientation val="minMax"/>
        </c:scaling>
        <c:delete val="1"/>
        <c:axPos val="b"/>
        <c:numFmt formatCode="General" sourceLinked="1"/>
        <c:majorTickMark val="out"/>
        <c:minorTickMark val="none"/>
        <c:tickLblPos val="nextTo"/>
        <c:crossAx val="151498752"/>
        <c:crosses val="autoZero"/>
        <c:crossBetween val="midCat"/>
      </c:valAx>
    </c:plotArea>
    <c:legend>
      <c:legendPos val="r"/>
      <c:legendEntry>
        <c:idx val="2"/>
        <c:delete val="1"/>
      </c:legendEntry>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A9625B4-CBD7-4D25-B021-167CE0F83982}" type="datetimeFigureOut">
              <a:rPr lang="en-US" smtClean="0"/>
              <a:t>12/17/2013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DBCA728-B21D-4264-857D-54B7F28DB4B8}" type="slidenum">
              <a:rPr lang="en-US" smtClean="0"/>
              <a:t>‹#›</a:t>
            </a:fld>
            <a:endParaRPr lang="en-US"/>
          </a:p>
        </p:txBody>
      </p:sp>
    </p:spTree>
    <p:extLst>
      <p:ext uri="{BB962C8B-B14F-4D97-AF65-F5344CB8AC3E}">
        <p14:creationId xmlns:p14="http://schemas.microsoft.com/office/powerpoint/2010/main" val="256523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1</a:t>
            </a:fld>
            <a:endParaRPr lang="en-US"/>
          </a:p>
        </p:txBody>
      </p:sp>
    </p:spTree>
    <p:extLst>
      <p:ext uri="{BB962C8B-B14F-4D97-AF65-F5344CB8AC3E}">
        <p14:creationId xmlns:p14="http://schemas.microsoft.com/office/powerpoint/2010/main" val="171081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Transistors of width</a:t>
            </a:r>
            <a:r>
              <a:rPr lang="en-US" baseline="0" dirty="0" smtClean="0"/>
              <a:t> &lt;3.75nm do not generate enough on-current.</a:t>
            </a:r>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14</a:t>
            </a:fld>
            <a:endParaRPr lang="en-US"/>
          </a:p>
        </p:txBody>
      </p:sp>
    </p:spTree>
    <p:extLst>
      <p:ext uri="{BB962C8B-B14F-4D97-AF65-F5344CB8AC3E}">
        <p14:creationId xmlns:p14="http://schemas.microsoft.com/office/powerpoint/2010/main" val="134140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Transistors of width</a:t>
            </a:r>
            <a:r>
              <a:rPr lang="en-US" baseline="0" dirty="0" smtClean="0"/>
              <a:t> &lt;3.75nm do not generate enough on-current.</a:t>
            </a:r>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15</a:t>
            </a:fld>
            <a:endParaRPr lang="en-US"/>
          </a:p>
        </p:txBody>
      </p:sp>
    </p:spTree>
    <p:extLst>
      <p:ext uri="{BB962C8B-B14F-4D97-AF65-F5344CB8AC3E}">
        <p14:creationId xmlns:p14="http://schemas.microsoft.com/office/powerpoint/2010/main" val="134140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16</a:t>
            </a:fld>
            <a:endParaRPr lang="en-US"/>
          </a:p>
        </p:txBody>
      </p:sp>
    </p:spTree>
    <p:extLst>
      <p:ext uri="{BB962C8B-B14F-4D97-AF65-F5344CB8AC3E}">
        <p14:creationId xmlns:p14="http://schemas.microsoft.com/office/powerpoint/2010/main" val="11361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BCA728-B21D-4264-857D-54B7F28DB4B8}" type="slidenum">
              <a:rPr lang="en-US" smtClean="0"/>
              <a:t>18</a:t>
            </a:fld>
            <a:endParaRPr lang="en-US"/>
          </a:p>
        </p:txBody>
      </p:sp>
    </p:spTree>
    <p:extLst>
      <p:ext uri="{BB962C8B-B14F-4D97-AF65-F5344CB8AC3E}">
        <p14:creationId xmlns:p14="http://schemas.microsoft.com/office/powerpoint/2010/main" val="177124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BCA728-B21D-4264-857D-54B7F28DB4B8}" type="slidenum">
              <a:rPr lang="en-US" smtClean="0"/>
              <a:t>19</a:t>
            </a:fld>
            <a:endParaRPr lang="en-US"/>
          </a:p>
        </p:txBody>
      </p:sp>
    </p:spTree>
    <p:extLst>
      <p:ext uri="{BB962C8B-B14F-4D97-AF65-F5344CB8AC3E}">
        <p14:creationId xmlns:p14="http://schemas.microsoft.com/office/powerpoint/2010/main" val="177124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BCA728-B21D-4264-857D-54B7F28DB4B8}" type="slidenum">
              <a:rPr lang="en-US" smtClean="0"/>
              <a:t>22</a:t>
            </a:fld>
            <a:endParaRPr lang="en-US"/>
          </a:p>
        </p:txBody>
      </p:sp>
    </p:spTree>
    <p:extLst>
      <p:ext uri="{BB962C8B-B14F-4D97-AF65-F5344CB8AC3E}">
        <p14:creationId xmlns:p14="http://schemas.microsoft.com/office/powerpoint/2010/main" val="295530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baseline="0" dirty="0" smtClean="0"/>
              </a:p>
            </p:txBody>
          </p:sp>
        </mc:Choice>
        <mc:Fallback xmlns="">
          <p:sp>
            <p:nvSpPr>
              <p:cNvPr id="3" name="Notes Placeholder 2"/>
              <p:cNvSpPr>
                <a:spLocks noGrp="1"/>
              </p:cNvSpPr>
              <p:nvPr>
                <p:ph type="body" idx="1"/>
              </p:nvPr>
            </p:nvSpPr>
            <p:spPr/>
            <p:txBody>
              <a:bodyPr/>
              <a:lstStyle/>
              <a:p>
                <a:r>
                  <a:rPr lang="pt-BR" dirty="0" smtClean="0"/>
                  <a:t>E </a:t>
                </a:r>
                <a:r>
                  <a:rPr lang="pt-BR" dirty="0" smtClean="0"/>
                  <a:t>: </a:t>
                </a:r>
                <a:r>
                  <a:rPr lang="pt-BR" dirty="0"/>
                  <a:t>energy matrices from the electronic band structure</a:t>
                </a:r>
              </a:p>
              <a:p>
                <a:r>
                  <a:rPr lang="en-US" dirty="0" smtClean="0"/>
                  <a:t>H : </a:t>
                </a:r>
                <a:r>
                  <a:rPr lang="en-US" dirty="0" err="1" smtClean="0"/>
                  <a:t>hamiltonian</a:t>
                </a:r>
                <a:r>
                  <a:rPr lang="en-US" dirty="0" smtClean="0"/>
                  <a:t> matrix</a:t>
                </a:r>
              </a:p>
              <a:p>
                <a:r>
                  <a:rPr lang="en-US" sz="1200" i="0">
                    <a:latin typeface="Cambria Math"/>
                  </a:rPr>
                  <a:t>〖</a:t>
                </a:r>
                <a:r>
                  <a:rPr lang="pt-BR" sz="1200" i="0" dirty="0">
                    <a:latin typeface="Cambria Math"/>
                  </a:rPr>
                  <a:t>"</a:t>
                </a:r>
                <a:r>
                  <a:rPr lang="pt-BR" sz="1200" i="0" dirty="0"/>
                  <a:t>Σ </a:t>
                </a:r>
                <a:r>
                  <a:rPr lang="pt-BR" sz="1200" i="0" dirty="0">
                    <a:latin typeface="Cambria Math"/>
                  </a:rPr>
                  <a:t>" </a:t>
                </a:r>
                <a:r>
                  <a:rPr lang="en-US" sz="1200" i="0">
                    <a:latin typeface="Cambria Math"/>
                  </a:rPr>
                  <a:t>〗_1</a:t>
                </a:r>
                <a:r>
                  <a:rPr lang="en-US" sz="1200" b="0" i="0" smtClean="0">
                    <a:latin typeface="Cambria Math"/>
                  </a:rPr>
                  <a:t>,2</a:t>
                </a:r>
                <a:r>
                  <a:rPr lang="pt-BR" dirty="0" smtClean="0"/>
                  <a:t> : self energy matrices from the </a:t>
                </a:r>
                <a:r>
                  <a:rPr lang="pt-BR" dirty="0" smtClean="0"/>
                  <a:t>contacts</a:t>
                </a:r>
              </a:p>
              <a:p>
                <a:r>
                  <a:rPr lang="en-US" dirty="0" smtClean="0"/>
                  <a:t>To analyze quantum transport, we need an integration</a:t>
                </a:r>
                <a:r>
                  <a:rPr lang="en-US" baseline="0" dirty="0" smtClean="0"/>
                  <a:t> of quantum mechanics described by the </a:t>
                </a:r>
                <a:r>
                  <a:rPr lang="en-US" sz="1200" kern="1200" dirty="0" smtClean="0">
                    <a:solidFill>
                      <a:schemeClr val="tx1"/>
                    </a:solidFill>
                    <a:effectLst/>
                    <a:latin typeface="+mn-lt"/>
                    <a:ea typeface="+mn-ea"/>
                    <a:cs typeface="+mn-cs"/>
                  </a:rPr>
                  <a:t>Schrödinger Wave</a:t>
                </a:r>
                <a:r>
                  <a:rPr lang="en-US" sz="1200" kern="1200" baseline="0" dirty="0" smtClean="0">
                    <a:solidFill>
                      <a:schemeClr val="tx1"/>
                    </a:solidFill>
                    <a:effectLst/>
                    <a:latin typeface="+mn-lt"/>
                    <a:ea typeface="+mn-ea"/>
                    <a:cs typeface="+mn-cs"/>
                  </a:rPr>
                  <a:t> Equation. This is achieved in the paper using NEGF method. </a:t>
                </a:r>
              </a:p>
              <a:p>
                <a:r>
                  <a:rPr lang="en-US" sz="1200" kern="1200" baseline="0" dirty="0" smtClean="0">
                    <a:solidFill>
                      <a:schemeClr val="tx1"/>
                    </a:solidFill>
                    <a:effectLst/>
                    <a:latin typeface="+mn-lt"/>
                    <a:ea typeface="+mn-ea"/>
                    <a:cs typeface="+mn-cs"/>
                  </a:rPr>
                  <a:t>I will not go into much detail as to do so require quantum mechanics, complex variables, matrix algebra, etc. I will just give you a general overview of some algorithms that are the focus of the paper.</a:t>
                </a:r>
              </a:p>
              <a:p>
                <a:endParaRPr lang="pt-BR" dirty="0" smtClean="0"/>
              </a:p>
              <a:p>
                <a:endParaRPr lang="en-US" dirty="0"/>
              </a:p>
            </p:txBody>
          </p:sp>
        </mc:Fallback>
      </mc:AlternateContent>
      <p:sp>
        <p:nvSpPr>
          <p:cNvPr id="4" name="Slide Number Placeholder 3"/>
          <p:cNvSpPr>
            <a:spLocks noGrp="1"/>
          </p:cNvSpPr>
          <p:nvPr>
            <p:ph type="sldNum" sz="quarter" idx="10"/>
          </p:nvPr>
        </p:nvSpPr>
        <p:spPr/>
        <p:txBody>
          <a:bodyPr/>
          <a:lstStyle/>
          <a:p>
            <a:fld id="{FDBCA728-B21D-4264-857D-54B7F28DB4B8}" type="slidenum">
              <a:rPr lang="en-US" smtClean="0"/>
              <a:t>24</a:t>
            </a:fld>
            <a:endParaRPr lang="en-US"/>
          </a:p>
        </p:txBody>
      </p:sp>
    </p:spTree>
    <p:extLst>
      <p:ext uri="{BB962C8B-B14F-4D97-AF65-F5344CB8AC3E}">
        <p14:creationId xmlns:p14="http://schemas.microsoft.com/office/powerpoint/2010/main" val="183919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2</a:t>
            </a:fld>
            <a:endParaRPr lang="en-US"/>
          </a:p>
        </p:txBody>
      </p:sp>
    </p:spTree>
    <p:extLst>
      <p:ext uri="{BB962C8B-B14F-4D97-AF65-F5344CB8AC3E}">
        <p14:creationId xmlns:p14="http://schemas.microsoft.com/office/powerpoint/2010/main" val="149795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DBCA728-B21D-4264-857D-54B7F28DB4B8}" type="slidenum">
              <a:rPr lang="en-US" smtClean="0"/>
              <a:t>3</a:t>
            </a:fld>
            <a:endParaRPr lang="en-US"/>
          </a:p>
        </p:txBody>
      </p:sp>
    </p:spTree>
    <p:extLst>
      <p:ext uri="{BB962C8B-B14F-4D97-AF65-F5344CB8AC3E}">
        <p14:creationId xmlns:p14="http://schemas.microsoft.com/office/powerpoint/2010/main" val="258788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4</a:t>
            </a:fld>
            <a:endParaRPr lang="en-US"/>
          </a:p>
        </p:txBody>
      </p:sp>
    </p:spTree>
    <p:extLst>
      <p:ext uri="{BB962C8B-B14F-4D97-AF65-F5344CB8AC3E}">
        <p14:creationId xmlns:p14="http://schemas.microsoft.com/office/powerpoint/2010/main" val="298662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BCA728-B21D-4264-857D-54B7F28DB4B8}" type="slidenum">
              <a:rPr lang="en-US" smtClean="0"/>
              <a:t>5</a:t>
            </a:fld>
            <a:endParaRPr lang="en-US"/>
          </a:p>
        </p:txBody>
      </p:sp>
    </p:spTree>
    <p:extLst>
      <p:ext uri="{BB962C8B-B14F-4D97-AF65-F5344CB8AC3E}">
        <p14:creationId xmlns:p14="http://schemas.microsoft.com/office/powerpoint/2010/main" val="233797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theoretical limit of the </a:t>
                </a:r>
                <a:r>
                  <a:rPr lang="en-US" sz="1200" kern="1200" dirty="0" err="1" smtClean="0">
                    <a:solidFill>
                      <a:schemeClr val="tx1"/>
                    </a:solidFill>
                    <a:effectLst/>
                    <a:latin typeface="+mn-lt"/>
                    <a:ea typeface="+mn-ea"/>
                    <a:cs typeface="+mn-cs"/>
                  </a:rPr>
                  <a:t>mosfet</a:t>
                </a:r>
                <a:r>
                  <a:rPr lang="en-US" sz="1200" kern="1200" dirty="0" smtClean="0">
                    <a:solidFill>
                      <a:schemeClr val="tx1"/>
                    </a:solidFill>
                    <a:effectLst/>
                    <a:latin typeface="+mn-lt"/>
                    <a:ea typeface="+mn-ea"/>
                    <a:cs typeface="+mn-cs"/>
                  </a:rPr>
                  <a:t> transistor that is the most popular one today 60mV/</a:t>
                </a:r>
                <a:r>
                  <a:rPr lang="en-US" sz="1200" kern="1200" dirty="0" err="1" smtClean="0">
                    <a:solidFill>
                      <a:schemeClr val="tx1"/>
                    </a:solidFill>
                    <a:effectLst/>
                    <a:latin typeface="+mn-lt"/>
                    <a:ea typeface="+mn-ea"/>
                    <a:cs typeface="+mn-cs"/>
                  </a:rPr>
                  <a:t>dec.</a:t>
                </a:r>
                <a:r>
                  <a:rPr lang="en-US" sz="1200" kern="1200" dirty="0" smtClean="0">
                    <a:solidFill>
                      <a:schemeClr val="tx1"/>
                    </a:solidFill>
                    <a:effectLst/>
                    <a:latin typeface="+mn-lt"/>
                    <a:ea typeface="+mn-ea"/>
                    <a:cs typeface="+mn-cs"/>
                  </a:rPr>
                  <a:t> In my research, I look into another kind of transistor: TFET. Here is the energy band diagram of TFET.</a:t>
                </a:r>
              </a:p>
              <a:p>
                <a:r>
                  <a:rPr lang="en-US" sz="1200" kern="1200" dirty="0">
                    <a:solidFill>
                      <a:schemeClr val="tx1"/>
                    </a:solidFill>
                    <a:effectLst/>
                    <a:latin typeface="+mn-lt"/>
                    <a:ea typeface="+mn-ea"/>
                    <a:cs typeface="+mn-cs"/>
                  </a:rPr>
                  <a:t>The blue line is for the off state and red line is the on state. In the off state, tunneling is much harder because no empty states in the channel are available and the length of channel is long to minimize </a:t>
                </a:r>
                <a:r>
                  <a:rPr lang="en-US" sz="1200" kern="1200" dirty="0" err="1">
                    <a:solidFill>
                      <a:schemeClr val="tx1"/>
                    </a:solidFill>
                    <a:effectLst/>
                    <a:latin typeface="+mn-lt"/>
                    <a:ea typeface="+mn-ea"/>
                    <a:cs typeface="+mn-cs"/>
                  </a:rPr>
                  <a:t>I</a:t>
                </a:r>
                <a:r>
                  <a:rPr lang="en-US" sz="1200" kern="1200" baseline="-25000" dirty="0" err="1">
                    <a:solidFill>
                      <a:schemeClr val="tx1"/>
                    </a:solidFill>
                    <a:effectLst/>
                    <a:latin typeface="+mn-lt"/>
                    <a:ea typeface="+mn-ea"/>
                    <a:cs typeface="+mn-cs"/>
                  </a:rPr>
                  <a:t>d,off</a:t>
                </a:r>
                <a:r>
                  <a:rPr lang="en-US" sz="1200" kern="1200" dirty="0">
                    <a:solidFill>
                      <a:schemeClr val="tx1"/>
                    </a:solidFill>
                    <a:effectLst/>
                    <a:latin typeface="+mn-lt"/>
                    <a:ea typeface="+mn-ea"/>
                    <a:cs typeface="+mn-cs"/>
                  </a:rPr>
                  <a:t>. Increasing Vg above a certain threshold moves the valence band energy (</a:t>
                </a:r>
                <a:r>
                  <a:rPr lang="en-US" sz="1200" i="0" kern="1200">
                    <a:solidFill>
                      <a:schemeClr val="tx1"/>
                    </a:solidFill>
                    <a:effectLst/>
                    <a:latin typeface="+mn-lt"/>
                    <a:ea typeface="+mn-ea"/>
                    <a:cs typeface="+mn-cs"/>
                  </a:rPr>
                  <a:t>𝐸_𝑣^𝑐ℎ</a:t>
                </a:r>
                <a:r>
                  <a:rPr lang="en-US" sz="1200" kern="1200" dirty="0">
                    <a:solidFill>
                      <a:schemeClr val="tx1"/>
                    </a:solidFill>
                    <a:effectLst/>
                    <a:latin typeface="+mn-lt"/>
                    <a:ea typeface="+mn-ea"/>
                    <a:cs typeface="+mn-cs"/>
                  </a:rPr>
                  <a:t>) of the channel above the conduction band energy (</a:t>
                </a:r>
                <a:r>
                  <a:rPr lang="en-US" sz="1200" i="0" kern="1200">
                    <a:solidFill>
                      <a:schemeClr val="tx1"/>
                    </a:solidFill>
                    <a:effectLst/>
                    <a:latin typeface="+mn-lt"/>
                    <a:ea typeface="+mn-ea"/>
                    <a:cs typeface="+mn-cs"/>
                  </a:rPr>
                  <a:t>𝐸_𝐶^𝑆</a:t>
                </a:r>
                <a:r>
                  <a:rPr lang="en-US" sz="1200" kern="1200" dirty="0">
                    <a:solidFill>
                      <a:schemeClr val="tx1"/>
                    </a:solidFill>
                    <a:effectLst/>
                    <a:latin typeface="+mn-lt"/>
                    <a:ea typeface="+mn-ea"/>
                    <a:cs typeface="+mn-cs"/>
                  </a:rPr>
                  <a:t>) of the source so that </a:t>
                </a:r>
                <a:r>
                  <a:rPr lang="en-US" sz="1200" kern="1200" dirty="0" err="1">
                    <a:solidFill>
                      <a:schemeClr val="tx1"/>
                    </a:solidFill>
                    <a:effectLst/>
                    <a:latin typeface="+mn-lt"/>
                    <a:ea typeface="+mn-ea"/>
                    <a:cs typeface="+mn-cs"/>
                  </a:rPr>
                  <a:t>interband</a:t>
                </a:r>
                <a:r>
                  <a:rPr lang="en-US" sz="1200" kern="1200" dirty="0">
                    <a:solidFill>
                      <a:schemeClr val="tx1"/>
                    </a:solidFill>
                    <a:effectLst/>
                    <a:latin typeface="+mn-lt"/>
                    <a:ea typeface="+mn-ea"/>
                    <a:cs typeface="+mn-cs"/>
                  </a:rPr>
                  <a:t> tunneling can occur (green arrow). This switches the device to the on state, in which electrons in the gap (</a:t>
                </a:r>
                <a:r>
                  <a:rPr lang="en-US" sz="1200" i="0" kern="1200">
                    <a:solidFill>
                      <a:schemeClr val="tx1"/>
                    </a:solidFill>
                    <a:effectLst/>
                    <a:latin typeface="+mn-lt"/>
                    <a:ea typeface="+mn-ea"/>
                    <a:cs typeface="+mn-cs"/>
                  </a:rPr>
                  <a:t>∆</a:t>
                </a:r>
                <a:r>
                  <a:rPr lang="el-GR" sz="1200" i="0" kern="1200">
                    <a:solidFill>
                      <a:schemeClr val="tx1"/>
                    </a:solidFill>
                    <a:effectLst/>
                    <a:latin typeface="+mn-lt"/>
                    <a:ea typeface="+mn-ea"/>
                    <a:cs typeface="+mn-cs"/>
                  </a:rPr>
                  <a:t>Φ</a:t>
                </a:r>
                <a:r>
                  <a:rPr lang="en-US" sz="1200" i="0" kern="1200">
                    <a:solidFill>
                      <a:schemeClr val="tx1"/>
                    </a:solidFill>
                    <a:effectLst/>
                    <a:latin typeface="+mn-lt"/>
                    <a:ea typeface="+mn-ea"/>
                    <a:cs typeface="+mn-cs"/>
                  </a:rPr>
                  <a:t>=𝐸_𝑣^𝑐ℎ−𝐸_𝐶^𝑆</a:t>
                </a:r>
                <a:r>
                  <a:rPr lang="en-US" sz="1200" kern="1200" dirty="0">
                    <a:solidFill>
                      <a:schemeClr val="tx1"/>
                    </a:solidFill>
                    <a:effectLst/>
                    <a:latin typeface="+mn-lt"/>
                    <a:ea typeface="+mn-ea"/>
                    <a:cs typeface="+mn-cs"/>
                  </a:rPr>
                  <a:t>) can tunnel from the source conduction energy levels into the channel valence energy levels as the gap (</a:t>
                </a:r>
                <a:r>
                  <a:rPr lang="el-GR" sz="1200" kern="1200" dirty="0">
                    <a:solidFill>
                      <a:schemeClr val="tx1"/>
                    </a:solidFill>
                    <a:effectLst/>
                    <a:latin typeface="+mn-lt"/>
                    <a:ea typeface="+mn-ea"/>
                    <a:cs typeface="+mn-cs"/>
                  </a:rPr>
                  <a:t>λ</a:t>
                </a:r>
                <a:r>
                  <a:rPr lang="en-US" sz="1200" kern="1200" dirty="0">
                    <a:solidFill>
                      <a:schemeClr val="tx1"/>
                    </a:solidFill>
                    <a:effectLst/>
                    <a:latin typeface="+mn-lt"/>
                    <a:ea typeface="+mn-ea"/>
                    <a:cs typeface="+mn-cs"/>
                  </a:rPr>
                  <a:t>) is small. The amount of current jumped after a threshold (</a:t>
                </a:r>
                <a:r>
                  <a:rPr lang="en-US" sz="1200" i="0" kern="1200">
                    <a:solidFill>
                      <a:schemeClr val="tx1"/>
                    </a:solidFill>
                    <a:effectLst/>
                    <a:latin typeface="+mn-lt"/>
                    <a:ea typeface="+mn-ea"/>
                    <a:cs typeface="+mn-cs"/>
                  </a:rPr>
                  <a:t>q∆𝑉_𝑔). </a:t>
                </a:r>
                <a:r>
                  <a:rPr lang="en-US" sz="1200" kern="1200" dirty="0">
                    <a:solidFill>
                      <a:schemeClr val="tx1"/>
                    </a:solidFill>
                    <a:effectLst/>
                    <a:latin typeface="+mn-lt"/>
                    <a:ea typeface="+mn-ea"/>
                    <a:cs typeface="+mn-cs"/>
                  </a:rPr>
                  <a:t>In other words, a low </a:t>
                </a:r>
                <a:r>
                  <a:rPr lang="en-US" sz="1200" kern="1200" dirty="0" err="1">
                    <a:solidFill>
                      <a:schemeClr val="tx1"/>
                    </a:solidFill>
                    <a:effectLst/>
                    <a:latin typeface="+mn-lt"/>
                    <a:ea typeface="+mn-ea"/>
                    <a:cs typeface="+mn-cs"/>
                  </a:rPr>
                  <a:t>subthreshold</a:t>
                </a:r>
                <a:r>
                  <a:rPr lang="en-US" sz="1200" kern="1200" dirty="0">
                    <a:solidFill>
                      <a:schemeClr val="tx1"/>
                    </a:solidFill>
                    <a:effectLst/>
                    <a:latin typeface="+mn-lt"/>
                    <a:ea typeface="+mn-ea"/>
                    <a:cs typeface="+mn-cs"/>
                  </a:rPr>
                  <a:t> swing (less than 60mV/decade limit for a MOSFET) can be achieved.  See </a:t>
                </a:r>
                <a:r>
                  <a:rPr lang="en-US" sz="1200" kern="1200" dirty="0" smtClean="0">
                    <a:solidFill>
                      <a:schemeClr val="tx1"/>
                    </a:solidFill>
                    <a:effectLst/>
                    <a:latin typeface="+mn-lt"/>
                    <a:ea typeface="+mn-ea"/>
                    <a:cs typeface="+mn-cs"/>
                  </a:rPr>
                  <a:t>equation</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FDBCA728-B21D-4264-857D-54B7F28DB4B8}" type="slidenum">
              <a:rPr lang="en-US" smtClean="0"/>
              <a:t>7</a:t>
            </a:fld>
            <a:endParaRPr lang="en-US"/>
          </a:p>
        </p:txBody>
      </p:sp>
    </p:spTree>
    <p:extLst>
      <p:ext uri="{BB962C8B-B14F-4D97-AF65-F5344CB8AC3E}">
        <p14:creationId xmlns:p14="http://schemas.microsoft.com/office/powerpoint/2010/main" val="315624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9</a:t>
            </a:fld>
            <a:endParaRPr lang="en-US"/>
          </a:p>
        </p:txBody>
      </p:sp>
    </p:spTree>
    <p:extLst>
      <p:ext uri="{BB962C8B-B14F-4D97-AF65-F5344CB8AC3E}">
        <p14:creationId xmlns:p14="http://schemas.microsoft.com/office/powerpoint/2010/main" val="320968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physics in bilayer </a:t>
            </a:r>
            <a:r>
              <a:rPr lang="en-US" dirty="0" err="1" smtClean="0"/>
              <a:t>graphene</a:t>
            </a:r>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12</a:t>
            </a:fld>
            <a:endParaRPr lang="en-US"/>
          </a:p>
        </p:txBody>
      </p:sp>
    </p:spTree>
    <p:extLst>
      <p:ext uri="{BB962C8B-B14F-4D97-AF65-F5344CB8AC3E}">
        <p14:creationId xmlns:p14="http://schemas.microsoft.com/office/powerpoint/2010/main" val="355695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CA728-B21D-4264-857D-54B7F28DB4B8}" type="slidenum">
              <a:rPr lang="en-US" smtClean="0"/>
              <a:t>13</a:t>
            </a:fld>
            <a:endParaRPr lang="en-US"/>
          </a:p>
        </p:txBody>
      </p:sp>
    </p:spTree>
    <p:extLst>
      <p:ext uri="{BB962C8B-B14F-4D97-AF65-F5344CB8AC3E}">
        <p14:creationId xmlns:p14="http://schemas.microsoft.com/office/powerpoint/2010/main" val="20168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C9CE9C-9F50-4F03-B86C-A73B53802656}" type="datetime1">
              <a:rPr lang="en-US" smtClean="0"/>
              <a:t>12/17/2013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9B968FA-7CDB-42AA-87DF-BAF02F183CD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EF9920-686B-4B82-94E2-D864A3F5222F}" type="datetime1">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FA9292-A78B-4FD0-A4ED-9CE5B855B710}" type="datetime1">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3A1A6E-26D9-4003-95F4-3AC3E2759D21}" type="datetime1">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02E9C8-EBD0-49EF-9872-669D40BA747D}" type="datetime1">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B968FA-7CDB-42AA-87DF-BAF02F183CD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6C501B-AA55-4D46-BF90-E2EE8BC437D6}" type="datetime1">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EEDA19-1872-4BA2-829A-B0208749AD51}" type="datetime1">
              <a:rPr lang="en-US" smtClean="0"/>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298C18-CA3E-4D38-88B8-5BB7373D4B94}" type="datetime1">
              <a:rPr lang="en-US" smtClean="0"/>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E090D-5866-47DC-B7FA-C13F35BEAD74}" type="datetime1">
              <a:rPr lang="en-US" smtClean="0"/>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53145B-6A20-412E-B3A2-7D3AA8682AF4}" type="datetime1">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B968FA-7CDB-42AA-87DF-BAF02F183C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C15D05-993C-45EA-AF0C-D2283209733F}" type="datetime1">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9B968FA-7CDB-42AA-87DF-BAF02F183CD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8879FC-5D69-4011-97C4-2DC7659E9593}" type="datetime1">
              <a:rPr lang="en-US" smtClean="0"/>
              <a:t>12/17/2013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B968FA-7CDB-42AA-87DF-BAF02F183CD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1.jpe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8.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12" y="2514600"/>
            <a:ext cx="8953502" cy="1143000"/>
          </a:xfrm>
        </p:spPr>
        <p:txBody>
          <a:bodyPr>
            <a:noAutofit/>
          </a:bodyPr>
          <a:lstStyle/>
          <a:p>
            <a:pPr algn="l"/>
            <a:r>
              <a:rPr lang="en-US" sz="6000" dirty="0" smtClean="0">
                <a:effectLst/>
              </a:rPr>
              <a:t>Lecture: Tunnel FET</a:t>
            </a:r>
            <a:endParaRPr lang="en-US" sz="6000" dirty="0">
              <a:effectLst/>
            </a:endParaRPr>
          </a:p>
        </p:txBody>
      </p:sp>
      <p:sp>
        <p:nvSpPr>
          <p:cNvPr id="5" name="Rectangle 4"/>
          <p:cNvSpPr/>
          <p:nvPr/>
        </p:nvSpPr>
        <p:spPr>
          <a:xfrm>
            <a:off x="2618014" y="4800600"/>
            <a:ext cx="6106159" cy="1015663"/>
          </a:xfrm>
          <a:prstGeom prst="rect">
            <a:avLst/>
          </a:prstGeom>
        </p:spPr>
        <p:txBody>
          <a:bodyPr wrap="none">
            <a:spAutoFit/>
          </a:bodyPr>
          <a:lstStyle/>
          <a:p>
            <a:r>
              <a:rPr lang="es-ES" sz="2000" dirty="0" smtClean="0"/>
              <a:t>Mark </a:t>
            </a:r>
            <a:r>
              <a:rPr lang="es-ES" sz="2000" dirty="0" err="1" smtClean="0"/>
              <a:t>Cheung</a:t>
            </a:r>
            <a:endParaRPr lang="es-ES" sz="2000" dirty="0"/>
          </a:p>
          <a:p>
            <a:r>
              <a:rPr lang="en-US" sz="2000" dirty="0" smtClean="0"/>
              <a:t>Department </a:t>
            </a:r>
            <a:r>
              <a:rPr lang="en-US" sz="2000" dirty="0"/>
              <a:t>of </a:t>
            </a:r>
            <a:r>
              <a:rPr lang="en-US" sz="2000" dirty="0" smtClean="0"/>
              <a:t>Electrical and </a:t>
            </a:r>
            <a:r>
              <a:rPr lang="en-US" sz="2000" dirty="0"/>
              <a:t>Computer Engineering, </a:t>
            </a:r>
            <a:endParaRPr lang="en-US" sz="2000" dirty="0" smtClean="0"/>
          </a:p>
          <a:p>
            <a:r>
              <a:rPr lang="en-US" sz="2000" dirty="0"/>
              <a:t>U</a:t>
            </a:r>
            <a:r>
              <a:rPr lang="en-US" sz="2000" dirty="0" smtClean="0"/>
              <a:t>niversity </a:t>
            </a:r>
            <a:r>
              <a:rPr lang="en-US" sz="2000" dirty="0"/>
              <a:t>of Virginia, </a:t>
            </a:r>
            <a:r>
              <a:rPr lang="en-US" sz="2000" dirty="0" smtClean="0"/>
              <a:t>Charlottesville</a:t>
            </a:r>
            <a:r>
              <a:rPr lang="en-US" sz="2000" dirty="0"/>
              <a:t>, VA 22904, </a:t>
            </a:r>
            <a:r>
              <a:rPr lang="en-US" sz="2000" dirty="0" smtClean="0"/>
              <a:t>USA</a:t>
            </a:r>
            <a:endParaRPr lang="en-US" sz="2000" dirty="0"/>
          </a:p>
        </p:txBody>
      </p:sp>
      <p:sp>
        <p:nvSpPr>
          <p:cNvPr id="3" name="Slide Number Placeholder 2"/>
          <p:cNvSpPr>
            <a:spLocks noGrp="1"/>
          </p:cNvSpPr>
          <p:nvPr>
            <p:ph type="sldNum" sz="quarter" idx="12"/>
          </p:nvPr>
        </p:nvSpPr>
        <p:spPr/>
        <p:txBody>
          <a:bodyPr/>
          <a:lstStyle/>
          <a:p>
            <a:fld id="{19B968FA-7CDB-42AA-87DF-BAF02F183CD5}" type="slidenum">
              <a:rPr lang="en-US" smtClean="0"/>
              <a:t>1</a:t>
            </a:fld>
            <a:endParaRPr lang="en-US"/>
          </a:p>
        </p:txBody>
      </p:sp>
    </p:spTree>
    <p:extLst>
      <p:ext uri="{BB962C8B-B14F-4D97-AF65-F5344CB8AC3E}">
        <p14:creationId xmlns:p14="http://schemas.microsoft.com/office/powerpoint/2010/main" val="383673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Relevant Functions (analytical)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79"/>
                <a:ext cx="8229600" cy="4386109"/>
              </a:xfrm>
            </p:spPr>
            <p:txBody>
              <a:bodyPr>
                <a:normAutofit/>
              </a:bodyPr>
              <a:lstStyle/>
              <a:p>
                <a:pPr marL="393192" lvl="1" indent="0" algn="ctr">
                  <a:buNone/>
                </a:pPr>
                <a:r>
                  <a:rPr lang="en-US" b="1" dirty="0" smtClean="0"/>
                  <a:t>SS</a:t>
                </a:r>
                <a:r>
                  <a:rPr lang="en-US" b="1" dirty="0"/>
                  <a:t>=</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m:t>
                            </m:r>
                            <m:r>
                              <a:rPr lang="en-US" i="1">
                                <a:latin typeface="Cambria Math"/>
                              </a:rPr>
                              <m:t>𝑉</m:t>
                            </m:r>
                          </m:e>
                          <m:sub>
                            <m:r>
                              <a:rPr lang="en-US" i="1">
                                <a:latin typeface="Cambria Math"/>
                              </a:rPr>
                              <m:t>𝑔𝑠</m:t>
                            </m:r>
                          </m:sub>
                        </m:sSub>
                      </m:num>
                      <m:den>
                        <m:r>
                          <a:rPr lang="en-US" i="1">
                            <a:latin typeface="Cambria Math"/>
                          </a:rPr>
                          <m:t>𝜕</m:t>
                        </m:r>
                        <m:sSub>
                          <m:sSubPr>
                            <m:ctrlPr>
                              <a:rPr lang="en-US" i="1">
                                <a:latin typeface="Cambria Math"/>
                              </a:rPr>
                            </m:ctrlPr>
                          </m:sSubPr>
                          <m:e>
                            <m:r>
                              <m:rPr>
                                <m:sty m:val="p"/>
                              </m:rPr>
                              <a:rPr lang="en-US">
                                <a:latin typeface="Cambria Math"/>
                              </a:rPr>
                              <m:t>log</m:t>
                            </m:r>
                            <m:r>
                              <a:rPr lang="en-US" i="1">
                                <a:latin typeface="Cambria Math"/>
                              </a:rPr>
                              <m:t>⁡(</m:t>
                            </m:r>
                            <m:r>
                              <a:rPr lang="en-US" i="1">
                                <a:latin typeface="Cambria Math"/>
                              </a:rPr>
                              <m:t>𝐼</m:t>
                            </m:r>
                          </m:e>
                          <m:sub>
                            <m:r>
                              <a:rPr lang="en-US" i="1">
                                <a:latin typeface="Cambria Math"/>
                              </a:rPr>
                              <m:t>𝑑</m:t>
                            </m:r>
                          </m:sub>
                        </m:sSub>
                        <m:r>
                          <a:rPr lang="en-US" i="1">
                            <a:latin typeface="Cambria Math"/>
                          </a:rPr>
                          <m:t>)</m:t>
                        </m:r>
                      </m:den>
                    </m:f>
                    <m:r>
                      <a:rPr lang="en-US" b="1" i="1">
                        <a:latin typeface="Cambria Math"/>
                      </a:rPr>
                      <m:t>=</m:t>
                    </m:r>
                    <m:sSup>
                      <m:sSupPr>
                        <m:ctrlPr>
                          <a:rPr lang="en-US" b="1" i="1">
                            <a:latin typeface="Cambria Math"/>
                          </a:rPr>
                        </m:ctrlPr>
                      </m:sSupPr>
                      <m:e>
                        <m:r>
                          <a:rPr lang="en-US" b="1" i="1">
                            <a:latin typeface="Cambria Math"/>
                          </a:rPr>
                          <m:t>𝐥𝐧</m:t>
                        </m:r>
                        <m:d>
                          <m:dPr>
                            <m:ctrlPr>
                              <a:rPr lang="en-US" b="1" i="1">
                                <a:latin typeface="Cambria Math"/>
                              </a:rPr>
                            </m:ctrlPr>
                          </m:dPr>
                          <m:e>
                            <m:r>
                              <a:rPr lang="en-US" b="1" i="1">
                                <a:latin typeface="Cambria Math"/>
                              </a:rPr>
                              <m:t>𝟏𝟎</m:t>
                            </m:r>
                          </m:e>
                        </m:d>
                        <m:r>
                          <a:rPr lang="en-US" b="1" i="1">
                            <a:latin typeface="Cambria Math"/>
                          </a:rPr>
                          <m:t>∗</m:t>
                        </m:r>
                        <m:r>
                          <a:rPr lang="en-US" b="1">
                            <a:latin typeface="Cambria Math"/>
                          </a:rPr>
                          <m:t>(</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𝒅</m:t>
                                </m:r>
                              </m:sub>
                            </m:sSub>
                          </m:num>
                          <m:den>
                            <m:sSub>
                              <m:sSubPr>
                                <m:ctrlPr>
                                  <a:rPr lang="en-US" b="1" i="1">
                                    <a:latin typeface="Cambria Math"/>
                                  </a:rPr>
                                </m:ctrlPr>
                              </m:sSubPr>
                              <m:e>
                                <m:r>
                                  <a:rPr lang="en-US" b="1" i="1">
                                    <a:latin typeface="Cambria Math"/>
                                  </a:rPr>
                                  <m:t>𝝏</m:t>
                                </m:r>
                                <m:r>
                                  <a:rPr lang="en-US" b="1" i="1">
                                    <a:latin typeface="Cambria Math"/>
                                  </a:rPr>
                                  <m:t>𝑽</m:t>
                                </m:r>
                              </m:e>
                              <m:sub>
                                <m:r>
                                  <a:rPr lang="en-US" b="1" i="1">
                                    <a:latin typeface="Cambria Math"/>
                                  </a:rPr>
                                  <m:t>𝒈𝒔</m:t>
                                </m:r>
                              </m:sub>
                            </m:sSub>
                          </m:den>
                        </m:f>
                        <m:r>
                          <a:rPr lang="en-US" b="1" i="1">
                            <a:latin typeface="Cambria Math"/>
                          </a:rPr>
                          <m:t>∗</m:t>
                        </m:r>
                        <m:f>
                          <m:fPr>
                            <m:ctrlPr>
                              <a:rPr lang="en-US" b="1" i="1">
                                <a:latin typeface="Cambria Math"/>
                              </a:rPr>
                            </m:ctrlPr>
                          </m:fPr>
                          <m:num>
                            <m:r>
                              <a:rPr lang="en-US" b="1" i="1">
                                <a:latin typeface="Cambria Math"/>
                              </a:rPr>
                              <m:t>𝟏</m:t>
                            </m:r>
                          </m:num>
                          <m:den>
                            <m:sSub>
                              <m:sSubPr>
                                <m:ctrlPr>
                                  <a:rPr lang="en-US" b="1" i="1">
                                    <a:latin typeface="Cambria Math"/>
                                  </a:rPr>
                                </m:ctrlPr>
                              </m:sSubPr>
                              <m:e>
                                <m:r>
                                  <a:rPr lang="en-US" b="1" i="1">
                                    <a:latin typeface="Cambria Math"/>
                                  </a:rPr>
                                  <m:t>𝑰</m:t>
                                </m:r>
                              </m:e>
                              <m:sub>
                                <m:r>
                                  <a:rPr lang="en-US" b="1" i="1">
                                    <a:latin typeface="Cambria Math"/>
                                  </a:rPr>
                                  <m:t>𝒅</m:t>
                                </m:r>
                                <m:r>
                                  <a:rPr lang="en-US" b="1" i="1">
                                    <a:latin typeface="Cambria Math"/>
                                  </a:rPr>
                                  <m:t>,</m:t>
                                </m:r>
                                <m:r>
                                  <a:rPr lang="en-US" b="1" i="1">
                                    <a:latin typeface="Cambria Math"/>
                                  </a:rPr>
                                  <m:t>𝒐𝒏</m:t>
                                </m:r>
                              </m:sub>
                            </m:sSub>
                          </m:den>
                        </m:f>
                        <m:r>
                          <a:rPr lang="en-US" b="1">
                            <a:latin typeface="Cambria Math"/>
                          </a:rPr>
                          <m:t>)</m:t>
                        </m:r>
                      </m:e>
                      <m:sup>
                        <m:r>
                          <a:rPr lang="en-US" b="1" i="1">
                            <a:latin typeface="Cambria Math"/>
                          </a:rPr>
                          <m:t>−</m:t>
                        </m:r>
                        <m:r>
                          <a:rPr lang="en-US" b="1" i="1">
                            <a:latin typeface="Cambria Math"/>
                          </a:rPr>
                          <m:t>𝟏</m:t>
                        </m:r>
                      </m:sup>
                    </m:sSup>
                  </m:oMath>
                </a14:m>
                <a:endParaRPr lang="pt-BR" dirty="0"/>
              </a:p>
              <a:p>
                <a14:m>
                  <m:oMath xmlns:m="http://schemas.openxmlformats.org/officeDocument/2006/math">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𝒅</m:t>
                            </m:r>
                          </m:sub>
                        </m:sSub>
                      </m:num>
                      <m:den>
                        <m:sSub>
                          <m:sSubPr>
                            <m:ctrlPr>
                              <a:rPr lang="en-US" b="1" i="1">
                                <a:latin typeface="Cambria Math"/>
                              </a:rPr>
                            </m:ctrlPr>
                          </m:sSubPr>
                          <m:e>
                            <m:r>
                              <a:rPr lang="en-US" b="1" i="1">
                                <a:latin typeface="Cambria Math"/>
                              </a:rPr>
                              <m:t>𝝏</m:t>
                            </m:r>
                            <m:r>
                              <a:rPr lang="en-US" b="1" i="1">
                                <a:latin typeface="Cambria Math"/>
                              </a:rPr>
                              <m:t>𝑽</m:t>
                            </m:r>
                          </m:e>
                          <m:sub>
                            <m:r>
                              <a:rPr lang="en-US" b="1" i="1">
                                <a:latin typeface="Cambria Math"/>
                              </a:rPr>
                              <m:t>𝒈𝒔</m:t>
                            </m:r>
                          </m:sub>
                        </m:sSub>
                      </m:den>
                    </m:f>
                    <m:r>
                      <a:rPr lang="en-US" b="1" i="1">
                        <a:latin typeface="Cambria Math"/>
                      </a:rPr>
                      <m:t>=</m:t>
                    </m:r>
                    <m:r>
                      <a:rPr lang="en-US" b="1" i="1">
                        <a:latin typeface="Cambria Math"/>
                      </a:rPr>
                      <m:t>𝒆</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𝒅</m:t>
                            </m:r>
                          </m:sub>
                        </m:sSub>
                      </m:num>
                      <m:den>
                        <m:sSubSup>
                          <m:sSubSupPr>
                            <m:ctrlPr>
                              <a:rPr lang="en-US" b="1" i="1">
                                <a:latin typeface="Cambria Math"/>
                              </a:rPr>
                            </m:ctrlPr>
                          </m:sSubSupPr>
                          <m:e>
                            <m:r>
                              <a:rPr lang="en-US" b="1" i="1">
                                <a:latin typeface="Cambria Math"/>
                              </a:rPr>
                              <m:t>𝝏</m:t>
                            </m:r>
                            <m:r>
                              <a:rPr lang="en-US" b="1" i="1">
                                <a:latin typeface="Cambria Math"/>
                              </a:rPr>
                              <m:t>𝑬</m:t>
                            </m:r>
                          </m:e>
                          <m:sub>
                            <m:r>
                              <a:rPr lang="en-US" b="1" i="1">
                                <a:latin typeface="Cambria Math"/>
                              </a:rPr>
                              <m:t>𝒗</m:t>
                            </m:r>
                          </m:sub>
                          <m:sup>
                            <m:r>
                              <a:rPr lang="en-US" b="1" i="1">
                                <a:latin typeface="Cambria Math"/>
                              </a:rPr>
                              <m:t>𝒄𝒉</m:t>
                            </m:r>
                          </m:sup>
                        </m:sSubSup>
                      </m:den>
                    </m:f>
                    <m:r>
                      <a:rPr lang="en-US" b="1" i="1">
                        <a:latin typeface="Cambria Math"/>
                      </a:rPr>
                      <m:t>=</m:t>
                    </m:r>
                    <m:f>
                      <m:fPr>
                        <m:ctrlPr>
                          <a:rPr lang="en-US" b="1" i="1">
                            <a:latin typeface="Cambria Math"/>
                          </a:rPr>
                        </m:ctrlPr>
                      </m:fPr>
                      <m:num>
                        <m:r>
                          <a:rPr lang="en-US" b="1" i="1">
                            <a:latin typeface="Cambria Math"/>
                          </a:rPr>
                          <m:t>𝟐</m:t>
                        </m:r>
                        <m:sSup>
                          <m:sSupPr>
                            <m:ctrlPr>
                              <a:rPr lang="en-US" b="1" i="1">
                                <a:latin typeface="Cambria Math"/>
                              </a:rPr>
                            </m:ctrlPr>
                          </m:sSupPr>
                          <m:e>
                            <m:r>
                              <a:rPr lang="en-US" b="1" i="1">
                                <a:latin typeface="Cambria Math"/>
                              </a:rPr>
                              <m:t>𝒆</m:t>
                            </m:r>
                          </m:e>
                          <m:sup>
                            <m:r>
                              <a:rPr lang="en-US" b="1" i="1">
                                <a:latin typeface="Cambria Math"/>
                              </a:rPr>
                              <m:t>𝟐</m:t>
                            </m:r>
                          </m:sup>
                        </m:sSup>
                      </m:num>
                      <m:den>
                        <m:r>
                          <a:rPr lang="en-US" b="1" i="1">
                            <a:latin typeface="Cambria Math"/>
                          </a:rPr>
                          <m:t>𝒉</m:t>
                        </m:r>
                      </m:den>
                    </m:f>
                    <m:r>
                      <a:rPr lang="en-US" b="1" i="1">
                        <a:latin typeface="Cambria Math"/>
                      </a:rPr>
                      <m:t>(</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𝑾𝑲𝑩</m:t>
                            </m:r>
                          </m:sub>
                        </m:sSub>
                      </m:num>
                      <m:den>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den>
                    </m:f>
                    <m:r>
                      <a:rPr lang="en-US" b="1" i="1">
                        <a:latin typeface="Cambria Math"/>
                      </a:rPr>
                      <m:t>𝑭</m:t>
                    </m:r>
                    <m:d>
                      <m:dPr>
                        <m:ctrlPr>
                          <a:rPr lang="en-US" b="1" i="1">
                            <a:latin typeface="Cambria Math"/>
                          </a:rPr>
                        </m:ctrlPr>
                      </m:dPr>
                      <m:e>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e>
                    </m:d>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𝑾𝑲𝑩</m:t>
                        </m:r>
                      </m:sub>
                    </m:sSub>
                    <m:f>
                      <m:fPr>
                        <m:ctrlPr>
                          <a:rPr lang="en-US" b="1" i="1">
                            <a:latin typeface="Cambria Math"/>
                          </a:rPr>
                        </m:ctrlPr>
                      </m:fPr>
                      <m:num>
                        <m:r>
                          <a:rPr lang="en-US" b="1" i="1">
                            <a:latin typeface="Cambria Math"/>
                          </a:rPr>
                          <m:t>𝝏</m:t>
                        </m:r>
                        <m:r>
                          <a:rPr lang="en-US" b="1" i="1">
                            <a:latin typeface="Cambria Math"/>
                          </a:rPr>
                          <m:t>𝑭</m:t>
                        </m:r>
                        <m:r>
                          <a:rPr lang="en-US" b="1" i="1">
                            <a:latin typeface="Cambria Math"/>
                          </a:rPr>
                          <m:t>(</m:t>
                        </m:r>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r>
                          <a:rPr lang="en-US" b="1" i="1">
                            <a:latin typeface="Cambria Math"/>
                          </a:rPr>
                          <m:t>)</m:t>
                        </m:r>
                      </m:num>
                      <m:den>
                        <m:sSubSup>
                          <m:sSubSupPr>
                            <m:ctrlPr>
                              <a:rPr lang="en-US" b="1" i="1">
                                <a:latin typeface="Cambria Math"/>
                              </a:rPr>
                            </m:ctrlPr>
                          </m:sSubSupPr>
                          <m:e>
                            <m:r>
                              <a:rPr lang="en-US" b="1" i="1">
                                <a:latin typeface="Cambria Math"/>
                              </a:rPr>
                              <m:t>𝝏</m:t>
                            </m:r>
                            <m:r>
                              <a:rPr lang="en-US" b="1" i="1">
                                <a:latin typeface="Cambria Math"/>
                              </a:rPr>
                              <m:t>𝑬</m:t>
                            </m:r>
                          </m:e>
                          <m:sub>
                            <m:r>
                              <a:rPr lang="en-US" b="1" i="1">
                                <a:latin typeface="Cambria Math"/>
                              </a:rPr>
                              <m:t>𝒗</m:t>
                            </m:r>
                          </m:sub>
                          <m:sup>
                            <m:r>
                              <a:rPr lang="en-US" b="1" i="1">
                                <a:latin typeface="Cambria Math"/>
                              </a:rPr>
                              <m:t>𝒄𝒉</m:t>
                            </m:r>
                          </m:sup>
                        </m:sSubSup>
                      </m:den>
                    </m:f>
                    <m:r>
                      <a:rPr lang="en-US" b="1" i="1">
                        <a:latin typeface="Cambria Math"/>
                      </a:rPr>
                      <m:t>)</m:t>
                    </m:r>
                  </m:oMath>
                </a14:m>
                <a:endParaRPr lang="en-US" dirty="0"/>
              </a:p>
              <a:p>
                <a14:m>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𝑾𝑲𝑩</m:t>
                        </m:r>
                      </m:sub>
                    </m:sSub>
                    <m:r>
                      <a:rPr lang="en-US" b="1" i="1">
                        <a:latin typeface="Cambria Math"/>
                      </a:rPr>
                      <m:t>=</m:t>
                    </m:r>
                    <m:sSup>
                      <m:sSupPr>
                        <m:ctrlPr>
                          <a:rPr lang="en-US" b="1" i="1">
                            <a:latin typeface="Cambria Math"/>
                          </a:rPr>
                        </m:ctrlPr>
                      </m:sSupPr>
                      <m:e>
                        <m:r>
                          <a:rPr lang="en-US" b="1" i="1">
                            <a:latin typeface="Cambria Math"/>
                          </a:rPr>
                          <m:t>𝒆</m:t>
                        </m:r>
                      </m:e>
                      <m:sup>
                        <m:r>
                          <a:rPr lang="en-US" b="1" i="1">
                            <a:latin typeface="Cambria Math"/>
                          </a:rPr>
                          <m:t>−</m:t>
                        </m:r>
                        <m:f>
                          <m:fPr>
                            <m:ctrlPr>
                              <a:rPr lang="en-US" b="1" i="1">
                                <a:latin typeface="Cambria Math"/>
                              </a:rPr>
                            </m:ctrlPr>
                          </m:fPr>
                          <m:num>
                            <m:r>
                              <a:rPr lang="en-US" b="1" i="1">
                                <a:latin typeface="Cambria Math"/>
                              </a:rPr>
                              <m:t>𝟒</m:t>
                            </m:r>
                            <m:r>
                              <a:rPr lang="en-US" b="1" i="1">
                                <a:latin typeface="Cambria Math"/>
                              </a:rPr>
                              <m:t>𝜦</m:t>
                            </m:r>
                            <m:rad>
                              <m:radPr>
                                <m:degHide m:val="on"/>
                                <m:ctrlPr>
                                  <a:rPr lang="en-US" b="1" i="1">
                                    <a:latin typeface="Cambria Math"/>
                                  </a:rPr>
                                </m:ctrlPr>
                              </m:radPr>
                              <m:deg/>
                              <m:e>
                                <m:r>
                                  <a:rPr lang="en-US" b="1" i="1">
                                    <a:latin typeface="Cambria Math"/>
                                  </a:rPr>
                                  <m:t>𝟐</m:t>
                                </m:r>
                                <m:sSup>
                                  <m:sSupPr>
                                    <m:ctrlPr>
                                      <a:rPr lang="en-US" b="1" i="1">
                                        <a:latin typeface="Cambria Math"/>
                                      </a:rPr>
                                    </m:ctrlPr>
                                  </m:sSupPr>
                                  <m:e>
                                    <m:r>
                                      <a:rPr lang="en-US" b="1" i="1">
                                        <a:latin typeface="Cambria Math"/>
                                      </a:rPr>
                                      <m:t>𝒎</m:t>
                                    </m:r>
                                  </m:e>
                                  <m:sup>
                                    <m:r>
                                      <a:rPr lang="en-US" b="1" i="1">
                                        <a:latin typeface="Cambria Math"/>
                                      </a:rPr>
                                      <m:t>∗</m:t>
                                    </m:r>
                                  </m:sup>
                                </m:sSup>
                              </m:e>
                            </m:rad>
                            <m:sSup>
                              <m:sSupPr>
                                <m:ctrlPr>
                                  <a:rPr lang="en-US" b="1" i="1">
                                    <a:latin typeface="Cambria Math"/>
                                  </a:rPr>
                                </m:ctrlPr>
                              </m:sSupPr>
                              <m:e>
                                <m:sSub>
                                  <m:sSubPr>
                                    <m:ctrlPr>
                                      <a:rPr lang="en-US" b="1" i="1">
                                        <a:latin typeface="Cambria Math"/>
                                      </a:rPr>
                                    </m:ctrlPr>
                                  </m:sSubPr>
                                  <m:e>
                                    <m:r>
                                      <a:rPr lang="en-US" b="1" i="1">
                                        <a:latin typeface="Cambria Math"/>
                                      </a:rPr>
                                      <m:t>𝑬</m:t>
                                    </m:r>
                                  </m:e>
                                  <m:sub>
                                    <m:r>
                                      <a:rPr lang="en-US" b="1" i="1">
                                        <a:latin typeface="Cambria Math"/>
                                      </a:rPr>
                                      <m:t>𝒈</m:t>
                                    </m:r>
                                  </m:sub>
                                </m:sSub>
                              </m:e>
                              <m:sup>
                                <m:f>
                                  <m:fPr>
                                    <m:ctrlPr>
                                      <a:rPr lang="en-US" b="1" i="1">
                                        <a:latin typeface="Cambria Math"/>
                                      </a:rPr>
                                    </m:ctrlPr>
                                  </m:fPr>
                                  <m:num>
                                    <m:r>
                                      <a:rPr lang="en-US" b="1" i="1">
                                        <a:latin typeface="Cambria Math"/>
                                      </a:rPr>
                                      <m:t>𝟑</m:t>
                                    </m:r>
                                  </m:num>
                                  <m:den>
                                    <m:r>
                                      <a:rPr lang="en-US" b="1" i="1">
                                        <a:latin typeface="Cambria Math"/>
                                      </a:rPr>
                                      <m:t>𝟐</m:t>
                                    </m:r>
                                  </m:den>
                                </m:f>
                              </m:sup>
                            </m:sSup>
                          </m:num>
                          <m:den>
                            <m:r>
                              <a:rPr lang="en-US" b="1" i="1">
                                <a:latin typeface="Cambria Math"/>
                              </a:rPr>
                              <m:t>𝟑</m:t>
                            </m:r>
                            <m:r>
                              <a:rPr lang="en-US" b="1" i="1">
                                <a:latin typeface="Cambria Math"/>
                              </a:rPr>
                              <m:t>𝒉</m:t>
                            </m:r>
                            <m:d>
                              <m:dPr>
                                <m:ctrlPr>
                                  <a:rPr lang="en-US" b="1" i="1">
                                    <a:latin typeface="Cambria Math"/>
                                  </a:rPr>
                                </m:ctrlPr>
                              </m:dPr>
                              <m:e>
                                <m:r>
                                  <a:rPr lang="en-US" b="1" i="1">
                                    <a:latin typeface="Cambria Math"/>
                                  </a:rPr>
                                  <m:t>∆</m:t>
                                </m:r>
                                <m:r>
                                  <a:rPr lang="en-US" b="1" i="1">
                                    <a:latin typeface="Cambria Math"/>
                                  </a:rPr>
                                  <m:t>𝝓</m:t>
                                </m:r>
                                <m:r>
                                  <a:rPr lang="en-US" b="1" i="1">
                                    <a:latin typeface="Cambria Math"/>
                                  </a:rPr>
                                  <m:t>+</m:t>
                                </m:r>
                                <m:sSub>
                                  <m:sSubPr>
                                    <m:ctrlPr>
                                      <a:rPr lang="en-US" b="1" i="1">
                                        <a:latin typeface="Cambria Math"/>
                                      </a:rPr>
                                    </m:ctrlPr>
                                  </m:sSubPr>
                                  <m:e>
                                    <m:r>
                                      <a:rPr lang="en-US" b="1" i="1">
                                        <a:latin typeface="Cambria Math"/>
                                      </a:rPr>
                                      <m:t>𝑬</m:t>
                                    </m:r>
                                  </m:e>
                                  <m:sub>
                                    <m:r>
                                      <a:rPr lang="en-US" b="1" i="1">
                                        <a:latin typeface="Cambria Math"/>
                                      </a:rPr>
                                      <m:t>𝒈</m:t>
                                    </m:r>
                                  </m:sub>
                                </m:sSub>
                              </m:e>
                            </m:d>
                          </m:den>
                        </m:f>
                      </m:sup>
                    </m:sSup>
                  </m:oMath>
                </a14:m>
                <a:endParaRPr lang="en-US" b="1" i="1" dirty="0" smtClean="0">
                  <a:latin typeface="Cambria Math"/>
                </a:endParaRPr>
              </a:p>
              <a:p>
                <a14:m>
                  <m:oMath xmlns:m="http://schemas.openxmlformats.org/officeDocument/2006/math">
                    <m:r>
                      <m:rPr>
                        <m:sty m:val="p"/>
                      </m:rPr>
                      <a:rPr lang="en-US" b="0" i="0" smtClean="0">
                        <a:latin typeface="Cambria Math"/>
                      </a:rPr>
                      <m:t>F</m:t>
                    </m:r>
                    <m:d>
                      <m:dPr>
                        <m:ctrlPr>
                          <a:rPr lang="en-US" b="0" i="1" smtClean="0">
                            <a:latin typeface="Cambria Math"/>
                          </a:rPr>
                        </m:ctrlPr>
                      </m:dPr>
                      <m:e>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e>
                    </m:d>
                    <m:r>
                      <a:rPr lang="en-US" b="1" i="1" smtClean="0">
                        <a:latin typeface="Cambria Math"/>
                      </a:rPr>
                      <m:t>=</m:t>
                    </m:r>
                    <m:nary>
                      <m:naryPr>
                        <m:limLoc m:val="subSup"/>
                        <m:ctrlPr>
                          <a:rPr lang="en-US" i="1">
                            <a:latin typeface="Cambria Math"/>
                          </a:rPr>
                        </m:ctrlPr>
                      </m:naryPr>
                      <m:sub>
                        <m:sSubSup>
                          <m:sSubSupPr>
                            <m:ctrlPr>
                              <a:rPr lang="en-US" i="1">
                                <a:latin typeface="Cambria Math"/>
                              </a:rPr>
                            </m:ctrlPr>
                          </m:sSubSupPr>
                          <m:e>
                            <m:r>
                              <a:rPr lang="en-US" i="1">
                                <a:latin typeface="Cambria Math"/>
                              </a:rPr>
                              <m:t>𝐸</m:t>
                            </m:r>
                          </m:e>
                          <m:sub>
                            <m:r>
                              <a:rPr lang="en-US" i="1">
                                <a:latin typeface="Cambria Math"/>
                              </a:rPr>
                              <m:t>𝑐</m:t>
                            </m:r>
                          </m:sub>
                          <m:sup>
                            <m:r>
                              <a:rPr lang="en-US" i="1">
                                <a:latin typeface="Cambria Math"/>
                              </a:rPr>
                              <m:t>𝑠</m:t>
                            </m:r>
                          </m:sup>
                        </m:sSubSup>
                      </m:sub>
                      <m:sup>
                        <m:sSubSup>
                          <m:sSubSupPr>
                            <m:ctrlPr>
                              <a:rPr lang="en-US" i="1">
                                <a:latin typeface="Cambria Math"/>
                              </a:rPr>
                            </m:ctrlPr>
                          </m:sSubSupPr>
                          <m:e>
                            <m:r>
                              <a:rPr lang="en-US" i="1">
                                <a:latin typeface="Cambria Math"/>
                              </a:rPr>
                              <m:t>𝐸</m:t>
                            </m:r>
                          </m:e>
                          <m:sub>
                            <m:r>
                              <a:rPr lang="en-US" i="1">
                                <a:latin typeface="Cambria Math"/>
                              </a:rPr>
                              <m:t>𝑣</m:t>
                            </m:r>
                          </m:sub>
                          <m:sup>
                            <m:r>
                              <a:rPr lang="en-US" i="1">
                                <a:latin typeface="Cambria Math"/>
                              </a:rPr>
                              <m:t>𝑐h</m:t>
                            </m:r>
                          </m:sup>
                        </m:sSubSup>
                      </m:sup>
                      <m:e>
                        <m:d>
                          <m:dPr>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𝑑</m:t>
                                </m:r>
                              </m:sub>
                            </m:sSub>
                            <m:d>
                              <m:dPr>
                                <m:ctrlPr>
                                  <a:rPr lang="en-US" i="1">
                                    <a:latin typeface="Cambria Math"/>
                                  </a:rPr>
                                </m:ctrlPr>
                              </m:dPr>
                              <m:e>
                                <m:r>
                                  <a:rPr lang="en-US" i="1">
                                    <a:latin typeface="Cambria Math"/>
                                  </a:rPr>
                                  <m:t>𝐸</m:t>
                                </m:r>
                              </m:e>
                            </m:d>
                          </m:e>
                        </m:d>
                        <m:r>
                          <a:rPr lang="en-US" i="1">
                            <a:latin typeface="Cambria Math"/>
                          </a:rPr>
                          <m:t>𝑑𝐸</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79"/>
                <a:ext cx="8229600" cy="4386109"/>
              </a:xfrm>
              <a:blipFill rotWithShape="1">
                <a:blip r:embed="rId2"/>
                <a:stretch>
                  <a:fillRect/>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968FA-7CDB-42AA-87DF-BAF02F183CD5}" type="slidenum">
              <a:rPr lang="en-US" smtClean="0"/>
              <a:t>10</a:t>
            </a:fld>
            <a:endParaRPr lang="en-US"/>
          </a:p>
        </p:txBody>
      </p:sp>
      <p:sp>
        <p:nvSpPr>
          <p:cNvPr id="7" name="Rectangle 6"/>
          <p:cNvSpPr/>
          <p:nvPr/>
        </p:nvSpPr>
        <p:spPr>
          <a:xfrm>
            <a:off x="2743200" y="5943600"/>
            <a:ext cx="4572000" cy="377989"/>
          </a:xfrm>
          <a:prstGeom prst="rect">
            <a:avLst/>
          </a:prstGeom>
        </p:spPr>
        <p:txBody>
          <a:bodyPr>
            <a:spAutoFit/>
          </a:bodyPr>
          <a:lstStyle/>
          <a:p>
            <a:pPr algn="just">
              <a:lnSpc>
                <a:spcPct val="120000"/>
              </a:lnSpc>
              <a:spcBef>
                <a:spcPts val="1450"/>
              </a:spcBef>
            </a:pPr>
            <a:r>
              <a:rPr lang="en-US" sz="800" dirty="0"/>
              <a:t>J. </a:t>
            </a:r>
            <a:r>
              <a:rPr lang="en-US" sz="800" dirty="0" err="1"/>
              <a:t>Knoch</a:t>
            </a:r>
            <a:r>
              <a:rPr lang="en-US" sz="800" dirty="0"/>
              <a:t>, S. </a:t>
            </a:r>
            <a:r>
              <a:rPr lang="en-US" sz="800" dirty="0" err="1"/>
              <a:t>Mantl</a:t>
            </a:r>
            <a:r>
              <a:rPr lang="en-US" sz="800" dirty="0"/>
              <a:t> and J. </a:t>
            </a:r>
            <a:r>
              <a:rPr lang="en-US" sz="800" dirty="0" err="1"/>
              <a:t>Appenzeller</a:t>
            </a:r>
            <a:r>
              <a:rPr lang="en-US" sz="800" dirty="0"/>
              <a:t>, "Impact of dimensionality on the performance of tunneling FETs: Bulk versus one-dimensional devices," </a:t>
            </a:r>
            <a:r>
              <a:rPr lang="en-US" sz="800" dirty="0" err="1"/>
              <a:t>ScienceDirect</a:t>
            </a:r>
            <a:r>
              <a:rPr lang="en-US" sz="800" dirty="0"/>
              <a:t>, vol. 51, pp. 572-78, 2007.</a:t>
            </a:r>
          </a:p>
        </p:txBody>
      </p:sp>
    </p:spTree>
    <p:extLst>
      <p:ext uri="{BB962C8B-B14F-4D97-AF65-F5344CB8AC3E}">
        <p14:creationId xmlns:p14="http://schemas.microsoft.com/office/powerpoint/2010/main" val="388956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Literature </a:t>
            </a:r>
            <a:r>
              <a:rPr lang="en-US" dirty="0"/>
              <a:t>Review: MOSFET/TFET IV of d</a:t>
            </a:r>
            <a:r>
              <a:rPr lang="en-US" dirty="0" smtClean="0"/>
              <a:t>ifferent </a:t>
            </a:r>
            <a:r>
              <a:rPr lang="en-US" dirty="0"/>
              <a:t>m</a:t>
            </a:r>
            <a:r>
              <a:rPr lang="en-US" dirty="0" smtClean="0"/>
              <a:t>aterial system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79132"/>
            <a:ext cx="4757738" cy="320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52970" y="6106510"/>
            <a:ext cx="4572000" cy="449354"/>
          </a:xfrm>
          <a:prstGeom prst="rect">
            <a:avLst/>
          </a:prstGeom>
        </p:spPr>
        <p:txBody>
          <a:bodyPr>
            <a:spAutoFit/>
          </a:bodyPr>
          <a:lstStyle/>
          <a:p>
            <a:pPr algn="just">
              <a:lnSpc>
                <a:spcPct val="120000"/>
              </a:lnSpc>
              <a:spcBef>
                <a:spcPts val="1450"/>
              </a:spcBef>
            </a:pPr>
            <a:r>
              <a:rPr lang="en-US" sz="1000" dirty="0"/>
              <a:t>A. M. </a:t>
            </a:r>
            <a:r>
              <a:rPr lang="en-US" sz="1000" dirty="0" err="1"/>
              <a:t>Ionescu</a:t>
            </a:r>
            <a:r>
              <a:rPr lang="en-US" sz="1000" dirty="0"/>
              <a:t> and H. Riel, "Tunnel field-effect transistors as energy-efficient electronics switches," Nature, vol. 479, pp. 329-337, 2011.</a:t>
            </a:r>
          </a:p>
        </p:txBody>
      </p:sp>
      <p:sp>
        <p:nvSpPr>
          <p:cNvPr id="4" name="Slide Number Placeholder 3"/>
          <p:cNvSpPr>
            <a:spLocks noGrp="1"/>
          </p:cNvSpPr>
          <p:nvPr>
            <p:ph type="sldNum" sz="quarter" idx="12"/>
          </p:nvPr>
        </p:nvSpPr>
        <p:spPr/>
        <p:txBody>
          <a:bodyPr/>
          <a:lstStyle/>
          <a:p>
            <a:fld id="{19B968FA-7CDB-42AA-87DF-BAF02F183CD5}" type="slidenum">
              <a:rPr lang="en-US" smtClean="0"/>
              <a:t>11</a:t>
            </a:fld>
            <a:endParaRPr lang="en-US"/>
          </a:p>
        </p:txBody>
      </p:sp>
    </p:spTree>
    <p:extLst>
      <p:ext uri="{BB962C8B-B14F-4D97-AF65-F5344CB8AC3E}">
        <p14:creationId xmlns:p14="http://schemas.microsoft.com/office/powerpoint/2010/main" val="1763888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Literature Review: </a:t>
            </a:r>
            <a:r>
              <a:rPr lang="en-US" dirty="0" smtClean="0"/>
              <a:t>varying </a:t>
            </a:r>
            <a:r>
              <a:rPr lang="en-US" dirty="0"/>
              <a:t>g</a:t>
            </a:r>
            <a:r>
              <a:rPr lang="en-US" dirty="0" smtClean="0"/>
              <a:t>ate </a:t>
            </a:r>
            <a:r>
              <a:rPr lang="en-US" dirty="0"/>
              <a:t>o</a:t>
            </a:r>
            <a:r>
              <a:rPr lang="en-US" dirty="0" smtClean="0"/>
              <a:t>verlap &amp; </a:t>
            </a:r>
            <a:r>
              <a:rPr lang="en-US" dirty="0"/>
              <a:t>d</a:t>
            </a:r>
            <a:r>
              <a:rPr lang="en-US" dirty="0" smtClean="0"/>
              <a:t>ifferential voltage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828799"/>
            <a:ext cx="2112639" cy="410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8109" y="6094005"/>
            <a:ext cx="3237618" cy="646331"/>
          </a:xfrm>
          <a:prstGeom prst="rect">
            <a:avLst/>
          </a:prstGeom>
        </p:spPr>
        <p:txBody>
          <a:bodyPr wrap="none">
            <a:spAutoFit/>
          </a:bodyPr>
          <a:lstStyle/>
          <a:p>
            <a:pPr algn="ctr"/>
            <a:r>
              <a:rPr lang="en-US" dirty="0" smtClean="0"/>
              <a:t>Gate overlap improves SS</a:t>
            </a:r>
          </a:p>
          <a:p>
            <a:pPr algn="ctr"/>
            <a:r>
              <a:rPr lang="en-US" dirty="0" smtClean="0"/>
              <a:t>without degrading Ion and </a:t>
            </a:r>
            <a:r>
              <a:rPr lang="en-US" dirty="0" err="1" smtClean="0"/>
              <a:t>Ioff</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19914"/>
            <a:ext cx="5562600" cy="132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186037" y="4539848"/>
            <a:ext cx="5743752" cy="646331"/>
          </a:xfrm>
          <a:prstGeom prst="rect">
            <a:avLst/>
          </a:prstGeom>
        </p:spPr>
        <p:txBody>
          <a:bodyPr wrap="none">
            <a:spAutoFit/>
          </a:bodyPr>
          <a:lstStyle/>
          <a:p>
            <a:pPr algn="ctr"/>
            <a:r>
              <a:rPr lang="en-US" dirty="0" smtClean="0"/>
              <a:t>Differential voltage between top and bottom gate</a:t>
            </a:r>
          </a:p>
          <a:p>
            <a:pPr algn="ctr"/>
            <a:r>
              <a:rPr lang="en-US" dirty="0" smtClean="0"/>
              <a:t>for a double gate TFET correlates positively with Ion/</a:t>
            </a:r>
            <a:r>
              <a:rPr lang="en-US" dirty="0" err="1" smtClean="0"/>
              <a:t>Ioff</a:t>
            </a:r>
            <a:endParaRPr lang="en-US" dirty="0"/>
          </a:p>
        </p:txBody>
      </p:sp>
      <p:sp>
        <p:nvSpPr>
          <p:cNvPr id="5" name="Rectangle 4"/>
          <p:cNvSpPr/>
          <p:nvPr/>
        </p:nvSpPr>
        <p:spPr>
          <a:xfrm>
            <a:off x="4038600" y="6134051"/>
            <a:ext cx="4572000" cy="387798"/>
          </a:xfrm>
          <a:prstGeom prst="rect">
            <a:avLst/>
          </a:prstGeom>
        </p:spPr>
        <p:txBody>
          <a:bodyPr>
            <a:spAutoFit/>
          </a:bodyPr>
          <a:lstStyle/>
          <a:p>
            <a:pPr>
              <a:lnSpc>
                <a:spcPct val="120000"/>
              </a:lnSpc>
              <a:spcBef>
                <a:spcPts val="1450"/>
              </a:spcBef>
            </a:pPr>
            <a:r>
              <a:rPr lang="en-US" sz="800" dirty="0" err="1"/>
              <a:t>Fiori</a:t>
            </a:r>
            <a:r>
              <a:rPr lang="en-US" sz="800" dirty="0"/>
              <a:t>, G.; </a:t>
            </a:r>
            <a:r>
              <a:rPr lang="en-US" sz="800" dirty="0" err="1"/>
              <a:t>Iannaccone</a:t>
            </a:r>
            <a:r>
              <a:rPr lang="en-US" sz="800" dirty="0"/>
              <a:t>, G., "Ultralow-Voltage Bilayer </a:t>
            </a:r>
            <a:r>
              <a:rPr lang="en-US" sz="800" dirty="0" err="1"/>
              <a:t>Graphene</a:t>
            </a:r>
            <a:r>
              <a:rPr lang="en-US" sz="800" dirty="0"/>
              <a:t> Tunnel FET," </a:t>
            </a:r>
            <a:r>
              <a:rPr lang="en-US" sz="800" i="1" dirty="0"/>
              <a:t>Electron Device Letters, IEEE</a:t>
            </a:r>
            <a:r>
              <a:rPr lang="en-US" sz="800" dirty="0"/>
              <a:t> , </a:t>
            </a:r>
            <a:r>
              <a:rPr lang="en-US" sz="800" dirty="0" smtClean="0"/>
              <a:t>vol.0</a:t>
            </a:r>
            <a:r>
              <a:rPr lang="en-US" sz="800" dirty="0"/>
              <a:t>, no.10, pp.1096,1098, Oct. </a:t>
            </a:r>
            <a:r>
              <a:rPr lang="en-US" sz="800" dirty="0" smtClean="0"/>
              <a:t>2009 </a:t>
            </a:r>
            <a:r>
              <a:rPr lang="en-US" sz="800" dirty="0" err="1" smtClean="0"/>
              <a:t>doi</a:t>
            </a:r>
            <a:r>
              <a:rPr lang="en-US" sz="800" dirty="0"/>
              <a:t>: 10.1109/LED.2009.2028248</a:t>
            </a:r>
          </a:p>
        </p:txBody>
      </p:sp>
      <p:sp>
        <p:nvSpPr>
          <p:cNvPr id="3" name="Slide Number Placeholder 2"/>
          <p:cNvSpPr>
            <a:spLocks noGrp="1"/>
          </p:cNvSpPr>
          <p:nvPr>
            <p:ph type="sldNum" sz="quarter" idx="12"/>
          </p:nvPr>
        </p:nvSpPr>
        <p:spPr/>
        <p:txBody>
          <a:bodyPr/>
          <a:lstStyle/>
          <a:p>
            <a:fld id="{19B968FA-7CDB-42AA-87DF-BAF02F183CD5}" type="slidenum">
              <a:rPr lang="en-US" smtClean="0"/>
              <a:t>12</a:t>
            </a:fld>
            <a:endParaRPr lang="en-US"/>
          </a:p>
        </p:txBody>
      </p:sp>
      <p:sp>
        <p:nvSpPr>
          <p:cNvPr id="6" name="TextBox 5"/>
          <p:cNvSpPr txBox="1"/>
          <p:nvPr/>
        </p:nvSpPr>
        <p:spPr>
          <a:xfrm>
            <a:off x="-1524000" y="1905000"/>
            <a:ext cx="184731" cy="369332"/>
          </a:xfrm>
          <a:prstGeom prst="rect">
            <a:avLst/>
          </a:prstGeom>
          <a:noFill/>
        </p:spPr>
        <p:txBody>
          <a:bodyPr wrap="none" rtlCol="0">
            <a:spAutoFit/>
          </a:bodyPr>
          <a:lstStyle/>
          <a:p>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4" y="2919914"/>
            <a:ext cx="3714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6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Literature Review: </a:t>
            </a:r>
            <a:r>
              <a:rPr lang="en-US" dirty="0" smtClean="0"/>
              <a:t>varying drain-side </a:t>
            </a:r>
            <a:r>
              <a:rPr lang="en-US" dirty="0"/>
              <a:t>g</a:t>
            </a:r>
            <a:r>
              <a:rPr lang="en-US" dirty="0" smtClean="0"/>
              <a:t>ate </a:t>
            </a:r>
            <a:r>
              <a:rPr lang="en-US" dirty="0" err="1" smtClean="0"/>
              <a:t>underlap</a:t>
            </a:r>
            <a:r>
              <a:rPr lang="en-US" dirty="0"/>
              <a:t> </a:t>
            </a:r>
            <a:r>
              <a:rPr lang="en-US" dirty="0" smtClean="0"/>
              <a:t>&amp; drain doping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03" y="2145208"/>
            <a:ext cx="4727121" cy="333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72506"/>
            <a:ext cx="4019550" cy="308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25673" y="1857731"/>
            <a:ext cx="4572000" cy="377989"/>
          </a:xfrm>
          <a:prstGeom prst="rect">
            <a:avLst/>
          </a:prstGeom>
        </p:spPr>
        <p:txBody>
          <a:bodyPr>
            <a:spAutoFit/>
          </a:bodyPr>
          <a:lstStyle/>
          <a:p>
            <a:pPr>
              <a:lnSpc>
                <a:spcPct val="120000"/>
              </a:lnSpc>
              <a:spcBef>
                <a:spcPts val="1450"/>
              </a:spcBef>
            </a:pPr>
            <a:r>
              <a:rPr lang="en-US" sz="800" dirty="0"/>
              <a:t>X. Yang, J. </a:t>
            </a:r>
            <a:r>
              <a:rPr lang="en-US" sz="800" dirty="0" err="1"/>
              <a:t>Chauhan</a:t>
            </a:r>
            <a:r>
              <a:rPr lang="en-US" sz="800" dirty="0"/>
              <a:t>, J. </a:t>
            </a:r>
            <a:r>
              <a:rPr lang="en-US" sz="800" dirty="0" err="1"/>
              <a:t>Guo</a:t>
            </a:r>
            <a:r>
              <a:rPr lang="en-US" sz="800" dirty="0"/>
              <a:t>, and K. </a:t>
            </a:r>
            <a:r>
              <a:rPr lang="en-US" sz="800" dirty="0" err="1"/>
              <a:t>Mohanram</a:t>
            </a:r>
            <a:r>
              <a:rPr lang="en-US" sz="800" dirty="0"/>
              <a:t>  “</a:t>
            </a:r>
            <a:r>
              <a:rPr lang="en-US" sz="800" dirty="0" err="1"/>
              <a:t>Graphene</a:t>
            </a:r>
            <a:r>
              <a:rPr lang="en-US" sz="800" dirty="0"/>
              <a:t> tunneling FET and its applications in low-power circuit design,”  VLSI, pp. 263-268, 2010</a:t>
            </a:r>
          </a:p>
        </p:txBody>
      </p:sp>
      <p:sp>
        <p:nvSpPr>
          <p:cNvPr id="3" name="Slide Number Placeholder 2"/>
          <p:cNvSpPr>
            <a:spLocks noGrp="1"/>
          </p:cNvSpPr>
          <p:nvPr>
            <p:ph type="sldNum" sz="quarter" idx="12"/>
          </p:nvPr>
        </p:nvSpPr>
        <p:spPr/>
        <p:txBody>
          <a:bodyPr/>
          <a:lstStyle/>
          <a:p>
            <a:fld id="{19B968FA-7CDB-42AA-87DF-BAF02F183CD5}" type="slidenum">
              <a:rPr lang="en-US" smtClean="0"/>
              <a:t>13</a:t>
            </a:fld>
            <a:endParaRPr lang="en-US"/>
          </a:p>
        </p:txBody>
      </p:sp>
      <p:sp>
        <p:nvSpPr>
          <p:cNvPr id="7" name="Rectangle 6"/>
          <p:cNvSpPr/>
          <p:nvPr/>
        </p:nvSpPr>
        <p:spPr>
          <a:xfrm>
            <a:off x="976551" y="5762888"/>
            <a:ext cx="7167732" cy="707886"/>
          </a:xfrm>
          <a:prstGeom prst="rect">
            <a:avLst/>
          </a:prstGeom>
        </p:spPr>
        <p:txBody>
          <a:bodyPr wrap="none">
            <a:spAutoFit/>
          </a:bodyPr>
          <a:lstStyle/>
          <a:p>
            <a:pPr algn="ctr"/>
            <a:r>
              <a:rPr lang="en-US" sz="2000" dirty="0" smtClean="0"/>
              <a:t>Drain-side gate </a:t>
            </a:r>
            <a:r>
              <a:rPr lang="en-US" sz="2000" dirty="0" err="1" smtClean="0"/>
              <a:t>underlap</a:t>
            </a:r>
            <a:r>
              <a:rPr lang="en-US" sz="2000" dirty="0" smtClean="0"/>
              <a:t> and drain doping reduce the</a:t>
            </a:r>
          </a:p>
          <a:p>
            <a:pPr algn="ctr"/>
            <a:r>
              <a:rPr lang="en-US" sz="2000" dirty="0" err="1" smtClean="0"/>
              <a:t>ambipolar</a:t>
            </a:r>
            <a:r>
              <a:rPr lang="en-US" sz="2000" dirty="0" smtClean="0"/>
              <a:t> IV characteristics without sacrificing Ion/</a:t>
            </a:r>
            <a:r>
              <a:rPr lang="en-US" sz="2000" dirty="0" err="1" smtClean="0"/>
              <a:t>Ioff</a:t>
            </a:r>
            <a:r>
              <a:rPr lang="en-US" sz="2000" dirty="0" smtClean="0"/>
              <a:t> and SS</a:t>
            </a:r>
            <a:endParaRPr lang="en-US" sz="2000" dirty="0"/>
          </a:p>
        </p:txBody>
      </p:sp>
    </p:spTree>
    <p:extLst>
      <p:ext uri="{BB962C8B-B14F-4D97-AF65-F5344CB8AC3E}">
        <p14:creationId xmlns:p14="http://schemas.microsoft.com/office/powerpoint/2010/main" val="53083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88" y="762000"/>
            <a:ext cx="8229600" cy="1143000"/>
          </a:xfrm>
        </p:spPr>
        <p:txBody>
          <a:bodyPr>
            <a:normAutofit/>
          </a:bodyPr>
          <a:lstStyle/>
          <a:p>
            <a:r>
              <a:rPr lang="en-US" dirty="0" smtClean="0"/>
              <a:t>Result: varying </a:t>
            </a:r>
            <a:r>
              <a:rPr lang="en-US" dirty="0"/>
              <a:t>c</a:t>
            </a:r>
            <a:r>
              <a:rPr lang="en-US" dirty="0" smtClean="0"/>
              <a:t>hannel </a:t>
            </a:r>
            <a:r>
              <a:rPr lang="en-US" dirty="0"/>
              <a:t>w</a:t>
            </a:r>
            <a:r>
              <a:rPr lang="en-US" dirty="0" smtClean="0"/>
              <a:t>idth</a:t>
            </a:r>
            <a:endParaRPr lang="en-US" dirty="0"/>
          </a:p>
        </p:txBody>
      </p:sp>
      <p:pic>
        <p:nvPicPr>
          <p:cNvPr id="5" name="Picture 4" descr="J:\VINO\GRCAD_poisson3\results\width_others\widthIVal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23" y="2154620"/>
            <a:ext cx="4696111" cy="39413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9B968FA-7CDB-42AA-87DF-BAF02F183CD5}" type="slidenum">
              <a:rPr lang="en-US" smtClean="0"/>
              <a:t>14</a:t>
            </a:fld>
            <a:endParaRPr lang="en-US"/>
          </a:p>
        </p:txBody>
      </p:sp>
      <p:sp>
        <p:nvSpPr>
          <p:cNvPr id="7" name="Rectangle 6"/>
          <p:cNvSpPr/>
          <p:nvPr/>
        </p:nvSpPr>
        <p:spPr>
          <a:xfrm>
            <a:off x="4545724" y="4343400"/>
            <a:ext cx="4314263" cy="1015663"/>
          </a:xfrm>
          <a:prstGeom prst="rect">
            <a:avLst/>
          </a:prstGeom>
        </p:spPr>
        <p:txBody>
          <a:bodyPr wrap="square">
            <a:spAutoFit/>
          </a:bodyPr>
          <a:lstStyle/>
          <a:p>
            <a:pPr algn="ctr"/>
            <a:r>
              <a:rPr lang="en-US" sz="2000" dirty="0" smtClean="0"/>
              <a:t>Channel width varies inversely with SS and correlates negatively (exponential) with Ion/</a:t>
            </a:r>
            <a:r>
              <a:rPr lang="en-US" sz="2000" dirty="0" err="1" smtClean="0"/>
              <a:t>Ioff</a:t>
            </a:r>
            <a:endParaRPr lang="en-US" sz="2000" dirty="0"/>
          </a:p>
        </p:txBody>
      </p:sp>
      <mc:AlternateContent xmlns:mc="http://schemas.openxmlformats.org/markup-compatibility/2006" xmlns:a14="http://schemas.microsoft.com/office/drawing/2010/main">
        <mc:Choice Requires="a14">
          <p:sp>
            <p:nvSpPr>
              <p:cNvPr id="43" name="Rectangle 42"/>
              <p:cNvSpPr/>
              <p:nvPr/>
            </p:nvSpPr>
            <p:spPr>
              <a:xfrm>
                <a:off x="4452924" y="2615530"/>
                <a:ext cx="4608377" cy="810478"/>
              </a:xfrm>
              <a:prstGeom prst="rect">
                <a:avLst/>
              </a:prstGeom>
            </p:spPr>
            <p:txBody>
              <a:bodyPr wrap="none">
                <a:spAutoFit/>
              </a:bodyPr>
              <a:lstStyle/>
              <a:p>
                <a:pPr algn="ctr">
                  <a:spcBef>
                    <a:spcPts val="2088"/>
                  </a:spcBef>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𝐼</m:t>
                          </m:r>
                        </m:e>
                        <m:sub>
                          <m:r>
                            <a:rPr lang="en-US" i="1">
                              <a:latin typeface="Cambria Math"/>
                            </a:rPr>
                            <m:t>𝑑</m:t>
                          </m:r>
                        </m:sub>
                      </m:sSub>
                      <m:r>
                        <a:rPr lang="en-US" i="1">
                          <a:latin typeface="Cambria Math"/>
                        </a:rPr>
                        <m:t>=</m:t>
                      </m:r>
                      <m:f>
                        <m:fPr>
                          <m:ctrlPr>
                            <a:rPr lang="en-US" i="1">
                              <a:latin typeface="Cambria Math"/>
                            </a:rPr>
                          </m:ctrlPr>
                        </m:fPr>
                        <m:num>
                          <m:r>
                            <a:rPr lang="en-US" i="1">
                              <a:latin typeface="Cambria Math"/>
                            </a:rPr>
                            <m:t>2</m:t>
                          </m:r>
                          <m:r>
                            <a:rPr lang="en-US" i="1">
                              <a:latin typeface="Cambria Math"/>
                            </a:rPr>
                            <m:t>𝑒</m:t>
                          </m:r>
                        </m:num>
                        <m:den>
                          <m:r>
                            <a:rPr lang="en-US" i="1">
                              <a:latin typeface="Cambria Math"/>
                            </a:rPr>
                            <m:t>h</m:t>
                          </m:r>
                        </m:den>
                      </m:f>
                      <m:r>
                        <a:rPr lang="en-US" i="1">
                          <a:latin typeface="Cambria Math"/>
                        </a:rPr>
                        <m:t>𝑊</m:t>
                      </m:r>
                      <m:nary>
                        <m:naryPr>
                          <m:limLoc m:val="subSup"/>
                          <m:ctrlPr>
                            <a:rPr lang="en-US" i="1">
                              <a:latin typeface="Cambria Math"/>
                            </a:rPr>
                          </m:ctrlPr>
                        </m:naryPr>
                        <m:sub>
                          <m:sSubSup>
                            <m:sSubSupPr>
                              <m:ctrlPr>
                                <a:rPr lang="en-US" i="1">
                                  <a:latin typeface="Cambria Math"/>
                                </a:rPr>
                              </m:ctrlPr>
                            </m:sSubSupPr>
                            <m:e>
                              <m:r>
                                <a:rPr lang="en-US" i="1">
                                  <a:latin typeface="Cambria Math"/>
                                </a:rPr>
                                <m:t>𝐸</m:t>
                              </m:r>
                            </m:e>
                            <m:sub>
                              <m:r>
                                <a:rPr lang="en-US" b="0" i="1" smtClean="0">
                                  <a:latin typeface="Cambria Math"/>
                                </a:rPr>
                                <m:t>𝑐</m:t>
                              </m:r>
                            </m:sub>
                            <m:sup>
                              <m:r>
                                <a:rPr lang="en-US" b="0" i="1" smtClean="0">
                                  <a:latin typeface="Cambria Math"/>
                                </a:rPr>
                                <m:t>𝑠</m:t>
                              </m:r>
                            </m:sup>
                          </m:sSubSup>
                        </m:sub>
                        <m:sup>
                          <m:sSubSup>
                            <m:sSubSupPr>
                              <m:ctrlPr>
                                <a:rPr lang="en-US" i="1">
                                  <a:latin typeface="Cambria Math"/>
                                </a:rPr>
                              </m:ctrlPr>
                            </m:sSubSupPr>
                            <m:e>
                              <m:r>
                                <a:rPr lang="en-US" i="1" smtClean="0">
                                  <a:latin typeface="Cambria Math"/>
                                </a:rPr>
                                <m:t>𝐸</m:t>
                              </m:r>
                            </m:e>
                            <m:sub>
                              <m:r>
                                <a:rPr lang="en-US" b="0" i="1" smtClean="0">
                                  <a:latin typeface="Cambria Math"/>
                                </a:rPr>
                                <m:t>𝑣</m:t>
                              </m:r>
                            </m:sub>
                            <m:sup>
                              <m:r>
                                <a:rPr lang="en-US" b="0" i="1" smtClean="0">
                                  <a:latin typeface="Cambria Math"/>
                                </a:rPr>
                                <m:t>𝑐h</m:t>
                              </m:r>
                            </m:sup>
                          </m:sSubSup>
                        </m:sup>
                        <m:e>
                          <m:r>
                            <a:rPr lang="en-US" i="1">
                              <a:latin typeface="Cambria Math"/>
                            </a:rPr>
                            <m:t>𝑇</m:t>
                          </m:r>
                          <m:d>
                            <m:dPr>
                              <m:ctrlPr>
                                <a:rPr lang="en-US" i="1">
                                  <a:latin typeface="Cambria Math"/>
                                </a:rPr>
                              </m:ctrlPr>
                            </m:dPr>
                            <m:e>
                              <m:r>
                                <a:rPr lang="en-US" i="1">
                                  <a:latin typeface="Cambria Math"/>
                                </a:rPr>
                                <m:t>𝐸</m:t>
                              </m:r>
                              <m:r>
                                <a:rPr lang="en-US" b="0" i="1" smtClean="0">
                                  <a:latin typeface="Cambria Math"/>
                                </a:rPr>
                                <m:t>−</m:t>
                              </m:r>
                              <m:r>
                                <a:rPr lang="en-US" b="0" i="1" smtClean="0">
                                  <a:latin typeface="Cambria Math"/>
                                </a:rPr>
                                <m:t>𝑈</m:t>
                              </m:r>
                            </m:e>
                          </m:d>
                          <m:d>
                            <m:dPr>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𝑑</m:t>
                                  </m:r>
                                </m:sub>
                              </m:sSub>
                              <m:d>
                                <m:dPr>
                                  <m:ctrlPr>
                                    <a:rPr lang="en-US" i="1">
                                      <a:latin typeface="Cambria Math"/>
                                    </a:rPr>
                                  </m:ctrlPr>
                                </m:dPr>
                                <m:e>
                                  <m:r>
                                    <a:rPr lang="en-US" i="1">
                                      <a:latin typeface="Cambria Math"/>
                                    </a:rPr>
                                    <m:t>𝐸</m:t>
                                  </m:r>
                                </m:e>
                              </m:d>
                            </m:e>
                          </m:d>
                          <m:r>
                            <a:rPr lang="en-US" b="0" i="1" smtClean="0">
                              <a:latin typeface="Cambria Math"/>
                            </a:rPr>
                            <m:t>𝑑𝐸</m:t>
                          </m:r>
                        </m:e>
                      </m:nary>
                    </m:oMath>
                  </m:oMathPara>
                </a14:m>
                <a:endParaRPr lang="en-US" dirty="0">
                  <a:latin typeface="Calibri"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4452924" y="2615530"/>
                <a:ext cx="4608377" cy="81047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5147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88" y="762000"/>
            <a:ext cx="8229600" cy="1143000"/>
          </a:xfrm>
        </p:spPr>
        <p:txBody>
          <a:bodyPr>
            <a:normAutofit/>
          </a:bodyPr>
          <a:lstStyle/>
          <a:p>
            <a:r>
              <a:rPr lang="en-US" dirty="0" smtClean="0"/>
              <a:t>Result: varying </a:t>
            </a:r>
            <a:r>
              <a:rPr lang="en-US" dirty="0"/>
              <a:t>c</a:t>
            </a:r>
            <a:r>
              <a:rPr lang="en-US" dirty="0" smtClean="0"/>
              <a:t>hannel </a:t>
            </a:r>
            <a:r>
              <a:rPr lang="en-US" dirty="0"/>
              <a:t>w</a:t>
            </a:r>
            <a:r>
              <a:rPr lang="en-US" dirty="0" smtClean="0"/>
              <a:t>idth</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4255628"/>
              </p:ext>
            </p:extLst>
          </p:nvPr>
        </p:nvGraphicFramePr>
        <p:xfrm>
          <a:off x="1181017" y="2209800"/>
          <a:ext cx="6947988"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19B968FA-7CDB-42AA-87DF-BAF02F183CD5}" type="slidenum">
              <a:rPr lang="en-US" smtClean="0"/>
              <a:t>15</a:t>
            </a:fld>
            <a:endParaRPr lang="en-US"/>
          </a:p>
        </p:txBody>
      </p:sp>
      <p:sp>
        <p:nvSpPr>
          <p:cNvPr id="7" name="Rectangle 6"/>
          <p:cNvSpPr/>
          <p:nvPr/>
        </p:nvSpPr>
        <p:spPr>
          <a:xfrm>
            <a:off x="1926380" y="5965356"/>
            <a:ext cx="5457263" cy="707886"/>
          </a:xfrm>
          <a:prstGeom prst="rect">
            <a:avLst/>
          </a:prstGeom>
        </p:spPr>
        <p:txBody>
          <a:bodyPr wrap="none">
            <a:spAutoFit/>
          </a:bodyPr>
          <a:lstStyle/>
          <a:p>
            <a:pPr algn="ctr"/>
            <a:r>
              <a:rPr lang="en-US" sz="2000" dirty="0" smtClean="0"/>
              <a:t>Channel width varies inversely with SS and</a:t>
            </a:r>
          </a:p>
          <a:p>
            <a:pPr algn="ctr"/>
            <a:r>
              <a:rPr lang="en-US" sz="2000" dirty="0"/>
              <a:t>c</a:t>
            </a:r>
            <a:r>
              <a:rPr lang="en-US" sz="2000" dirty="0" smtClean="0"/>
              <a:t>orrelates negatively (exponential) with Ion/</a:t>
            </a:r>
            <a:r>
              <a:rPr lang="en-US" sz="2000" dirty="0" err="1" smtClean="0"/>
              <a:t>Ioff</a:t>
            </a:r>
            <a:endParaRPr lang="en-US" sz="2000" dirty="0"/>
          </a:p>
        </p:txBody>
      </p:sp>
    </p:spTree>
    <p:extLst>
      <p:ext uri="{BB962C8B-B14F-4D97-AF65-F5344CB8AC3E}">
        <p14:creationId xmlns:p14="http://schemas.microsoft.com/office/powerpoint/2010/main" val="2068853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smtClean="0"/>
              <a:t>Results: varying </a:t>
            </a:r>
            <a:r>
              <a:rPr lang="en-US" dirty="0"/>
              <a:t>c</a:t>
            </a:r>
            <a:r>
              <a:rPr lang="en-US" dirty="0" smtClean="0"/>
              <a:t>hannel </a:t>
            </a:r>
            <a:r>
              <a:rPr lang="en-US" dirty="0"/>
              <a:t>l</a:t>
            </a:r>
            <a:r>
              <a:rPr lang="en-US" dirty="0" smtClean="0"/>
              <a:t>ength</a:t>
            </a:r>
            <a:endParaRPr lang="en-US" dirty="0"/>
          </a:p>
        </p:txBody>
      </p:sp>
      <p:pic>
        <p:nvPicPr>
          <p:cNvPr id="3075" name="Picture 3" descr="J:\VINO\GRCAD_poisson3\results\width50\new exports\lengthIV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362200"/>
            <a:ext cx="4535969"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9B968FA-7CDB-42AA-87DF-BAF02F183CD5}" type="slidenum">
              <a:rPr lang="en-US" smtClean="0"/>
              <a:t>16</a:t>
            </a:fld>
            <a:endParaRPr lang="en-US"/>
          </a:p>
        </p:txBody>
      </p:sp>
      <p:pic>
        <p:nvPicPr>
          <p:cNvPr id="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715" y="3759124"/>
            <a:ext cx="930783" cy="127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8" name="Straight Connector 77"/>
          <p:cNvCxnSpPr/>
          <p:nvPr/>
        </p:nvCxnSpPr>
        <p:spPr>
          <a:xfrm>
            <a:off x="6386640" y="3750011"/>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86640" y="4740611"/>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79713" y="3140411"/>
            <a:ext cx="9334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6" idx="0"/>
          </p:cNvCxnSpPr>
          <p:nvPr/>
        </p:nvCxnSpPr>
        <p:spPr>
          <a:xfrm>
            <a:off x="6386640" y="4121115"/>
            <a:ext cx="926523" cy="4948"/>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a:off x="5312913" y="4141679"/>
            <a:ext cx="2886870" cy="29413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7539042" y="2988011"/>
            <a:ext cx="917122"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39041" y="3978611"/>
            <a:ext cx="917123"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179563" y="5426411"/>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6" name="Arc 85"/>
          <p:cNvSpPr/>
          <p:nvPr/>
        </p:nvSpPr>
        <p:spPr>
          <a:xfrm rot="5400000">
            <a:off x="4710240" y="3740115"/>
            <a:ext cx="2590800"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7" name="Straight Connector 86"/>
          <p:cNvCxnSpPr/>
          <p:nvPr/>
        </p:nvCxnSpPr>
        <p:spPr>
          <a:xfrm>
            <a:off x="5215065" y="4435811"/>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8" name="Arc 87"/>
          <p:cNvSpPr/>
          <p:nvPr/>
        </p:nvSpPr>
        <p:spPr>
          <a:xfrm rot="5400000">
            <a:off x="7000694" y="2607011"/>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Arc 88"/>
          <p:cNvSpPr/>
          <p:nvPr/>
        </p:nvSpPr>
        <p:spPr>
          <a:xfrm rot="5400000">
            <a:off x="7000693" y="3587716"/>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Arc 89"/>
          <p:cNvSpPr/>
          <p:nvPr/>
        </p:nvSpPr>
        <p:spPr>
          <a:xfrm rot="5400000">
            <a:off x="6468527" y="3641463"/>
            <a:ext cx="1448177" cy="685429"/>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Arc 90"/>
          <p:cNvSpPr/>
          <p:nvPr/>
        </p:nvSpPr>
        <p:spPr>
          <a:xfrm rot="5400000">
            <a:off x="5351013" y="3407113"/>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 name="Arc 91"/>
          <p:cNvSpPr/>
          <p:nvPr/>
        </p:nvSpPr>
        <p:spPr>
          <a:xfrm rot="5400000">
            <a:off x="5329241" y="4390787"/>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TextBox 92"/>
          <p:cNvSpPr txBox="1"/>
          <p:nvPr/>
        </p:nvSpPr>
        <p:spPr>
          <a:xfrm>
            <a:off x="7689706" y="3378702"/>
            <a:ext cx="514885" cy="369332"/>
          </a:xfrm>
          <a:prstGeom prst="rect">
            <a:avLst/>
          </a:prstGeom>
          <a:noFill/>
        </p:spPr>
        <p:txBody>
          <a:bodyPr wrap="none" rtlCol="0">
            <a:spAutoFit/>
          </a:bodyPr>
          <a:lstStyle/>
          <a:p>
            <a:r>
              <a:rPr lang="en-US" dirty="0" smtClean="0">
                <a:solidFill>
                  <a:srgbClr val="00B0F0"/>
                </a:solidFill>
              </a:rPr>
              <a:t>Off</a:t>
            </a:r>
            <a:endParaRPr lang="en-US" dirty="0">
              <a:solidFill>
                <a:srgbClr val="00B0F0"/>
              </a:solidFill>
            </a:endParaRPr>
          </a:p>
        </p:txBody>
      </p:sp>
      <p:sp>
        <p:nvSpPr>
          <p:cNvPr id="94" name="TextBox 93"/>
          <p:cNvSpPr txBox="1"/>
          <p:nvPr/>
        </p:nvSpPr>
        <p:spPr>
          <a:xfrm>
            <a:off x="7694516" y="2484877"/>
            <a:ext cx="505267" cy="369332"/>
          </a:xfrm>
          <a:prstGeom prst="rect">
            <a:avLst/>
          </a:prstGeom>
          <a:noFill/>
        </p:spPr>
        <p:txBody>
          <a:bodyPr wrap="none" rtlCol="0">
            <a:spAutoFit/>
          </a:bodyPr>
          <a:lstStyle/>
          <a:p>
            <a:r>
              <a:rPr lang="en-US" dirty="0" smtClean="0">
                <a:solidFill>
                  <a:srgbClr val="FF0000"/>
                </a:solidFill>
              </a:rPr>
              <a:t>On</a:t>
            </a:r>
            <a:endParaRPr lang="en-US" dirty="0">
              <a:solidFill>
                <a:srgbClr val="FF0000"/>
              </a:solidFill>
            </a:endParaRPr>
          </a:p>
        </p:txBody>
      </p:sp>
      <mc:AlternateContent xmlns:mc="http://schemas.openxmlformats.org/markup-compatibility/2006" xmlns:a14="http://schemas.microsoft.com/office/drawing/2010/main">
        <mc:Choice Requires="a14">
          <p:sp>
            <p:nvSpPr>
              <p:cNvPr id="95" name="TextBox 94"/>
              <p:cNvSpPr txBox="1"/>
              <p:nvPr/>
            </p:nvSpPr>
            <p:spPr>
              <a:xfrm>
                <a:off x="8589513" y="2771079"/>
                <a:ext cx="4741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𝑐</m:t>
                          </m:r>
                        </m:sub>
                      </m:sSub>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8589513" y="2771079"/>
                <a:ext cx="47410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8589513" y="3781264"/>
                <a:ext cx="4826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𝑣</m:t>
                          </m:r>
                        </m:sub>
                      </m:sSub>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8589513" y="3781264"/>
                <a:ext cx="482696" cy="369332"/>
              </a:xfrm>
              <a:prstGeom prst="rect">
                <a:avLst/>
              </a:prstGeom>
              <a:blipFill rotWithShape="1">
                <a:blip r:embed="rId6"/>
                <a:stretch>
                  <a:fillRect/>
                </a:stretch>
              </a:blipFill>
            </p:spPr>
            <p:txBody>
              <a:bodyPr/>
              <a:lstStyle/>
              <a:p>
                <a:r>
                  <a:rPr lang="en-US">
                    <a:noFill/>
                  </a:rPr>
                  <a:t> </a:t>
                </a:r>
              </a:p>
            </p:txBody>
          </p:sp>
        </mc:Fallback>
      </mc:AlternateContent>
      <p:sp>
        <p:nvSpPr>
          <p:cNvPr id="97" name="Right Arrow 96"/>
          <p:cNvSpPr/>
          <p:nvPr/>
        </p:nvSpPr>
        <p:spPr>
          <a:xfrm>
            <a:off x="5433309" y="4150596"/>
            <a:ext cx="1416592" cy="29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V="1">
            <a:off x="6684513" y="3141476"/>
            <a:ext cx="0" cy="606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p:cNvSpPr txBox="1"/>
              <p:nvPr/>
            </p:nvSpPr>
            <p:spPr>
              <a:xfrm>
                <a:off x="6684513" y="3260089"/>
                <a:ext cx="762000" cy="369332"/>
              </a:xfrm>
              <a:prstGeom prst="rect">
                <a:avLst/>
              </a:prstGeom>
              <a:noFill/>
            </p:spPr>
            <p:txBody>
              <a:bodyPr wrap="square" rtlCol="0">
                <a:spAutoFit/>
              </a:bodyPr>
              <a:lstStyle/>
              <a:p>
                <a:r>
                  <a:rPr lang="en-US" dirty="0" smtClean="0"/>
                  <a:t>q∆</a:t>
                </a:r>
                <a14:m>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𝐺</m:t>
                        </m:r>
                      </m:sub>
                    </m:sSub>
                  </m:oMath>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6684513" y="3260089"/>
                <a:ext cx="762000" cy="369332"/>
              </a:xfrm>
              <a:prstGeom prst="rect">
                <a:avLst/>
              </a:prstGeom>
              <a:blipFill rotWithShape="1">
                <a:blip r:embed="rId7"/>
                <a:stretch>
                  <a:fillRect l="-7200" t="-8333" b="-26667"/>
                </a:stretch>
              </a:blipFill>
            </p:spPr>
            <p:txBody>
              <a:bodyPr/>
              <a:lstStyle/>
              <a:p>
                <a:r>
                  <a:rPr lang="en-US">
                    <a:noFill/>
                  </a:rPr>
                  <a:t> </a:t>
                </a:r>
              </a:p>
            </p:txBody>
          </p:sp>
        </mc:Fallback>
      </mc:AlternateContent>
      <p:cxnSp>
        <p:nvCxnSpPr>
          <p:cNvPr id="100" name="Straight Connector 99"/>
          <p:cNvCxnSpPr/>
          <p:nvPr/>
        </p:nvCxnSpPr>
        <p:spPr>
          <a:xfrm flipH="1" flipV="1">
            <a:off x="5976940" y="2484877"/>
            <a:ext cx="21773" cy="1950934"/>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6348314" y="2484877"/>
            <a:ext cx="28701" cy="1950933"/>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005640" y="2669543"/>
            <a:ext cx="352301"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045100" y="2300211"/>
            <a:ext cx="308098" cy="369332"/>
          </a:xfrm>
          <a:prstGeom prst="rect">
            <a:avLst/>
          </a:prstGeom>
          <a:noFill/>
        </p:spPr>
        <p:txBody>
          <a:bodyPr wrap="none" rtlCol="0">
            <a:spAutoFit/>
          </a:bodyPr>
          <a:lstStyle/>
          <a:p>
            <a:r>
              <a:rPr lang="el-GR" dirty="0"/>
              <a:t>λ</a:t>
            </a:r>
            <a:endParaRPr lang="en-US" dirty="0"/>
          </a:p>
        </p:txBody>
      </p:sp>
      <p:sp>
        <p:nvSpPr>
          <p:cNvPr id="104" name="TextBox 103"/>
          <p:cNvSpPr txBox="1"/>
          <p:nvPr/>
        </p:nvSpPr>
        <p:spPr>
          <a:xfrm>
            <a:off x="6423476" y="5640703"/>
            <a:ext cx="1023037" cy="369332"/>
          </a:xfrm>
          <a:prstGeom prst="rect">
            <a:avLst/>
          </a:prstGeom>
          <a:noFill/>
        </p:spPr>
        <p:txBody>
          <a:bodyPr wrap="none" rtlCol="0">
            <a:spAutoFit/>
          </a:bodyPr>
          <a:lstStyle/>
          <a:p>
            <a:r>
              <a:rPr lang="en-US" dirty="0" smtClean="0"/>
              <a:t>Channel</a:t>
            </a:r>
            <a:endParaRPr lang="en-US" dirty="0"/>
          </a:p>
        </p:txBody>
      </p:sp>
      <p:sp>
        <p:nvSpPr>
          <p:cNvPr id="105" name="TextBox 104"/>
          <p:cNvSpPr txBox="1"/>
          <p:nvPr/>
        </p:nvSpPr>
        <p:spPr>
          <a:xfrm>
            <a:off x="5106193" y="5640703"/>
            <a:ext cx="854849" cy="369332"/>
          </a:xfrm>
          <a:prstGeom prst="rect">
            <a:avLst/>
          </a:prstGeom>
          <a:noFill/>
        </p:spPr>
        <p:txBody>
          <a:bodyPr wrap="none" rtlCol="0">
            <a:spAutoFit/>
          </a:bodyPr>
          <a:lstStyle/>
          <a:p>
            <a:r>
              <a:rPr lang="en-US" dirty="0" smtClean="0"/>
              <a:t>Source</a:t>
            </a:r>
            <a:endParaRPr lang="en-US" dirty="0"/>
          </a:p>
        </p:txBody>
      </p:sp>
      <p:sp>
        <p:nvSpPr>
          <p:cNvPr id="106" name="TextBox 105"/>
          <p:cNvSpPr txBox="1"/>
          <p:nvPr/>
        </p:nvSpPr>
        <p:spPr>
          <a:xfrm>
            <a:off x="7684150" y="5640703"/>
            <a:ext cx="752963" cy="369332"/>
          </a:xfrm>
          <a:prstGeom prst="rect">
            <a:avLst/>
          </a:prstGeom>
          <a:noFill/>
        </p:spPr>
        <p:txBody>
          <a:bodyPr wrap="none" rtlCol="0">
            <a:spAutoFit/>
          </a:bodyPr>
          <a:lstStyle/>
          <a:p>
            <a:r>
              <a:rPr lang="en-US" dirty="0" smtClean="0"/>
              <a:t>Drain</a:t>
            </a:r>
            <a:endParaRPr lang="en-US" dirty="0"/>
          </a:p>
        </p:txBody>
      </p:sp>
      <p:cxnSp>
        <p:nvCxnSpPr>
          <p:cNvPr id="107" name="Straight Connector 106"/>
          <p:cNvCxnSpPr/>
          <p:nvPr/>
        </p:nvCxnSpPr>
        <p:spPr>
          <a:xfrm>
            <a:off x="7539041" y="2988011"/>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15065" y="4444730"/>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159151" y="5416515"/>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540032" y="3965930"/>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Rectangle 110"/>
              <p:cNvSpPr/>
              <p:nvPr/>
            </p:nvSpPr>
            <p:spPr>
              <a:xfrm>
                <a:off x="4953500" y="3626702"/>
                <a:ext cx="763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oMath>
                  </m:oMathPara>
                </a14:m>
                <a:endParaRPr lang="en-US" dirty="0"/>
              </a:p>
            </p:txBody>
          </p:sp>
        </mc:Choice>
        <mc:Fallback xmlns="">
          <p:sp>
            <p:nvSpPr>
              <p:cNvPr id="111" name="Rectangle 110"/>
              <p:cNvSpPr>
                <a:spLocks noRot="1" noChangeAspect="1" noMove="1" noResize="1" noEditPoints="1" noAdjustHandles="1" noChangeArrowheads="1" noChangeShapeType="1" noTextEdit="1"/>
              </p:cNvSpPr>
              <p:nvPr/>
            </p:nvSpPr>
            <p:spPr>
              <a:xfrm>
                <a:off x="4953500" y="3626702"/>
                <a:ext cx="763606" cy="369332"/>
              </a:xfrm>
              <a:prstGeom prst="rect">
                <a:avLst/>
              </a:prstGeom>
              <a:blipFill rotWithShape="1">
                <a:blip r:embed="rId8"/>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2857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xit" presetSubtype="0" fill="hold" grpId="0" nodeType="withEffect">
                                  <p:stCondLst>
                                    <p:cond delay="0"/>
                                  </p:stCondLst>
                                  <p:childTnLst>
                                    <p:animEffect transition="out" filter="fade">
                                      <p:cBhvr>
                                        <p:cTn id="9" dur="500"/>
                                        <p:tgtEl>
                                          <p:spTgt spid="82"/>
                                        </p:tgtEl>
                                      </p:cBhvr>
                                    </p:animEffect>
                                    <p:set>
                                      <p:cBhvr>
                                        <p:cTn id="10" dur="1" fill="hold">
                                          <p:stCondLst>
                                            <p:cond delay="499"/>
                                          </p:stCondLst>
                                        </p:cTn>
                                        <p:tgtEl>
                                          <p:spTgt spid="8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par>
                                <p:cTn id="23" presetID="10"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par>
                                <p:cTn id="50" presetID="10"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animBg="1"/>
      <p:bldP spid="88" grpId="0" animBg="1"/>
      <p:bldP spid="89" grpId="0" animBg="1"/>
      <p:bldP spid="94" grpId="0"/>
      <p:bldP spid="97" grpId="0" animBg="1"/>
      <p:bldP spid="99" grpId="0"/>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varying channel length</a:t>
            </a:r>
            <a:endParaRPr lang="en-US" dirty="0"/>
          </a:p>
        </p:txBody>
      </p:sp>
      <p:sp>
        <p:nvSpPr>
          <p:cNvPr id="4" name="Slide Number Placeholder 3"/>
          <p:cNvSpPr>
            <a:spLocks noGrp="1"/>
          </p:cNvSpPr>
          <p:nvPr>
            <p:ph type="sldNum" sz="quarter" idx="12"/>
          </p:nvPr>
        </p:nvSpPr>
        <p:spPr/>
        <p:txBody>
          <a:bodyPr/>
          <a:lstStyle/>
          <a:p>
            <a:fld id="{19B968FA-7CDB-42AA-87DF-BAF02F183CD5}" type="slidenum">
              <a:rPr lang="en-US" smtClean="0"/>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803279387"/>
              </p:ext>
            </p:extLst>
          </p:nvPr>
        </p:nvGraphicFramePr>
        <p:xfrm>
          <a:off x="1502006" y="2133600"/>
          <a:ext cx="6324600" cy="343483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81200" y="5867400"/>
            <a:ext cx="5366213" cy="707886"/>
          </a:xfrm>
          <a:prstGeom prst="rect">
            <a:avLst/>
          </a:prstGeom>
        </p:spPr>
        <p:txBody>
          <a:bodyPr wrap="none">
            <a:spAutoFit/>
          </a:bodyPr>
          <a:lstStyle/>
          <a:p>
            <a:pPr algn="ctr"/>
            <a:r>
              <a:rPr lang="en-US" sz="2000" dirty="0" smtClean="0"/>
              <a:t>Channel length varies inversely with SS and</a:t>
            </a:r>
          </a:p>
          <a:p>
            <a:pPr algn="ctr"/>
            <a:r>
              <a:rPr lang="en-US" sz="2000" dirty="0"/>
              <a:t>c</a:t>
            </a:r>
            <a:r>
              <a:rPr lang="en-US" sz="2000" dirty="0" smtClean="0"/>
              <a:t>orrelates positively (logarithmic) with Ion/</a:t>
            </a:r>
            <a:r>
              <a:rPr lang="en-US" sz="2000" dirty="0" err="1" smtClean="0"/>
              <a:t>Ioff</a:t>
            </a:r>
            <a:endParaRPr lang="en-US" sz="2000" dirty="0"/>
          </a:p>
        </p:txBody>
      </p:sp>
    </p:spTree>
    <p:extLst>
      <p:ext uri="{BB962C8B-B14F-4D97-AF65-F5344CB8AC3E}">
        <p14:creationId xmlns:p14="http://schemas.microsoft.com/office/powerpoint/2010/main" val="202830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varying </a:t>
            </a:r>
            <a:r>
              <a:rPr lang="en-US" dirty="0"/>
              <a:t>d</a:t>
            </a:r>
            <a:r>
              <a:rPr lang="en-US" dirty="0" smtClean="0"/>
              <a:t>oping in contacts</a:t>
            </a:r>
            <a:endParaRPr lang="en-US" dirty="0"/>
          </a:p>
        </p:txBody>
      </p:sp>
      <p:pic>
        <p:nvPicPr>
          <p:cNvPr id="4100" name="Picture 4" descr="J:\VINO\GRCAD_poisson3\results\width50\new exports\profileIV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2133600"/>
            <a:ext cx="4191000" cy="33184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9B968FA-7CDB-42AA-87DF-BAF02F183CD5}" type="slidenum">
              <a:rPr lang="en-US" smtClean="0"/>
              <a:t>18</a:t>
            </a:fld>
            <a:endParaRPr lang="en-US"/>
          </a:p>
        </p:txBody>
      </p:sp>
      <p:sp>
        <p:nvSpPr>
          <p:cNvPr id="6" name="Rectangle 5"/>
          <p:cNvSpPr/>
          <p:nvPr/>
        </p:nvSpPr>
        <p:spPr>
          <a:xfrm>
            <a:off x="436697" y="5762888"/>
            <a:ext cx="7948010" cy="707886"/>
          </a:xfrm>
          <a:prstGeom prst="rect">
            <a:avLst/>
          </a:prstGeom>
        </p:spPr>
        <p:txBody>
          <a:bodyPr wrap="none">
            <a:spAutoFit/>
          </a:bodyPr>
          <a:lstStyle/>
          <a:p>
            <a:pPr algn="ctr"/>
            <a:r>
              <a:rPr lang="en-US" sz="2000" dirty="0" smtClean="0"/>
              <a:t>Channel doping correlates positively with SS (exponential) and</a:t>
            </a:r>
          </a:p>
          <a:p>
            <a:pPr algn="ctr"/>
            <a:r>
              <a:rPr lang="en-US" sz="2000" dirty="0"/>
              <a:t>p</a:t>
            </a:r>
            <a:r>
              <a:rPr lang="en-US" sz="2000" dirty="0" smtClean="0"/>
              <a:t>ositively with Ion/</a:t>
            </a:r>
            <a:r>
              <a:rPr lang="en-US" sz="2000" dirty="0" err="1" smtClean="0"/>
              <a:t>Ioff</a:t>
            </a:r>
            <a:r>
              <a:rPr lang="en-US" sz="2000" dirty="0" smtClean="0"/>
              <a:t> (exponential) up until doping of around 0.28eV</a:t>
            </a:r>
            <a:endParaRPr lang="en-US" sz="2000" dirty="0"/>
          </a:p>
        </p:txBody>
      </p:sp>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253" y="3388023"/>
            <a:ext cx="930783" cy="127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Straight Connector 43"/>
          <p:cNvCxnSpPr/>
          <p:nvPr/>
        </p:nvCxnSpPr>
        <p:spPr>
          <a:xfrm>
            <a:off x="6380178" y="3378910"/>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80178" y="4369510"/>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73251" y="2769310"/>
            <a:ext cx="9334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2" idx="0"/>
          </p:cNvCxnSpPr>
          <p:nvPr/>
        </p:nvCxnSpPr>
        <p:spPr>
          <a:xfrm>
            <a:off x="6380178" y="3750014"/>
            <a:ext cx="926523" cy="4948"/>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8" name="Right Arrow 47"/>
          <p:cNvSpPr/>
          <p:nvPr/>
        </p:nvSpPr>
        <p:spPr>
          <a:xfrm>
            <a:off x="5306451" y="3770578"/>
            <a:ext cx="2886870" cy="29413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7532580" y="2616910"/>
            <a:ext cx="917122"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32579" y="3607510"/>
            <a:ext cx="917123"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73101" y="5055310"/>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2" name="Arc 51"/>
          <p:cNvSpPr/>
          <p:nvPr/>
        </p:nvSpPr>
        <p:spPr>
          <a:xfrm rot="5400000">
            <a:off x="4703778" y="3369014"/>
            <a:ext cx="2590800"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Connector 52"/>
          <p:cNvCxnSpPr/>
          <p:nvPr/>
        </p:nvCxnSpPr>
        <p:spPr>
          <a:xfrm>
            <a:off x="5208603" y="4064710"/>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5400000">
            <a:off x="6994232" y="2235910"/>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p:cNvSpPr/>
          <p:nvPr/>
        </p:nvSpPr>
        <p:spPr>
          <a:xfrm rot="5400000">
            <a:off x="6994231" y="3216615"/>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p:cNvSpPr/>
          <p:nvPr/>
        </p:nvSpPr>
        <p:spPr>
          <a:xfrm rot="5400000">
            <a:off x="6462065" y="3270362"/>
            <a:ext cx="1448177" cy="685429"/>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p:cNvSpPr/>
          <p:nvPr/>
        </p:nvSpPr>
        <p:spPr>
          <a:xfrm rot="5400000">
            <a:off x="5344551" y="3036012"/>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p:cNvSpPr/>
          <p:nvPr/>
        </p:nvSpPr>
        <p:spPr>
          <a:xfrm rot="5400000">
            <a:off x="5322779" y="4019686"/>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TextBox 58"/>
          <p:cNvSpPr txBox="1"/>
          <p:nvPr/>
        </p:nvSpPr>
        <p:spPr>
          <a:xfrm>
            <a:off x="7683244" y="3007601"/>
            <a:ext cx="514885" cy="369332"/>
          </a:xfrm>
          <a:prstGeom prst="rect">
            <a:avLst/>
          </a:prstGeom>
          <a:noFill/>
        </p:spPr>
        <p:txBody>
          <a:bodyPr wrap="none" rtlCol="0">
            <a:spAutoFit/>
          </a:bodyPr>
          <a:lstStyle/>
          <a:p>
            <a:r>
              <a:rPr lang="en-US" dirty="0" smtClean="0">
                <a:solidFill>
                  <a:srgbClr val="00B0F0"/>
                </a:solidFill>
              </a:rPr>
              <a:t>Off</a:t>
            </a:r>
            <a:endParaRPr lang="en-US" dirty="0">
              <a:solidFill>
                <a:srgbClr val="00B0F0"/>
              </a:solidFill>
            </a:endParaRPr>
          </a:p>
        </p:txBody>
      </p:sp>
      <p:sp>
        <p:nvSpPr>
          <p:cNvPr id="60" name="TextBox 59"/>
          <p:cNvSpPr txBox="1"/>
          <p:nvPr/>
        </p:nvSpPr>
        <p:spPr>
          <a:xfrm>
            <a:off x="7688054" y="2113776"/>
            <a:ext cx="505267" cy="369332"/>
          </a:xfrm>
          <a:prstGeom prst="rect">
            <a:avLst/>
          </a:prstGeom>
          <a:noFill/>
        </p:spPr>
        <p:txBody>
          <a:bodyPr wrap="none" rtlCol="0">
            <a:spAutoFit/>
          </a:bodyPr>
          <a:lstStyle/>
          <a:p>
            <a:r>
              <a:rPr lang="en-US" dirty="0" smtClean="0">
                <a:solidFill>
                  <a:srgbClr val="FF0000"/>
                </a:solidFill>
              </a:rPr>
              <a:t>On</a:t>
            </a:r>
            <a:endParaRPr lang="en-US" dirty="0">
              <a:solidFill>
                <a:srgbClr val="FF0000"/>
              </a:solidFill>
            </a:endParaRPr>
          </a:p>
        </p:txBody>
      </p:sp>
      <mc:AlternateContent xmlns:mc="http://schemas.openxmlformats.org/markup-compatibility/2006" xmlns:a14="http://schemas.microsoft.com/office/drawing/2010/main">
        <mc:Choice Requires="a14">
          <p:sp>
            <p:nvSpPr>
              <p:cNvPr id="61" name="TextBox 60"/>
              <p:cNvSpPr txBox="1"/>
              <p:nvPr/>
            </p:nvSpPr>
            <p:spPr>
              <a:xfrm>
                <a:off x="8583051" y="2399978"/>
                <a:ext cx="4741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𝑐</m:t>
                          </m:r>
                        </m:sub>
                      </m:sSub>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8583051" y="2399978"/>
                <a:ext cx="47410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583051" y="3410163"/>
                <a:ext cx="4826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𝑣</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8583051" y="3410163"/>
                <a:ext cx="482696" cy="369332"/>
              </a:xfrm>
              <a:prstGeom prst="rect">
                <a:avLst/>
              </a:prstGeom>
              <a:blipFill rotWithShape="1">
                <a:blip r:embed="rId6"/>
                <a:stretch>
                  <a:fillRect/>
                </a:stretch>
              </a:blipFill>
            </p:spPr>
            <p:txBody>
              <a:bodyPr/>
              <a:lstStyle/>
              <a:p>
                <a:r>
                  <a:rPr lang="en-US">
                    <a:noFill/>
                  </a:rPr>
                  <a:t> </a:t>
                </a:r>
              </a:p>
            </p:txBody>
          </p:sp>
        </mc:Fallback>
      </mc:AlternateContent>
      <p:sp>
        <p:nvSpPr>
          <p:cNvPr id="63" name="Right Arrow 62"/>
          <p:cNvSpPr/>
          <p:nvPr/>
        </p:nvSpPr>
        <p:spPr>
          <a:xfrm>
            <a:off x="5426847" y="3779495"/>
            <a:ext cx="1416592" cy="29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V="1">
            <a:off x="6678051" y="2770375"/>
            <a:ext cx="0" cy="606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6678051" y="2888988"/>
                <a:ext cx="762000" cy="369332"/>
              </a:xfrm>
              <a:prstGeom prst="rect">
                <a:avLst/>
              </a:prstGeom>
              <a:noFill/>
            </p:spPr>
            <p:txBody>
              <a:bodyPr wrap="square" rtlCol="0">
                <a:spAutoFit/>
              </a:bodyPr>
              <a:lstStyle/>
              <a:p>
                <a:r>
                  <a:rPr lang="en-US" dirty="0" smtClean="0"/>
                  <a:t>q∆</a:t>
                </a:r>
                <a14:m>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𝐺</m:t>
                        </m:r>
                      </m:sub>
                    </m:sSub>
                  </m:oMath>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6678051" y="2888988"/>
                <a:ext cx="762000" cy="369332"/>
              </a:xfrm>
              <a:prstGeom prst="rect">
                <a:avLst/>
              </a:prstGeom>
              <a:blipFill rotWithShape="1">
                <a:blip r:embed="rId7"/>
                <a:stretch>
                  <a:fillRect l="-6400" t="-8197" b="-24590"/>
                </a:stretch>
              </a:blipFill>
            </p:spPr>
            <p:txBody>
              <a:bodyPr/>
              <a:lstStyle/>
              <a:p>
                <a:r>
                  <a:rPr lang="en-US">
                    <a:noFill/>
                  </a:rPr>
                  <a:t> </a:t>
                </a:r>
              </a:p>
            </p:txBody>
          </p:sp>
        </mc:Fallback>
      </mc:AlternateContent>
      <p:cxnSp>
        <p:nvCxnSpPr>
          <p:cNvPr id="66" name="Straight Connector 65"/>
          <p:cNvCxnSpPr/>
          <p:nvPr/>
        </p:nvCxnSpPr>
        <p:spPr>
          <a:xfrm flipH="1" flipV="1">
            <a:off x="5970478" y="2113776"/>
            <a:ext cx="21773" cy="1950934"/>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6341852" y="2113776"/>
            <a:ext cx="28701" cy="1950933"/>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99178" y="2298442"/>
            <a:ext cx="352301"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038638" y="1929110"/>
            <a:ext cx="308098" cy="369332"/>
          </a:xfrm>
          <a:prstGeom prst="rect">
            <a:avLst/>
          </a:prstGeom>
          <a:noFill/>
        </p:spPr>
        <p:txBody>
          <a:bodyPr wrap="none" rtlCol="0">
            <a:spAutoFit/>
          </a:bodyPr>
          <a:lstStyle/>
          <a:p>
            <a:r>
              <a:rPr lang="el-GR" dirty="0"/>
              <a:t>λ</a:t>
            </a:r>
            <a:endParaRPr lang="en-US" dirty="0"/>
          </a:p>
        </p:txBody>
      </p:sp>
      <p:sp>
        <p:nvSpPr>
          <p:cNvPr id="70" name="TextBox 69"/>
          <p:cNvSpPr txBox="1"/>
          <p:nvPr/>
        </p:nvSpPr>
        <p:spPr>
          <a:xfrm>
            <a:off x="6417014" y="5269602"/>
            <a:ext cx="1023037" cy="369332"/>
          </a:xfrm>
          <a:prstGeom prst="rect">
            <a:avLst/>
          </a:prstGeom>
          <a:noFill/>
        </p:spPr>
        <p:txBody>
          <a:bodyPr wrap="none" rtlCol="0">
            <a:spAutoFit/>
          </a:bodyPr>
          <a:lstStyle/>
          <a:p>
            <a:r>
              <a:rPr lang="en-US" dirty="0" smtClean="0"/>
              <a:t>Channel</a:t>
            </a:r>
            <a:endParaRPr lang="en-US" dirty="0"/>
          </a:p>
        </p:txBody>
      </p:sp>
      <p:sp>
        <p:nvSpPr>
          <p:cNvPr id="71" name="TextBox 70"/>
          <p:cNvSpPr txBox="1"/>
          <p:nvPr/>
        </p:nvSpPr>
        <p:spPr>
          <a:xfrm>
            <a:off x="5099731" y="5269602"/>
            <a:ext cx="854849" cy="369332"/>
          </a:xfrm>
          <a:prstGeom prst="rect">
            <a:avLst/>
          </a:prstGeom>
          <a:noFill/>
        </p:spPr>
        <p:txBody>
          <a:bodyPr wrap="none" rtlCol="0">
            <a:spAutoFit/>
          </a:bodyPr>
          <a:lstStyle/>
          <a:p>
            <a:r>
              <a:rPr lang="en-US" dirty="0" smtClean="0"/>
              <a:t>Source</a:t>
            </a:r>
            <a:endParaRPr lang="en-US" dirty="0"/>
          </a:p>
        </p:txBody>
      </p:sp>
      <p:sp>
        <p:nvSpPr>
          <p:cNvPr id="72" name="TextBox 71"/>
          <p:cNvSpPr txBox="1"/>
          <p:nvPr/>
        </p:nvSpPr>
        <p:spPr>
          <a:xfrm>
            <a:off x="7677688" y="5269602"/>
            <a:ext cx="752963" cy="369332"/>
          </a:xfrm>
          <a:prstGeom prst="rect">
            <a:avLst/>
          </a:prstGeom>
          <a:noFill/>
        </p:spPr>
        <p:txBody>
          <a:bodyPr wrap="none" rtlCol="0">
            <a:spAutoFit/>
          </a:bodyPr>
          <a:lstStyle/>
          <a:p>
            <a:r>
              <a:rPr lang="en-US" dirty="0" smtClean="0"/>
              <a:t>Drain</a:t>
            </a:r>
            <a:endParaRPr lang="en-US" dirty="0"/>
          </a:p>
        </p:txBody>
      </p:sp>
      <p:cxnSp>
        <p:nvCxnSpPr>
          <p:cNvPr id="73" name="Straight Connector 72"/>
          <p:cNvCxnSpPr/>
          <p:nvPr/>
        </p:nvCxnSpPr>
        <p:spPr>
          <a:xfrm>
            <a:off x="7532579" y="2616910"/>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208603" y="4073629"/>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52689" y="5045414"/>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33570" y="3594829"/>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p:cNvSpPr/>
              <p:nvPr/>
            </p:nvSpPr>
            <p:spPr>
              <a:xfrm>
                <a:off x="4947038" y="3255601"/>
                <a:ext cx="763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oMath>
                  </m:oMathPara>
                </a14:m>
                <a:endParaRPr lang="en-US" dirty="0"/>
              </a:p>
            </p:txBody>
          </p:sp>
        </mc:Choice>
        <mc:Fallback xmlns="">
          <p:sp>
            <p:nvSpPr>
              <p:cNvPr id="77" name="Rectangle 76"/>
              <p:cNvSpPr>
                <a:spLocks noRot="1" noChangeAspect="1" noMove="1" noResize="1" noEditPoints="1" noAdjustHandles="1" noChangeArrowheads="1" noChangeShapeType="1" noTextEdit="1"/>
              </p:cNvSpPr>
              <p:nvPr/>
            </p:nvSpPr>
            <p:spPr>
              <a:xfrm>
                <a:off x="4947038" y="3255601"/>
                <a:ext cx="763606" cy="369332"/>
              </a:xfrm>
              <a:prstGeom prst="rect">
                <a:avLst/>
              </a:prstGeom>
              <a:blipFill rotWithShape="1">
                <a:blip r:embed="rId8"/>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214284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4" grpId="0" animBg="1"/>
      <p:bldP spid="55" grpId="0" animBg="1"/>
      <p:bldP spid="60" grpId="0"/>
      <p:bldP spid="63" grpId="0" animBg="1"/>
      <p:bldP spid="65"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varying </a:t>
            </a:r>
            <a:r>
              <a:rPr lang="en-US" dirty="0"/>
              <a:t>d</a:t>
            </a:r>
            <a:r>
              <a:rPr lang="en-US" dirty="0" smtClean="0"/>
              <a:t>oping in contacts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323402163"/>
              </p:ext>
            </p:extLst>
          </p:nvPr>
        </p:nvGraphicFramePr>
        <p:xfrm>
          <a:off x="1324602" y="2133600"/>
          <a:ext cx="6828798"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19B968FA-7CDB-42AA-87DF-BAF02F183CD5}" type="slidenum">
              <a:rPr lang="en-US" smtClean="0"/>
              <a:t>19</a:t>
            </a:fld>
            <a:endParaRPr lang="en-US"/>
          </a:p>
        </p:txBody>
      </p:sp>
      <p:sp>
        <p:nvSpPr>
          <p:cNvPr id="6" name="Rectangle 5"/>
          <p:cNvSpPr/>
          <p:nvPr/>
        </p:nvSpPr>
        <p:spPr>
          <a:xfrm>
            <a:off x="436697" y="5762888"/>
            <a:ext cx="7948010" cy="707886"/>
          </a:xfrm>
          <a:prstGeom prst="rect">
            <a:avLst/>
          </a:prstGeom>
        </p:spPr>
        <p:txBody>
          <a:bodyPr wrap="none">
            <a:spAutoFit/>
          </a:bodyPr>
          <a:lstStyle/>
          <a:p>
            <a:pPr algn="ctr"/>
            <a:r>
              <a:rPr lang="en-US" sz="2000" dirty="0" smtClean="0"/>
              <a:t>Channel doping correlates positively with SS (exponential) and</a:t>
            </a:r>
          </a:p>
          <a:p>
            <a:pPr algn="ctr"/>
            <a:r>
              <a:rPr lang="en-US" sz="2000" dirty="0"/>
              <a:t>p</a:t>
            </a:r>
            <a:r>
              <a:rPr lang="en-US" sz="2000" dirty="0" smtClean="0"/>
              <a:t>ositively with Ion/</a:t>
            </a:r>
            <a:r>
              <a:rPr lang="en-US" sz="2000" dirty="0" err="1" smtClean="0"/>
              <a:t>Ioff</a:t>
            </a:r>
            <a:r>
              <a:rPr lang="en-US" sz="2000" dirty="0" smtClean="0"/>
              <a:t> (exponential) up until doping of around 0.28eV</a:t>
            </a:r>
            <a:endParaRPr lang="en-US" sz="2000" dirty="0"/>
          </a:p>
        </p:txBody>
      </p:sp>
    </p:spTree>
    <p:extLst>
      <p:ext uri="{BB962C8B-B14F-4D97-AF65-F5344CB8AC3E}">
        <p14:creationId xmlns:p14="http://schemas.microsoft.com/office/powerpoint/2010/main" val="149958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t>
            </a:r>
            <a:r>
              <a:rPr lang="en-US" dirty="0" smtClean="0"/>
              <a:t>lecture will </a:t>
            </a:r>
            <a:r>
              <a:rPr lang="en-US" dirty="0" smtClean="0"/>
              <a:t>cover:</a:t>
            </a:r>
            <a:endParaRPr lang="en-US" dirty="0"/>
          </a:p>
        </p:txBody>
      </p:sp>
      <p:sp>
        <p:nvSpPr>
          <p:cNvPr id="3" name="Content Placeholder 2"/>
          <p:cNvSpPr>
            <a:spLocks noGrp="1"/>
          </p:cNvSpPr>
          <p:nvPr>
            <p:ph idx="1"/>
          </p:nvPr>
        </p:nvSpPr>
        <p:spPr/>
        <p:txBody>
          <a:bodyPr>
            <a:normAutofit/>
          </a:bodyPr>
          <a:lstStyle/>
          <a:p>
            <a:r>
              <a:rPr lang="en-US" sz="4000" dirty="0" smtClean="0"/>
              <a:t>Field-effect transistor (FET) review</a:t>
            </a:r>
          </a:p>
          <a:p>
            <a:r>
              <a:rPr lang="en-US" sz="4000" dirty="0" smtClean="0"/>
              <a:t>Motivation for TFET</a:t>
            </a:r>
            <a:endParaRPr lang="en-US" sz="4000" dirty="0" smtClean="0"/>
          </a:p>
          <a:p>
            <a:r>
              <a:rPr lang="en-US" sz="4000" dirty="0" smtClean="0"/>
              <a:t>Device design and simulation</a:t>
            </a:r>
          </a:p>
          <a:p>
            <a:r>
              <a:rPr lang="en-US" sz="4000" dirty="0" smtClean="0"/>
              <a:t>Literature review</a:t>
            </a:r>
          </a:p>
          <a:p>
            <a:r>
              <a:rPr lang="en-US" sz="4000" dirty="0" smtClean="0"/>
              <a:t>Simulation </a:t>
            </a:r>
            <a:r>
              <a:rPr lang="en-US" sz="4000" dirty="0" smtClean="0"/>
              <a:t>results</a:t>
            </a:r>
            <a:endParaRPr lang="en-US" sz="4000" dirty="0" smtClean="0"/>
          </a:p>
        </p:txBody>
      </p:sp>
      <p:sp>
        <p:nvSpPr>
          <p:cNvPr id="4" name="Slide Number Placeholder 3"/>
          <p:cNvSpPr>
            <a:spLocks noGrp="1"/>
          </p:cNvSpPr>
          <p:nvPr>
            <p:ph type="sldNum" sz="quarter" idx="12"/>
          </p:nvPr>
        </p:nvSpPr>
        <p:spPr/>
        <p:txBody>
          <a:bodyPr/>
          <a:lstStyle/>
          <a:p>
            <a:fld id="{19B968FA-7CDB-42AA-87DF-BAF02F183CD5}" type="slidenum">
              <a:rPr lang="en-US" smtClean="0"/>
              <a:t>2</a:t>
            </a:fld>
            <a:endParaRPr lang="en-US"/>
          </a:p>
        </p:txBody>
      </p:sp>
    </p:spTree>
    <p:extLst>
      <p:ext uri="{BB962C8B-B14F-4D97-AF65-F5344CB8AC3E}">
        <p14:creationId xmlns:p14="http://schemas.microsoft.com/office/powerpoint/2010/main" val="334212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VINO\GRCAD_poisson3\results\width50\new exports\vdIV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24100"/>
            <a:ext cx="4343400" cy="33552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9600" y="856488"/>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Results: varying </a:t>
            </a:r>
            <a:r>
              <a:rPr lang="en-US" dirty="0"/>
              <a:t>d</a:t>
            </a:r>
            <a:r>
              <a:rPr lang="en-US" dirty="0" smtClean="0"/>
              <a:t>rain bias</a:t>
            </a:r>
            <a:endParaRPr lang="en-US" dirty="0"/>
          </a:p>
        </p:txBody>
      </p:sp>
      <p:sp>
        <p:nvSpPr>
          <p:cNvPr id="2" name="Slide Number Placeholder 1"/>
          <p:cNvSpPr>
            <a:spLocks noGrp="1"/>
          </p:cNvSpPr>
          <p:nvPr>
            <p:ph type="sldNum" sz="quarter" idx="12"/>
          </p:nvPr>
        </p:nvSpPr>
        <p:spPr/>
        <p:txBody>
          <a:bodyPr/>
          <a:lstStyle/>
          <a:p>
            <a:fld id="{19B968FA-7CDB-42AA-87DF-BAF02F183CD5}" type="slidenum">
              <a:rPr lang="en-US" smtClean="0"/>
              <a:t>20</a:t>
            </a:fld>
            <a:endParaRPr lang="en-US"/>
          </a:p>
        </p:txBody>
      </p:sp>
      <p:sp>
        <p:nvSpPr>
          <p:cNvPr id="6" name="Rectangle 5"/>
          <p:cNvSpPr/>
          <p:nvPr/>
        </p:nvSpPr>
        <p:spPr>
          <a:xfrm>
            <a:off x="1475259" y="5762888"/>
            <a:ext cx="6170279" cy="707886"/>
          </a:xfrm>
          <a:prstGeom prst="rect">
            <a:avLst/>
          </a:prstGeom>
        </p:spPr>
        <p:txBody>
          <a:bodyPr wrap="none">
            <a:spAutoFit/>
          </a:bodyPr>
          <a:lstStyle/>
          <a:p>
            <a:pPr algn="ctr"/>
            <a:r>
              <a:rPr lang="en-US" sz="2000" dirty="0" smtClean="0"/>
              <a:t>Drain bias correlates positively with SS (linear &amp; weak)</a:t>
            </a:r>
          </a:p>
          <a:p>
            <a:pPr algn="ctr"/>
            <a:r>
              <a:rPr lang="en-US" sz="2000" dirty="0"/>
              <a:t>a</a:t>
            </a:r>
            <a:r>
              <a:rPr lang="en-US" sz="2000" dirty="0" smtClean="0"/>
              <a:t>nd negatively with Ion/</a:t>
            </a:r>
            <a:r>
              <a:rPr lang="en-US" sz="2000" dirty="0" err="1" smtClean="0"/>
              <a:t>Ioff</a:t>
            </a:r>
            <a:r>
              <a:rPr lang="en-US" sz="2000" dirty="0" smtClean="0"/>
              <a:t> (exponential)</a:t>
            </a:r>
            <a:endParaRPr lang="en-US" sz="2000" dirty="0"/>
          </a:p>
        </p:txBody>
      </p:sp>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190" y="3450212"/>
            <a:ext cx="930783" cy="127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Straight Connector 43"/>
          <p:cNvCxnSpPr/>
          <p:nvPr/>
        </p:nvCxnSpPr>
        <p:spPr>
          <a:xfrm>
            <a:off x="6193115" y="3441099"/>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93115" y="4431699"/>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86188" y="2831499"/>
            <a:ext cx="9334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2" idx="0"/>
          </p:cNvCxnSpPr>
          <p:nvPr/>
        </p:nvCxnSpPr>
        <p:spPr>
          <a:xfrm>
            <a:off x="6193115" y="3812203"/>
            <a:ext cx="926523" cy="4948"/>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8" name="Right Arrow 47"/>
          <p:cNvSpPr/>
          <p:nvPr/>
        </p:nvSpPr>
        <p:spPr>
          <a:xfrm>
            <a:off x="5119388" y="3832767"/>
            <a:ext cx="2886870" cy="29413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7345517" y="2679099"/>
            <a:ext cx="917122"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45516" y="3669699"/>
            <a:ext cx="917123"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86038" y="5117499"/>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2" name="Arc 51"/>
          <p:cNvSpPr/>
          <p:nvPr/>
        </p:nvSpPr>
        <p:spPr>
          <a:xfrm rot="5400000">
            <a:off x="4516715" y="3431203"/>
            <a:ext cx="2590800"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Connector 52"/>
          <p:cNvCxnSpPr/>
          <p:nvPr/>
        </p:nvCxnSpPr>
        <p:spPr>
          <a:xfrm>
            <a:off x="5021540" y="4126899"/>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5400000">
            <a:off x="6807169" y="2298099"/>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p:cNvSpPr/>
          <p:nvPr/>
        </p:nvSpPr>
        <p:spPr>
          <a:xfrm rot="5400000">
            <a:off x="6807168" y="3278804"/>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p:cNvSpPr/>
          <p:nvPr/>
        </p:nvSpPr>
        <p:spPr>
          <a:xfrm rot="5400000">
            <a:off x="6275002" y="3332551"/>
            <a:ext cx="1448177" cy="685429"/>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p:cNvSpPr/>
          <p:nvPr/>
        </p:nvSpPr>
        <p:spPr>
          <a:xfrm rot="5400000">
            <a:off x="5157488" y="3098201"/>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p:cNvSpPr/>
          <p:nvPr/>
        </p:nvSpPr>
        <p:spPr>
          <a:xfrm rot="5400000">
            <a:off x="5135716" y="4081875"/>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TextBox 58"/>
          <p:cNvSpPr txBox="1"/>
          <p:nvPr/>
        </p:nvSpPr>
        <p:spPr>
          <a:xfrm>
            <a:off x="7496181" y="3069790"/>
            <a:ext cx="514885" cy="369332"/>
          </a:xfrm>
          <a:prstGeom prst="rect">
            <a:avLst/>
          </a:prstGeom>
          <a:noFill/>
        </p:spPr>
        <p:txBody>
          <a:bodyPr wrap="none" rtlCol="0">
            <a:spAutoFit/>
          </a:bodyPr>
          <a:lstStyle/>
          <a:p>
            <a:r>
              <a:rPr lang="en-US" dirty="0" smtClean="0">
                <a:solidFill>
                  <a:srgbClr val="00B0F0"/>
                </a:solidFill>
              </a:rPr>
              <a:t>Off</a:t>
            </a:r>
            <a:endParaRPr lang="en-US" dirty="0">
              <a:solidFill>
                <a:srgbClr val="00B0F0"/>
              </a:solidFill>
            </a:endParaRPr>
          </a:p>
        </p:txBody>
      </p:sp>
      <p:sp>
        <p:nvSpPr>
          <p:cNvPr id="60" name="TextBox 59"/>
          <p:cNvSpPr txBox="1"/>
          <p:nvPr/>
        </p:nvSpPr>
        <p:spPr>
          <a:xfrm>
            <a:off x="7500991" y="2175965"/>
            <a:ext cx="505267" cy="369332"/>
          </a:xfrm>
          <a:prstGeom prst="rect">
            <a:avLst/>
          </a:prstGeom>
          <a:noFill/>
        </p:spPr>
        <p:txBody>
          <a:bodyPr wrap="none" rtlCol="0">
            <a:spAutoFit/>
          </a:bodyPr>
          <a:lstStyle/>
          <a:p>
            <a:r>
              <a:rPr lang="en-US" dirty="0" smtClean="0">
                <a:solidFill>
                  <a:srgbClr val="FF0000"/>
                </a:solidFill>
              </a:rPr>
              <a:t>On</a:t>
            </a:r>
            <a:endParaRPr lang="en-US" dirty="0">
              <a:solidFill>
                <a:srgbClr val="FF0000"/>
              </a:solidFill>
            </a:endParaRPr>
          </a:p>
        </p:txBody>
      </p:sp>
      <mc:AlternateContent xmlns:mc="http://schemas.openxmlformats.org/markup-compatibility/2006" xmlns:a14="http://schemas.microsoft.com/office/drawing/2010/main">
        <mc:Choice Requires="a14">
          <p:sp>
            <p:nvSpPr>
              <p:cNvPr id="61" name="TextBox 60"/>
              <p:cNvSpPr txBox="1"/>
              <p:nvPr/>
            </p:nvSpPr>
            <p:spPr>
              <a:xfrm>
                <a:off x="8395988" y="2462167"/>
                <a:ext cx="4741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𝑐</m:t>
                          </m:r>
                        </m:sub>
                      </m:sSub>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8395988" y="2462167"/>
                <a:ext cx="47410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395988" y="3472352"/>
                <a:ext cx="4826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𝑣</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8395988" y="3472352"/>
                <a:ext cx="482696" cy="369332"/>
              </a:xfrm>
              <a:prstGeom prst="rect">
                <a:avLst/>
              </a:prstGeom>
              <a:blipFill rotWithShape="1">
                <a:blip r:embed="rId5"/>
                <a:stretch>
                  <a:fillRect/>
                </a:stretch>
              </a:blipFill>
            </p:spPr>
            <p:txBody>
              <a:bodyPr/>
              <a:lstStyle/>
              <a:p>
                <a:r>
                  <a:rPr lang="en-US">
                    <a:noFill/>
                  </a:rPr>
                  <a:t> </a:t>
                </a:r>
              </a:p>
            </p:txBody>
          </p:sp>
        </mc:Fallback>
      </mc:AlternateContent>
      <p:sp>
        <p:nvSpPr>
          <p:cNvPr id="63" name="Right Arrow 62"/>
          <p:cNvSpPr/>
          <p:nvPr/>
        </p:nvSpPr>
        <p:spPr>
          <a:xfrm>
            <a:off x="5239784" y="3841684"/>
            <a:ext cx="1416592" cy="29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V="1">
            <a:off x="6490988" y="2832564"/>
            <a:ext cx="0" cy="606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6490988" y="2951177"/>
                <a:ext cx="762000" cy="369332"/>
              </a:xfrm>
              <a:prstGeom prst="rect">
                <a:avLst/>
              </a:prstGeom>
              <a:noFill/>
            </p:spPr>
            <p:txBody>
              <a:bodyPr wrap="square" rtlCol="0">
                <a:spAutoFit/>
              </a:bodyPr>
              <a:lstStyle/>
              <a:p>
                <a:r>
                  <a:rPr lang="en-US" dirty="0" smtClean="0"/>
                  <a:t>q∆</a:t>
                </a:r>
                <a14:m>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𝐺</m:t>
                        </m:r>
                      </m:sub>
                    </m:sSub>
                  </m:oMath>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6490988" y="2951177"/>
                <a:ext cx="762000" cy="369332"/>
              </a:xfrm>
              <a:prstGeom prst="rect">
                <a:avLst/>
              </a:prstGeom>
              <a:blipFill rotWithShape="1">
                <a:blip r:embed="rId6"/>
                <a:stretch>
                  <a:fillRect l="-7200" t="-8197" b="-24590"/>
                </a:stretch>
              </a:blipFill>
            </p:spPr>
            <p:txBody>
              <a:bodyPr/>
              <a:lstStyle/>
              <a:p>
                <a:r>
                  <a:rPr lang="en-US">
                    <a:noFill/>
                  </a:rPr>
                  <a:t> </a:t>
                </a:r>
              </a:p>
            </p:txBody>
          </p:sp>
        </mc:Fallback>
      </mc:AlternateContent>
      <p:cxnSp>
        <p:nvCxnSpPr>
          <p:cNvPr id="66" name="Straight Connector 65"/>
          <p:cNvCxnSpPr/>
          <p:nvPr/>
        </p:nvCxnSpPr>
        <p:spPr>
          <a:xfrm flipH="1" flipV="1">
            <a:off x="5783415" y="2175965"/>
            <a:ext cx="21773" cy="1950934"/>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6154789" y="2175965"/>
            <a:ext cx="28701" cy="1950933"/>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812115" y="2360631"/>
            <a:ext cx="352301"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851575" y="1991299"/>
            <a:ext cx="308098" cy="369332"/>
          </a:xfrm>
          <a:prstGeom prst="rect">
            <a:avLst/>
          </a:prstGeom>
          <a:noFill/>
        </p:spPr>
        <p:txBody>
          <a:bodyPr wrap="none" rtlCol="0">
            <a:spAutoFit/>
          </a:bodyPr>
          <a:lstStyle/>
          <a:p>
            <a:r>
              <a:rPr lang="el-GR" dirty="0"/>
              <a:t>λ</a:t>
            </a:r>
            <a:endParaRPr lang="en-US" dirty="0"/>
          </a:p>
        </p:txBody>
      </p:sp>
      <p:sp>
        <p:nvSpPr>
          <p:cNvPr id="70" name="TextBox 69"/>
          <p:cNvSpPr txBox="1"/>
          <p:nvPr/>
        </p:nvSpPr>
        <p:spPr>
          <a:xfrm>
            <a:off x="6229951" y="5331791"/>
            <a:ext cx="1023037" cy="369332"/>
          </a:xfrm>
          <a:prstGeom prst="rect">
            <a:avLst/>
          </a:prstGeom>
          <a:noFill/>
        </p:spPr>
        <p:txBody>
          <a:bodyPr wrap="none" rtlCol="0">
            <a:spAutoFit/>
          </a:bodyPr>
          <a:lstStyle/>
          <a:p>
            <a:r>
              <a:rPr lang="en-US" dirty="0" smtClean="0"/>
              <a:t>Channel</a:t>
            </a:r>
            <a:endParaRPr lang="en-US" dirty="0"/>
          </a:p>
        </p:txBody>
      </p:sp>
      <p:sp>
        <p:nvSpPr>
          <p:cNvPr id="71" name="TextBox 70"/>
          <p:cNvSpPr txBox="1"/>
          <p:nvPr/>
        </p:nvSpPr>
        <p:spPr>
          <a:xfrm>
            <a:off x="4912668" y="5331791"/>
            <a:ext cx="854849" cy="369332"/>
          </a:xfrm>
          <a:prstGeom prst="rect">
            <a:avLst/>
          </a:prstGeom>
          <a:noFill/>
        </p:spPr>
        <p:txBody>
          <a:bodyPr wrap="none" rtlCol="0">
            <a:spAutoFit/>
          </a:bodyPr>
          <a:lstStyle/>
          <a:p>
            <a:r>
              <a:rPr lang="en-US" dirty="0" smtClean="0"/>
              <a:t>Source</a:t>
            </a:r>
            <a:endParaRPr lang="en-US" dirty="0"/>
          </a:p>
        </p:txBody>
      </p:sp>
      <p:sp>
        <p:nvSpPr>
          <p:cNvPr id="72" name="TextBox 71"/>
          <p:cNvSpPr txBox="1"/>
          <p:nvPr/>
        </p:nvSpPr>
        <p:spPr>
          <a:xfrm>
            <a:off x="7490625" y="5331791"/>
            <a:ext cx="752963" cy="369332"/>
          </a:xfrm>
          <a:prstGeom prst="rect">
            <a:avLst/>
          </a:prstGeom>
          <a:noFill/>
        </p:spPr>
        <p:txBody>
          <a:bodyPr wrap="none" rtlCol="0">
            <a:spAutoFit/>
          </a:bodyPr>
          <a:lstStyle/>
          <a:p>
            <a:r>
              <a:rPr lang="en-US" dirty="0" smtClean="0"/>
              <a:t>Drain</a:t>
            </a:r>
            <a:endParaRPr lang="en-US" dirty="0"/>
          </a:p>
        </p:txBody>
      </p:sp>
      <p:cxnSp>
        <p:nvCxnSpPr>
          <p:cNvPr id="73" name="Straight Connector 72"/>
          <p:cNvCxnSpPr/>
          <p:nvPr/>
        </p:nvCxnSpPr>
        <p:spPr>
          <a:xfrm>
            <a:off x="7345516" y="2679099"/>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021540" y="4135818"/>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65626" y="5107603"/>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46507" y="3657018"/>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p:cNvSpPr/>
              <p:nvPr/>
            </p:nvSpPr>
            <p:spPr>
              <a:xfrm>
                <a:off x="4759975" y="3317790"/>
                <a:ext cx="763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oMath>
                  </m:oMathPara>
                </a14:m>
                <a:endParaRPr lang="en-US" dirty="0"/>
              </a:p>
            </p:txBody>
          </p:sp>
        </mc:Choice>
        <mc:Fallback xmlns="">
          <p:sp>
            <p:nvSpPr>
              <p:cNvPr id="77" name="Rectangle 76"/>
              <p:cNvSpPr>
                <a:spLocks noRot="1" noChangeAspect="1" noMove="1" noResize="1" noEditPoints="1" noAdjustHandles="1" noChangeArrowheads="1" noChangeShapeType="1" noTextEdit="1"/>
              </p:cNvSpPr>
              <p:nvPr/>
            </p:nvSpPr>
            <p:spPr>
              <a:xfrm>
                <a:off x="4759975" y="3317790"/>
                <a:ext cx="763606" cy="369332"/>
              </a:xfrm>
              <a:prstGeom prst="rect">
                <a:avLst/>
              </a:prstGeom>
              <a:blipFill rotWithShape="1">
                <a:blip r:embed="rId7"/>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34079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P spid="54" grpId="0" animBg="1"/>
      <p:bldP spid="55" grpId="0" animBg="1"/>
      <p:bldP spid="60" grpId="0"/>
      <p:bldP spid="63" grpId="0" animBg="1"/>
      <p:bldP spid="65"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856488"/>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Results: varying </a:t>
            </a:r>
            <a:r>
              <a:rPr lang="en-US" dirty="0"/>
              <a:t>d</a:t>
            </a:r>
            <a:r>
              <a:rPr lang="en-US" dirty="0" smtClean="0"/>
              <a:t>rain bias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068194544"/>
              </p:ext>
            </p:extLst>
          </p:nvPr>
        </p:nvGraphicFramePr>
        <p:xfrm>
          <a:off x="884774" y="2286000"/>
          <a:ext cx="7679251" cy="312544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19B968FA-7CDB-42AA-87DF-BAF02F183CD5}" type="slidenum">
              <a:rPr lang="en-US" smtClean="0"/>
              <a:t>21</a:t>
            </a:fld>
            <a:endParaRPr lang="en-US"/>
          </a:p>
        </p:txBody>
      </p:sp>
      <p:sp>
        <p:nvSpPr>
          <p:cNvPr id="6" name="Rectangle 5"/>
          <p:cNvSpPr/>
          <p:nvPr/>
        </p:nvSpPr>
        <p:spPr>
          <a:xfrm>
            <a:off x="1475259" y="5762888"/>
            <a:ext cx="6170279" cy="707886"/>
          </a:xfrm>
          <a:prstGeom prst="rect">
            <a:avLst/>
          </a:prstGeom>
        </p:spPr>
        <p:txBody>
          <a:bodyPr wrap="none">
            <a:spAutoFit/>
          </a:bodyPr>
          <a:lstStyle/>
          <a:p>
            <a:pPr algn="ctr"/>
            <a:r>
              <a:rPr lang="en-US" sz="2000" dirty="0" smtClean="0"/>
              <a:t>Drain bias correlates positively with SS (linear &amp; weak)</a:t>
            </a:r>
          </a:p>
          <a:p>
            <a:pPr algn="ctr"/>
            <a:r>
              <a:rPr lang="en-US" sz="2000" dirty="0"/>
              <a:t>a</a:t>
            </a:r>
            <a:r>
              <a:rPr lang="en-US" sz="2000" dirty="0" smtClean="0"/>
              <a:t>nd negatively with Ion/</a:t>
            </a:r>
            <a:r>
              <a:rPr lang="en-US" sz="2000" dirty="0" err="1" smtClean="0"/>
              <a:t>Ioff</a:t>
            </a:r>
            <a:r>
              <a:rPr lang="en-US" sz="2000" dirty="0" smtClean="0"/>
              <a:t> (exponential)</a:t>
            </a:r>
            <a:endParaRPr lang="en-US" sz="2000" dirty="0"/>
          </a:p>
        </p:txBody>
      </p:sp>
    </p:spTree>
    <p:extLst>
      <p:ext uri="{BB962C8B-B14F-4D97-AF65-F5344CB8AC3E}">
        <p14:creationId xmlns:p14="http://schemas.microsoft.com/office/powerpoint/2010/main" val="2825685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spcBef>
                <a:spcPts val="2088"/>
              </a:spcBef>
            </a:pPr>
            <a:r>
              <a:rPr lang="en-US" sz="2800" dirty="0">
                <a:latin typeface="+mj-lt"/>
              </a:rPr>
              <a:t>SS of 6.4 mV/</a:t>
            </a:r>
            <a:r>
              <a:rPr lang="en-US" sz="2800" dirty="0" err="1">
                <a:latin typeface="+mj-lt"/>
              </a:rPr>
              <a:t>dec</a:t>
            </a:r>
            <a:r>
              <a:rPr lang="en-US" sz="2800" dirty="0">
                <a:latin typeface="+mj-lt"/>
              </a:rPr>
              <a:t> and I</a:t>
            </a:r>
            <a:r>
              <a:rPr lang="en-US" sz="2800" baseline="-25000" dirty="0">
                <a:latin typeface="+mj-lt"/>
              </a:rPr>
              <a:t>on</a:t>
            </a:r>
            <a:r>
              <a:rPr lang="en-US" sz="2800" dirty="0">
                <a:latin typeface="+mj-lt"/>
              </a:rPr>
              <a:t>/</a:t>
            </a:r>
            <a:r>
              <a:rPr lang="en-US" sz="2800" dirty="0" err="1">
                <a:latin typeface="+mj-lt"/>
              </a:rPr>
              <a:t>I</a:t>
            </a:r>
            <a:r>
              <a:rPr lang="en-US" sz="2800" baseline="-25000" dirty="0" err="1">
                <a:latin typeface="+mj-lt"/>
              </a:rPr>
              <a:t>off</a:t>
            </a:r>
            <a:r>
              <a:rPr lang="en-US" sz="2800" baseline="-25000" dirty="0">
                <a:latin typeface="+mj-lt"/>
              </a:rPr>
              <a:t>  </a:t>
            </a:r>
            <a:r>
              <a:rPr lang="en-US" sz="2800" dirty="0">
                <a:latin typeface="+mj-lt"/>
              </a:rPr>
              <a:t>of  &gt;25,000 were obtained for length=40nm, width=5nm, </a:t>
            </a:r>
            <a:r>
              <a:rPr lang="en-US" sz="2800" dirty="0" err="1">
                <a:latin typeface="+mj-lt"/>
              </a:rPr>
              <a:t>vd</a:t>
            </a:r>
            <a:r>
              <a:rPr lang="en-US" sz="2800" dirty="0">
                <a:latin typeface="+mj-lt"/>
              </a:rPr>
              <a:t>=0.1 V, and doping=0.24eV</a:t>
            </a:r>
            <a:r>
              <a:rPr lang="en-US" sz="2800" dirty="0" smtClean="0">
                <a:latin typeface="+mj-lt"/>
              </a:rPr>
              <a:t>.</a:t>
            </a:r>
          </a:p>
          <a:p>
            <a:pPr>
              <a:spcBef>
                <a:spcPts val="2088"/>
              </a:spcBef>
            </a:pPr>
            <a:r>
              <a:rPr lang="en-US" sz="2800" dirty="0" smtClean="0">
                <a:latin typeface="+mj-lt"/>
              </a:rPr>
              <a:t>Further </a:t>
            </a:r>
            <a:r>
              <a:rPr lang="en-US" sz="2800" dirty="0">
                <a:latin typeface="+mj-lt"/>
              </a:rPr>
              <a:t>analysis is required to balance the </a:t>
            </a:r>
            <a:r>
              <a:rPr lang="en-US" sz="2800" dirty="0" smtClean="0">
                <a:latin typeface="+mj-lt"/>
              </a:rPr>
              <a:t>trade-offs among size, power, and performance.</a:t>
            </a:r>
            <a:endParaRPr lang="en-US" sz="2800" dirty="0">
              <a:latin typeface="+mj-lt"/>
            </a:endParaRPr>
          </a:p>
          <a:p>
            <a:pPr>
              <a:spcBef>
                <a:spcPts val="2088"/>
              </a:spcBef>
            </a:pPr>
            <a:r>
              <a:rPr lang="en-US" sz="2800" dirty="0" smtClean="0">
                <a:latin typeface="+mj-lt"/>
              </a:rPr>
              <a:t>In </a:t>
            </a:r>
            <a:r>
              <a:rPr lang="en-US" sz="2800" dirty="0">
                <a:latin typeface="+mj-lt"/>
              </a:rPr>
              <a:t>comparison to a MOSFET, high I</a:t>
            </a:r>
            <a:r>
              <a:rPr lang="en-US" sz="2800" baseline="-25000" dirty="0">
                <a:latin typeface="+mj-lt"/>
              </a:rPr>
              <a:t>on</a:t>
            </a:r>
            <a:r>
              <a:rPr lang="en-US" sz="2800" dirty="0">
                <a:latin typeface="+mj-lt"/>
              </a:rPr>
              <a:t>/</a:t>
            </a:r>
            <a:r>
              <a:rPr lang="en-US" sz="2800" dirty="0" err="1">
                <a:latin typeface="+mj-lt"/>
              </a:rPr>
              <a:t>I</a:t>
            </a:r>
            <a:r>
              <a:rPr lang="en-US" sz="2800" baseline="-25000" dirty="0" err="1">
                <a:latin typeface="+mj-lt"/>
              </a:rPr>
              <a:t>off</a:t>
            </a:r>
            <a:r>
              <a:rPr lang="en-US" sz="2800" dirty="0">
                <a:latin typeface="+mj-lt"/>
              </a:rPr>
              <a:t> ratio and steep SS over several decades indicate GNR TFET’s superiority for ultra-low-voltage </a:t>
            </a:r>
            <a:r>
              <a:rPr lang="en-US" sz="2800" dirty="0" smtClean="0">
                <a:latin typeface="+mj-lt"/>
              </a:rPr>
              <a:t>applications.</a:t>
            </a:r>
            <a:endParaRPr lang="en-US" sz="2800" dirty="0">
              <a:latin typeface="+mj-lt"/>
            </a:endParaRPr>
          </a:p>
        </p:txBody>
      </p:sp>
      <p:sp>
        <p:nvSpPr>
          <p:cNvPr id="4" name="Slide Number Placeholder 3"/>
          <p:cNvSpPr>
            <a:spLocks noGrp="1"/>
          </p:cNvSpPr>
          <p:nvPr>
            <p:ph type="sldNum" sz="quarter" idx="12"/>
          </p:nvPr>
        </p:nvSpPr>
        <p:spPr/>
        <p:txBody>
          <a:bodyPr/>
          <a:lstStyle/>
          <a:p>
            <a:fld id="{19B968FA-7CDB-42AA-87DF-BAF02F183CD5}" type="slidenum">
              <a:rPr lang="en-US" smtClean="0"/>
              <a:t>22</a:t>
            </a:fld>
            <a:endParaRPr lang="en-US"/>
          </a:p>
        </p:txBody>
      </p:sp>
    </p:spTree>
    <p:extLst>
      <p:ext uri="{BB962C8B-B14F-4D97-AF65-F5344CB8AC3E}">
        <p14:creationId xmlns:p14="http://schemas.microsoft.com/office/powerpoint/2010/main" val="2402439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a:t>
            </a:r>
            <a:endParaRPr lang="en-US" dirty="0"/>
          </a:p>
        </p:txBody>
      </p:sp>
      <p:sp>
        <p:nvSpPr>
          <p:cNvPr id="3" name="Content Placeholder 2"/>
          <p:cNvSpPr>
            <a:spLocks noGrp="1"/>
          </p:cNvSpPr>
          <p:nvPr>
            <p:ph idx="1"/>
          </p:nvPr>
        </p:nvSpPr>
        <p:spPr/>
        <p:txBody>
          <a:bodyPr/>
          <a:lstStyle/>
          <a:p>
            <a:r>
              <a:rPr lang="en-US" dirty="0" smtClean="0"/>
              <a:t>Link </a:t>
            </a:r>
            <a:r>
              <a:rPr lang="en-US" dirty="0"/>
              <a:t>experimental results with analytical </a:t>
            </a:r>
            <a:r>
              <a:rPr lang="en-US" dirty="0" smtClean="0"/>
              <a:t>equations</a:t>
            </a:r>
          </a:p>
          <a:p>
            <a:r>
              <a:rPr lang="en-US" dirty="0" smtClean="0"/>
              <a:t>Adjust simulation to account for experimental challenges</a:t>
            </a:r>
          </a:p>
          <a:p>
            <a:pPr lvl="1"/>
            <a:r>
              <a:rPr lang="en-US" dirty="0" smtClean="0"/>
              <a:t>Include scattering (inelastic &amp; elastic)</a:t>
            </a:r>
          </a:p>
          <a:p>
            <a:r>
              <a:rPr lang="en-US" dirty="0" smtClean="0"/>
              <a:t>Alternative TFET designs</a:t>
            </a:r>
          </a:p>
        </p:txBody>
      </p:sp>
      <p:sp>
        <p:nvSpPr>
          <p:cNvPr id="4" name="Slide Number Placeholder 3"/>
          <p:cNvSpPr>
            <a:spLocks noGrp="1"/>
          </p:cNvSpPr>
          <p:nvPr>
            <p:ph type="sldNum" sz="quarter" idx="12"/>
          </p:nvPr>
        </p:nvSpPr>
        <p:spPr/>
        <p:txBody>
          <a:bodyPr/>
          <a:lstStyle/>
          <a:p>
            <a:fld id="{19B968FA-7CDB-42AA-87DF-BAF02F183CD5}" type="slidenum">
              <a:rPr lang="en-US" smtClean="0"/>
              <a:t>23</a:t>
            </a:fld>
            <a:endParaRPr lang="en-US"/>
          </a:p>
        </p:txBody>
      </p:sp>
    </p:spTree>
    <p:extLst>
      <p:ext uri="{BB962C8B-B14F-4D97-AF65-F5344CB8AC3E}">
        <p14:creationId xmlns:p14="http://schemas.microsoft.com/office/powerpoint/2010/main" val="2686573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Simulation Design (continue)</a:t>
            </a:r>
            <a:endParaRPr lang="en-US" dirty="0"/>
          </a:p>
        </p:txBody>
      </p:sp>
      <p:sp>
        <p:nvSpPr>
          <p:cNvPr id="3" name="Content Placeholder 2"/>
          <p:cNvSpPr>
            <a:spLocks noGrp="1"/>
          </p:cNvSpPr>
          <p:nvPr>
            <p:ph idx="1"/>
          </p:nvPr>
        </p:nvSpPr>
        <p:spPr/>
        <p:txBody>
          <a:bodyPr>
            <a:normAutofit lnSpcReduction="10000"/>
          </a:bodyPr>
          <a:lstStyle/>
          <a:p>
            <a:r>
              <a:rPr lang="en-US" dirty="0" smtClean="0"/>
              <a:t>Tight-binding  Hamiltonian model</a:t>
            </a:r>
          </a:p>
          <a:p>
            <a:r>
              <a:rPr lang="en-US" dirty="0">
                <a:latin typeface="Cambria Math"/>
              </a:rPr>
              <a:t>TFET setup:</a:t>
            </a:r>
          </a:p>
          <a:p>
            <a:pPr lvl="1"/>
            <a:r>
              <a:rPr lang="en-US" dirty="0">
                <a:latin typeface="Cambria Math"/>
              </a:rPr>
              <a:t>Channel doping</a:t>
            </a:r>
          </a:p>
          <a:p>
            <a:pPr lvl="1"/>
            <a:r>
              <a:rPr lang="en-US" dirty="0" smtClean="0">
                <a:latin typeface="Cambria Math"/>
              </a:rPr>
              <a:t>Tri-gate</a:t>
            </a:r>
            <a:endParaRPr lang="en-US" dirty="0" smtClean="0"/>
          </a:p>
          <a:p>
            <a:r>
              <a:rPr lang="en-US" dirty="0" smtClean="0"/>
              <a:t>Non-equilibrium green </a:t>
            </a:r>
            <a:r>
              <a:rPr lang="en-US" dirty="0"/>
              <a:t>f</a:t>
            </a:r>
            <a:r>
              <a:rPr lang="en-US" dirty="0" smtClean="0"/>
              <a:t>unction (NEGF)</a:t>
            </a:r>
          </a:p>
          <a:p>
            <a:r>
              <a:rPr lang="en-US" dirty="0" smtClean="0">
                <a:latin typeface="Cambria Math"/>
              </a:rPr>
              <a:t>Assumptions:</a:t>
            </a:r>
          </a:p>
          <a:p>
            <a:pPr lvl="1"/>
            <a:r>
              <a:rPr lang="en-US" dirty="0" smtClean="0">
                <a:latin typeface="Cambria Math"/>
              </a:rPr>
              <a:t>Room temperature</a:t>
            </a:r>
          </a:p>
          <a:p>
            <a:pPr lvl="1"/>
            <a:r>
              <a:rPr lang="en-US" dirty="0" smtClean="0">
                <a:latin typeface="Cambria Math"/>
              </a:rPr>
              <a:t>ballistic transport</a:t>
            </a:r>
          </a:p>
          <a:p>
            <a:pPr lvl="1"/>
            <a:r>
              <a:rPr lang="en-US" dirty="0" smtClean="0"/>
              <a:t>electrodes </a:t>
            </a:r>
            <a:r>
              <a:rPr lang="en-US" dirty="0"/>
              <a:t>are infinite electron </a:t>
            </a:r>
            <a:r>
              <a:rPr lang="en-US" dirty="0" smtClean="0"/>
              <a:t>reservoir</a:t>
            </a:r>
          </a:p>
          <a:p>
            <a:pPr lvl="1"/>
            <a:r>
              <a:rPr lang="en-US" dirty="0" smtClean="0"/>
              <a:t>steady state</a:t>
            </a:r>
            <a:endParaRPr lang="en-US" dirty="0" smtClean="0">
              <a:latin typeface="Cambria Math"/>
            </a:endParaRPr>
          </a:p>
        </p:txBody>
      </p:sp>
      <p:sp>
        <p:nvSpPr>
          <p:cNvPr id="4" name="Slide Number Placeholder 3"/>
          <p:cNvSpPr>
            <a:spLocks noGrp="1"/>
          </p:cNvSpPr>
          <p:nvPr>
            <p:ph type="sldNum" sz="quarter" idx="12"/>
          </p:nvPr>
        </p:nvSpPr>
        <p:spPr/>
        <p:txBody>
          <a:bodyPr/>
          <a:lstStyle/>
          <a:p>
            <a:fld id="{19B968FA-7CDB-42AA-87DF-BAF02F183CD5}" type="slidenum">
              <a:rPr lang="en-US" smtClean="0"/>
              <a:t>24</a:t>
            </a:fld>
            <a:endParaRPr lang="en-US"/>
          </a:p>
        </p:txBody>
      </p:sp>
    </p:spTree>
    <p:extLst>
      <p:ext uri="{BB962C8B-B14F-4D97-AF65-F5344CB8AC3E}">
        <p14:creationId xmlns:p14="http://schemas.microsoft.com/office/powerpoint/2010/main" val="71890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sSub>
                      <m:sSubPr>
                        <m:ctrlPr>
                          <a:rPr lang="en-US" sz="3200" i="1">
                            <a:latin typeface="Cambria Math"/>
                          </a:rPr>
                        </m:ctrlPr>
                      </m:sSubPr>
                      <m:e>
                        <m:r>
                          <a:rPr lang="en-US" sz="3200" i="1">
                            <a:latin typeface="Cambria Math"/>
                          </a:rPr>
                          <m:t>𝐼</m:t>
                        </m:r>
                      </m:e>
                      <m:sub>
                        <m:r>
                          <a:rPr lang="en-US" sz="3200" i="1">
                            <a:latin typeface="Cambria Math"/>
                          </a:rPr>
                          <m:t>𝑑</m:t>
                        </m:r>
                      </m:sub>
                    </m:sSub>
                    <m:r>
                      <a:rPr lang="en-US" sz="3200" i="1">
                        <a:latin typeface="Cambria Math"/>
                      </a:rPr>
                      <m:t>=</m:t>
                    </m:r>
                    <m:f>
                      <m:fPr>
                        <m:ctrlPr>
                          <a:rPr lang="en-US" sz="3200" i="1">
                            <a:latin typeface="Cambria Math"/>
                          </a:rPr>
                        </m:ctrlPr>
                      </m:fPr>
                      <m:num>
                        <m:r>
                          <a:rPr lang="en-US" sz="3200" i="1">
                            <a:latin typeface="Cambria Math"/>
                          </a:rPr>
                          <m:t>2</m:t>
                        </m:r>
                        <m:r>
                          <a:rPr lang="en-US" sz="3200" i="1">
                            <a:latin typeface="Cambria Math"/>
                          </a:rPr>
                          <m:t>𝑒</m:t>
                        </m:r>
                      </m:num>
                      <m:den>
                        <m:r>
                          <a:rPr lang="en-US" sz="3200" i="1">
                            <a:latin typeface="Cambria Math"/>
                          </a:rPr>
                          <m:t>h</m:t>
                        </m:r>
                      </m:den>
                    </m:f>
                    <m:r>
                      <a:rPr lang="en-US" sz="3200" i="1">
                        <a:latin typeface="Cambria Math"/>
                      </a:rPr>
                      <m:t>𝑊</m:t>
                    </m:r>
                    <m:nary>
                      <m:naryPr>
                        <m:limLoc m:val="subSup"/>
                        <m:ctrlPr>
                          <a:rPr lang="en-US" sz="3200" i="1">
                            <a:latin typeface="Cambria Math"/>
                          </a:rPr>
                        </m:ctrlPr>
                      </m:naryPr>
                      <m:sub>
                        <m:sSubSup>
                          <m:sSubSupPr>
                            <m:ctrlPr>
                              <a:rPr lang="en-US" sz="3200" i="1">
                                <a:latin typeface="Cambria Math"/>
                              </a:rPr>
                            </m:ctrlPr>
                          </m:sSubSupPr>
                          <m:e>
                            <m:r>
                              <a:rPr lang="en-US" sz="3200" i="1">
                                <a:latin typeface="Cambria Math"/>
                              </a:rPr>
                              <m:t>𝐸</m:t>
                            </m:r>
                          </m:e>
                          <m:sub>
                            <m:r>
                              <a:rPr lang="en-US" sz="3200" i="1">
                                <a:latin typeface="Cambria Math"/>
                              </a:rPr>
                              <m:t>𝑐</m:t>
                            </m:r>
                          </m:sub>
                          <m:sup>
                            <m:r>
                              <a:rPr lang="en-US" sz="3200" i="1">
                                <a:latin typeface="Cambria Math"/>
                              </a:rPr>
                              <m:t>𝑠</m:t>
                            </m:r>
                          </m:sup>
                        </m:sSubSup>
                      </m:sub>
                      <m:sup>
                        <m:sSubSup>
                          <m:sSubSupPr>
                            <m:ctrlPr>
                              <a:rPr lang="en-US" sz="3200" i="1">
                                <a:latin typeface="Cambria Math"/>
                              </a:rPr>
                            </m:ctrlPr>
                          </m:sSubSupPr>
                          <m:e>
                            <m:r>
                              <a:rPr lang="en-US" sz="3200" i="1">
                                <a:latin typeface="Cambria Math"/>
                              </a:rPr>
                              <m:t>𝐸</m:t>
                            </m:r>
                          </m:e>
                          <m:sub>
                            <m:r>
                              <a:rPr lang="en-US" sz="3200" i="1">
                                <a:latin typeface="Cambria Math"/>
                              </a:rPr>
                              <m:t>𝑣</m:t>
                            </m:r>
                          </m:sub>
                          <m:sup>
                            <m:r>
                              <a:rPr lang="en-US" sz="3200" i="1">
                                <a:latin typeface="Cambria Math"/>
                              </a:rPr>
                              <m:t>𝑐h</m:t>
                            </m:r>
                          </m:sup>
                        </m:sSubSup>
                      </m:sup>
                      <m:e>
                        <m:r>
                          <a:rPr lang="en-US" sz="3200" i="1">
                            <a:latin typeface="Cambria Math"/>
                          </a:rPr>
                          <m:t>𝑇</m:t>
                        </m:r>
                        <m:d>
                          <m:dPr>
                            <m:ctrlPr>
                              <a:rPr lang="en-US" sz="3200" i="1">
                                <a:latin typeface="Cambria Math"/>
                              </a:rPr>
                            </m:ctrlPr>
                          </m:dPr>
                          <m:e>
                            <m:r>
                              <a:rPr lang="en-US" sz="3200" i="1">
                                <a:latin typeface="Cambria Math"/>
                              </a:rPr>
                              <m:t>𝐸</m:t>
                            </m:r>
                            <m:r>
                              <a:rPr lang="en-US" sz="3200" i="1">
                                <a:latin typeface="Cambria Math"/>
                              </a:rPr>
                              <m:t>−</m:t>
                            </m:r>
                            <m:r>
                              <a:rPr lang="en-US" sz="3200" i="1">
                                <a:latin typeface="Cambria Math"/>
                              </a:rPr>
                              <m:t>𝑈</m:t>
                            </m:r>
                          </m:e>
                        </m:d>
                        <m:d>
                          <m:dPr>
                            <m:ctrlPr>
                              <a:rPr lang="en-US" sz="3200" i="1">
                                <a:latin typeface="Cambria Math"/>
                              </a:rPr>
                            </m:ctrlPr>
                          </m:dPr>
                          <m:e>
                            <m:sSub>
                              <m:sSubPr>
                                <m:ctrlPr>
                                  <a:rPr lang="en-US" sz="3200" i="1">
                                    <a:latin typeface="Cambria Math"/>
                                  </a:rPr>
                                </m:ctrlPr>
                              </m:sSubPr>
                              <m:e>
                                <m:r>
                                  <a:rPr lang="en-US" sz="3200" i="1">
                                    <a:latin typeface="Cambria Math"/>
                                  </a:rPr>
                                  <m:t>𝑓</m:t>
                                </m:r>
                              </m:e>
                              <m:sub>
                                <m:r>
                                  <a:rPr lang="en-US" sz="3200" i="1">
                                    <a:latin typeface="Cambria Math"/>
                                  </a:rPr>
                                  <m:t>𝑠</m:t>
                                </m:r>
                              </m:sub>
                            </m:sSub>
                            <m:d>
                              <m:dPr>
                                <m:ctrlPr>
                                  <a:rPr lang="en-US" sz="3200" i="1">
                                    <a:latin typeface="Cambria Math"/>
                                  </a:rPr>
                                </m:ctrlPr>
                              </m:dPr>
                              <m:e>
                                <m:r>
                                  <a:rPr lang="en-US" sz="3200" i="1">
                                    <a:latin typeface="Cambria Math"/>
                                  </a:rPr>
                                  <m:t>𝐸</m:t>
                                </m:r>
                              </m:e>
                            </m:d>
                            <m:r>
                              <a:rPr lang="en-US" sz="3200" i="1">
                                <a:latin typeface="Cambria Math"/>
                              </a:rPr>
                              <m:t>−</m:t>
                            </m:r>
                            <m:sSub>
                              <m:sSubPr>
                                <m:ctrlPr>
                                  <a:rPr lang="en-US" sz="3200" i="1">
                                    <a:latin typeface="Cambria Math"/>
                                  </a:rPr>
                                </m:ctrlPr>
                              </m:sSubPr>
                              <m:e>
                                <m:r>
                                  <a:rPr lang="en-US" sz="3200" i="1">
                                    <a:latin typeface="Cambria Math"/>
                                  </a:rPr>
                                  <m:t>𝑓</m:t>
                                </m:r>
                              </m:e>
                              <m:sub>
                                <m:r>
                                  <a:rPr lang="en-US" sz="3200" i="1">
                                    <a:latin typeface="Cambria Math"/>
                                  </a:rPr>
                                  <m:t>𝑑</m:t>
                                </m:r>
                              </m:sub>
                            </m:sSub>
                            <m:d>
                              <m:dPr>
                                <m:ctrlPr>
                                  <a:rPr lang="en-US" sz="3200" i="1">
                                    <a:latin typeface="Cambria Math"/>
                                  </a:rPr>
                                </m:ctrlPr>
                              </m:dPr>
                              <m:e>
                                <m:r>
                                  <a:rPr lang="en-US" sz="3200" i="1">
                                    <a:latin typeface="Cambria Math"/>
                                  </a:rPr>
                                  <m:t>𝐸</m:t>
                                </m:r>
                              </m:e>
                            </m:d>
                          </m:e>
                        </m:d>
                        <m:r>
                          <a:rPr lang="en-US" sz="3200" i="1">
                            <a:latin typeface="Cambria Math"/>
                          </a:rPr>
                          <m:t>𝑑𝐸</m:t>
                        </m:r>
                      </m:e>
                    </m:nary>
                  </m:oMath>
                </a14:m>
                <a:endParaRPr lang="en-US" sz="3200" i="1" dirty="0" smtClean="0">
                  <a:latin typeface="Cambria Math"/>
                </a:endParaRPr>
              </a:p>
              <a:p>
                <a14:m>
                  <m:oMath xmlns:m="http://schemas.openxmlformats.org/officeDocument/2006/math">
                    <m:r>
                      <a:rPr lang="en-US" sz="3200" i="1" dirty="0" smtClean="0">
                        <a:latin typeface="Cambria Math"/>
                      </a:rPr>
                      <m:t>𝐺</m:t>
                    </m:r>
                    <m:r>
                      <a:rPr lang="en-US" sz="3200" i="1">
                        <a:latin typeface="Cambria Math"/>
                      </a:rPr>
                      <m:t>=</m:t>
                    </m:r>
                    <m:sSup>
                      <m:sSupPr>
                        <m:ctrlPr>
                          <a:rPr lang="en-US" sz="3200" i="1">
                            <a:latin typeface="Cambria Math"/>
                          </a:rPr>
                        </m:ctrlPr>
                      </m:sSupPr>
                      <m:e>
                        <m:r>
                          <a:rPr lang="en-US" sz="3200" i="1">
                            <a:latin typeface="Cambria Math"/>
                          </a:rPr>
                          <m:t>(</m:t>
                        </m:r>
                        <m:r>
                          <a:rPr lang="en-US" sz="3200" i="1">
                            <a:latin typeface="Cambria Math"/>
                          </a:rPr>
                          <m:t>𝐸𝐼</m:t>
                        </m:r>
                        <m:r>
                          <a:rPr lang="en-US" sz="3200" i="1">
                            <a:latin typeface="Cambria Math"/>
                          </a:rPr>
                          <m:t>−</m:t>
                        </m:r>
                        <m:r>
                          <a:rPr lang="en-US" sz="3200" i="1">
                            <a:latin typeface="Cambria Math"/>
                          </a:rPr>
                          <m:t>𝐻</m:t>
                        </m:r>
                        <m:r>
                          <a:rPr lang="en-US" sz="3200" i="1">
                            <a:latin typeface="Cambria Math"/>
                          </a:rPr>
                          <m:t>−</m:t>
                        </m:r>
                        <m:sSub>
                          <m:sSubPr>
                            <m:ctrlPr>
                              <a:rPr lang="en-US" sz="3200" i="1">
                                <a:latin typeface="Cambria Math"/>
                              </a:rPr>
                            </m:ctrlPr>
                          </m:sSubPr>
                          <m:e>
                            <m:r>
                              <m:rPr>
                                <m:nor/>
                              </m:rPr>
                              <a:rPr lang="pt-BR" sz="3200" dirty="0"/>
                              <m:t>Σ</m:t>
                            </m:r>
                            <m:r>
                              <m:rPr>
                                <m:nor/>
                              </m:rPr>
                              <a:rPr lang="pt-BR" sz="3200" dirty="0"/>
                              <m:t> </m:t>
                            </m:r>
                          </m:e>
                          <m:sub>
                            <m:r>
                              <a:rPr lang="en-US" sz="3200" i="1">
                                <a:latin typeface="Cambria Math"/>
                              </a:rPr>
                              <m:t>1</m:t>
                            </m:r>
                          </m:sub>
                        </m:sSub>
                        <m:r>
                          <a:rPr lang="en-US" sz="3200" i="1">
                            <a:latin typeface="Cambria Math"/>
                          </a:rPr>
                          <m:t>−</m:t>
                        </m:r>
                        <m:sSub>
                          <m:sSubPr>
                            <m:ctrlPr>
                              <a:rPr lang="en-US" sz="3200" i="1">
                                <a:latin typeface="Cambria Math"/>
                              </a:rPr>
                            </m:ctrlPr>
                          </m:sSubPr>
                          <m:e>
                            <m:r>
                              <m:rPr>
                                <m:nor/>
                              </m:rPr>
                              <a:rPr lang="pt-BR" sz="3200" dirty="0"/>
                              <m:t>Σ</m:t>
                            </m:r>
                            <m:r>
                              <m:rPr>
                                <m:nor/>
                              </m:rPr>
                              <a:rPr lang="pt-BR" sz="3200" dirty="0"/>
                              <m:t> </m:t>
                            </m:r>
                          </m:e>
                          <m:sub>
                            <m:r>
                              <a:rPr lang="en-US" sz="3200" i="1">
                                <a:latin typeface="Cambria Math"/>
                              </a:rPr>
                              <m:t>2</m:t>
                            </m:r>
                          </m:sub>
                        </m:sSub>
                        <m:r>
                          <a:rPr lang="en-US" sz="3200" i="1">
                            <a:latin typeface="Cambria Math"/>
                          </a:rPr>
                          <m:t>)</m:t>
                        </m:r>
                        <m:r>
                          <m:rPr>
                            <m:nor/>
                          </m:rPr>
                          <a:rPr lang="pt-BR" sz="3200" dirty="0"/>
                          <m:t> </m:t>
                        </m:r>
                      </m:e>
                      <m:sup>
                        <m:r>
                          <a:rPr lang="en-US" sz="3200" i="1">
                            <a:latin typeface="Cambria Math"/>
                          </a:rPr>
                          <m:t>−1</m:t>
                        </m:r>
                      </m:sup>
                    </m:sSup>
                  </m:oMath>
                </a14:m>
                <a:endParaRPr lang="pt-BR" sz="2800" dirty="0"/>
              </a:p>
              <a:p>
                <a:pPr lvl="1"/>
                <a:r>
                  <a:rPr lang="pt-BR" dirty="0"/>
                  <a:t>E : energy matrices from the electronic band structure</a:t>
                </a:r>
              </a:p>
              <a:p>
                <a:pPr lvl="1"/>
                <a:r>
                  <a:rPr lang="en-US" dirty="0"/>
                  <a:t>H : </a:t>
                </a:r>
                <a:r>
                  <a:rPr lang="en-US" dirty="0" err="1"/>
                  <a:t>hamiltonian</a:t>
                </a:r>
                <a:r>
                  <a:rPr lang="en-US" dirty="0"/>
                  <a:t> matrix</a:t>
                </a:r>
              </a:p>
              <a:p>
                <a:pPr lvl="1"/>
                <a14:m>
                  <m:oMath xmlns:m="http://schemas.openxmlformats.org/officeDocument/2006/math">
                    <m:sSub>
                      <m:sSubPr>
                        <m:ctrlPr>
                          <a:rPr lang="en-US" i="1">
                            <a:latin typeface="Cambria Math"/>
                          </a:rPr>
                        </m:ctrlPr>
                      </m:sSubPr>
                      <m:e>
                        <m:r>
                          <m:rPr>
                            <m:nor/>
                          </m:rPr>
                          <a:rPr lang="pt-BR" dirty="0"/>
                          <m:t>Σ</m:t>
                        </m:r>
                        <m:r>
                          <m:rPr>
                            <m:nor/>
                          </m:rPr>
                          <a:rPr lang="pt-BR" dirty="0"/>
                          <m:t> </m:t>
                        </m:r>
                      </m:e>
                      <m:sub>
                        <m:r>
                          <a:rPr lang="en-US" i="1">
                            <a:latin typeface="Cambria Math"/>
                          </a:rPr>
                          <m:t>1,2</m:t>
                        </m:r>
                      </m:sub>
                    </m:sSub>
                  </m:oMath>
                </a14:m>
                <a:r>
                  <a:rPr lang="pt-BR" dirty="0"/>
                  <a:t> : self energy matrices from the </a:t>
                </a:r>
                <a:r>
                  <a:rPr lang="pt-BR" dirty="0" smtClean="0"/>
                  <a:t>contacts</a:t>
                </a:r>
              </a:p>
              <a:p>
                <a:pPr lvl="2"/>
                <a14:m>
                  <m:oMath xmlns:m="http://schemas.openxmlformats.org/officeDocument/2006/math">
                    <m:sSub>
                      <m:sSubPr>
                        <m:ctrlPr>
                          <a:rPr lang="en-US" i="1">
                            <a:latin typeface="Cambria Math"/>
                          </a:rPr>
                        </m:ctrlPr>
                      </m:sSubPr>
                      <m:e>
                        <m:r>
                          <m:rPr>
                            <m:nor/>
                          </m:rPr>
                          <a:rPr lang="pt-BR" dirty="0"/>
                          <m:t>Σ</m:t>
                        </m:r>
                        <m:r>
                          <m:rPr>
                            <m:nor/>
                          </m:rPr>
                          <a:rPr lang="pt-BR" dirty="0"/>
                          <m:t> </m:t>
                        </m:r>
                      </m:e>
                      <m:sub>
                        <m:r>
                          <a:rPr lang="en-US" i="1">
                            <a:latin typeface="Cambria Math"/>
                          </a:rPr>
                          <m:t>1</m:t>
                        </m:r>
                      </m:sub>
                    </m:sSub>
                  </m:oMath>
                </a14:m>
                <a:r>
                  <a:rPr lang="pt-BR" dirty="0" smtClean="0"/>
                  <a:t>=</a:t>
                </a:r>
                <a14:m>
                  <m:oMath xmlns:m="http://schemas.openxmlformats.org/officeDocument/2006/math">
                    <m:sSub>
                      <m:sSubPr>
                        <m:ctrlPr>
                          <a:rPr lang="en-US" i="1">
                            <a:latin typeface="Cambria Math"/>
                          </a:rPr>
                        </m:ctrlPr>
                      </m:sSubPr>
                      <m:e>
                        <m:r>
                          <m:rPr>
                            <m:nor/>
                          </m:rPr>
                          <a:rPr lang="el-GR" sz="2500" dirty="0"/>
                          <m:t>Γ</m:t>
                        </m:r>
                      </m:e>
                      <m:sub>
                        <m:r>
                          <a:rPr lang="en-US" i="1">
                            <a:latin typeface="Cambria Math"/>
                          </a:rPr>
                          <m:t>1</m:t>
                        </m:r>
                      </m:sub>
                    </m:sSub>
                    <m:sSub>
                      <m:sSubPr>
                        <m:ctrlPr>
                          <a:rPr lang="en-US" i="1">
                            <a:latin typeface="Cambria Math"/>
                          </a:rPr>
                        </m:ctrlPr>
                      </m:sSubPr>
                      <m:e>
                        <m:r>
                          <a:rPr lang="en-US" i="1">
                            <a:latin typeface="Cambria Math"/>
                          </a:rPr>
                          <m:t>𝑓</m:t>
                        </m:r>
                      </m:e>
                      <m:sub>
                        <m:r>
                          <a:rPr lang="en-US" i="1">
                            <a:latin typeface="Cambria Math"/>
                          </a:rPr>
                          <m:t>1</m:t>
                        </m:r>
                      </m:sub>
                    </m:sSub>
                  </m:oMath>
                </a14:m>
                <a:r>
                  <a:rPr lang="pt-BR" dirty="0" smtClean="0"/>
                  <a:t> ,</a:t>
                </a:r>
                <a:r>
                  <a:rPr lang="en-US" dirty="0"/>
                  <a:t> </a:t>
                </a:r>
                <a14:m>
                  <m:oMath xmlns:m="http://schemas.openxmlformats.org/officeDocument/2006/math">
                    <m:sSub>
                      <m:sSubPr>
                        <m:ctrlPr>
                          <a:rPr lang="en-US" i="1" smtClean="0">
                            <a:latin typeface="Cambria Math"/>
                          </a:rPr>
                        </m:ctrlPr>
                      </m:sSubPr>
                      <m:e>
                        <m:r>
                          <m:rPr>
                            <m:nor/>
                          </m:rPr>
                          <a:rPr lang="pt-BR" dirty="0"/>
                          <m:t>Σ</m:t>
                        </m:r>
                        <m:r>
                          <m:rPr>
                            <m:nor/>
                          </m:rPr>
                          <a:rPr lang="pt-BR" dirty="0"/>
                          <m:t> </m:t>
                        </m:r>
                      </m:e>
                      <m:sub>
                        <m:r>
                          <a:rPr lang="en-US" b="0" i="1" dirty="0" smtClean="0">
                            <a:latin typeface="Cambria Math"/>
                          </a:rPr>
                          <m:t>2</m:t>
                        </m:r>
                      </m:sub>
                    </m:sSub>
                  </m:oMath>
                </a14:m>
                <a:r>
                  <a:rPr lang="pt-BR" dirty="0"/>
                  <a:t>=</a:t>
                </a:r>
                <a14:m>
                  <m:oMath xmlns:m="http://schemas.openxmlformats.org/officeDocument/2006/math">
                    <m:sSub>
                      <m:sSubPr>
                        <m:ctrlPr>
                          <a:rPr lang="en-US" i="1">
                            <a:latin typeface="Cambria Math"/>
                          </a:rPr>
                        </m:ctrlPr>
                      </m:sSubPr>
                      <m:e>
                        <m:r>
                          <m:rPr>
                            <m:nor/>
                          </m:rPr>
                          <a:rPr lang="el-GR" sz="2400" dirty="0"/>
                          <m:t>Γ</m:t>
                        </m:r>
                      </m:e>
                      <m:sub>
                        <m:r>
                          <a:rPr lang="en-US" sz="2400" b="0" i="1" dirty="0" smtClean="0">
                            <a:latin typeface="Cambria Math"/>
                          </a:rPr>
                          <m:t>2</m:t>
                        </m:r>
                      </m:sub>
                    </m:sSub>
                    <m:sSub>
                      <m:sSubPr>
                        <m:ctrlPr>
                          <a:rPr lang="en-US" i="1" smtClean="0">
                            <a:latin typeface="Cambria Math"/>
                          </a:rPr>
                        </m:ctrlPr>
                      </m:sSubPr>
                      <m:e>
                        <m:r>
                          <a:rPr lang="en-US" i="1">
                            <a:latin typeface="Cambria Math"/>
                          </a:rPr>
                          <m:t>𝑓</m:t>
                        </m:r>
                      </m:e>
                      <m:sub>
                        <m:r>
                          <a:rPr lang="en-US" b="0" i="1" smtClean="0">
                            <a:latin typeface="Cambria Math"/>
                          </a:rPr>
                          <m:t>2</m:t>
                        </m:r>
                      </m:sub>
                    </m:sSub>
                  </m:oMath>
                </a14:m>
                <a:r>
                  <a:rPr lang="pt-BR" dirty="0"/>
                  <a:t> </a:t>
                </a:r>
                <a:endParaRPr lang="pt-BR" dirty="0" smtClean="0"/>
              </a:p>
              <a:p>
                <a:pPr lvl="2"/>
                <a14:m>
                  <m:oMath xmlns:m="http://schemas.openxmlformats.org/officeDocument/2006/math">
                    <m:r>
                      <m:rPr>
                        <m:nor/>
                      </m:rPr>
                      <a:rPr lang="el-GR" sz="2000" dirty="0"/>
                      <m:t>Γ</m:t>
                    </m:r>
                  </m:oMath>
                </a14:m>
                <a:r>
                  <a:rPr lang="pt-BR" dirty="0" smtClean="0"/>
                  <a:t>: broadening matrices due to coupling with contacts</a:t>
                </a:r>
              </a:p>
              <a:p>
                <a:pPr lvl="2"/>
                <a:r>
                  <a:rPr lang="pt-BR" i="1" dirty="0" smtClean="0"/>
                  <a:t>f: </a:t>
                </a:r>
                <a:r>
                  <a:rPr lang="pt-BR" dirty="0" smtClean="0"/>
                  <a:t>fermi functions describing number of electrons</a:t>
                </a:r>
              </a:p>
              <a:p>
                <a14:m>
                  <m:oMath xmlns:m="http://schemas.openxmlformats.org/officeDocument/2006/math">
                    <m:sSup>
                      <m:sSupPr>
                        <m:ctrlPr>
                          <a:rPr lang="en-US" sz="2800" i="1" dirty="0" smtClean="0">
                            <a:latin typeface="Cambria Math"/>
                          </a:rPr>
                        </m:ctrlPr>
                      </m:sSupPr>
                      <m:e>
                        <m:r>
                          <a:rPr lang="en-US" sz="2800" b="0" i="1" dirty="0" smtClean="0">
                            <a:latin typeface="Cambria Math"/>
                          </a:rPr>
                          <m:t>𝐺</m:t>
                        </m:r>
                      </m:e>
                      <m:sup>
                        <m:r>
                          <a:rPr lang="en-US" sz="2800" b="0" i="1" dirty="0" smtClean="0">
                            <a:latin typeface="Cambria Math"/>
                          </a:rPr>
                          <m:t>𝑛</m:t>
                        </m:r>
                      </m:sup>
                    </m:sSup>
                    <m:r>
                      <a:rPr lang="en-US" sz="2800" i="1">
                        <a:latin typeface="Cambria Math"/>
                      </a:rPr>
                      <m:t>=</m:t>
                    </m:r>
                    <m:r>
                      <a:rPr lang="en-US" sz="2800" i="1">
                        <a:latin typeface="Cambria Math"/>
                      </a:rPr>
                      <m:t>𝐺</m:t>
                    </m:r>
                    <m:d>
                      <m:dPr>
                        <m:ctrlPr>
                          <a:rPr lang="en-US" sz="2800" i="1">
                            <a:latin typeface="Cambria Math"/>
                          </a:rPr>
                        </m:ctrlPr>
                      </m:dPr>
                      <m:e>
                        <m:sSub>
                          <m:sSubPr>
                            <m:ctrlPr>
                              <a:rPr lang="en-US" sz="2800" i="1">
                                <a:latin typeface="Cambria Math"/>
                              </a:rPr>
                            </m:ctrlPr>
                          </m:sSubPr>
                          <m:e>
                            <m:r>
                              <m:rPr>
                                <m:nor/>
                              </m:rPr>
                              <a:rPr lang="el-GR" sz="3200" dirty="0"/>
                              <m:t>Γ</m:t>
                            </m:r>
                          </m:e>
                          <m:sub>
                            <m:r>
                              <a:rPr lang="en-US" sz="2800" i="1">
                                <a:latin typeface="Cambria Math"/>
                              </a:rPr>
                              <m:t>1</m:t>
                            </m:r>
                          </m:sub>
                        </m:sSub>
                        <m:sSub>
                          <m:sSubPr>
                            <m:ctrlPr>
                              <a:rPr lang="en-US" sz="2800" i="1">
                                <a:latin typeface="Cambria Math"/>
                              </a:rPr>
                            </m:ctrlPr>
                          </m:sSubPr>
                          <m:e>
                            <m:r>
                              <a:rPr lang="en-US" sz="2800" i="1">
                                <a:latin typeface="Cambria Math"/>
                              </a:rPr>
                              <m:t>𝑓</m:t>
                            </m:r>
                          </m:e>
                          <m:sub>
                            <m:r>
                              <a:rPr lang="en-US" sz="2800" i="1">
                                <a:latin typeface="Cambria Math"/>
                              </a:rPr>
                              <m:t>1</m:t>
                            </m:r>
                          </m:sub>
                        </m:sSub>
                        <m:r>
                          <a:rPr lang="en-US" sz="2800" b="0" i="1" smtClean="0">
                            <a:latin typeface="Cambria Math"/>
                          </a:rPr>
                          <m:t>+</m:t>
                        </m:r>
                        <m:sSub>
                          <m:sSubPr>
                            <m:ctrlPr>
                              <a:rPr lang="en-US" sz="2800" i="1">
                                <a:latin typeface="Cambria Math"/>
                              </a:rPr>
                            </m:ctrlPr>
                          </m:sSubPr>
                          <m:e>
                            <m:r>
                              <m:rPr>
                                <m:nor/>
                              </m:rPr>
                              <a:rPr lang="el-GR" sz="3200" dirty="0"/>
                              <m:t>Γ</m:t>
                            </m:r>
                          </m:e>
                          <m:sub>
                            <m:r>
                              <a:rPr lang="en-US" sz="3200" b="0" i="1" dirty="0" smtClean="0">
                                <a:latin typeface="Cambria Math"/>
                              </a:rPr>
                              <m:t>2</m:t>
                            </m:r>
                          </m:sub>
                        </m:sSub>
                        <m:sSub>
                          <m:sSubPr>
                            <m:ctrlPr>
                              <a:rPr lang="en-US" sz="2800" i="1">
                                <a:latin typeface="Cambria Math"/>
                              </a:rPr>
                            </m:ctrlPr>
                          </m:sSubPr>
                          <m:e>
                            <m:r>
                              <a:rPr lang="en-US" sz="2800" i="1">
                                <a:latin typeface="Cambria Math"/>
                              </a:rPr>
                              <m:t>𝑓</m:t>
                            </m:r>
                          </m:e>
                          <m:sub>
                            <m:r>
                              <a:rPr lang="en-US" sz="2800" b="0" i="1" smtClean="0">
                                <a:latin typeface="Cambria Math"/>
                              </a:rPr>
                              <m:t>2</m:t>
                            </m:r>
                          </m:sub>
                        </m:sSub>
                      </m:e>
                    </m:d>
                    <m:sSup>
                      <m:sSupPr>
                        <m:ctrlPr>
                          <a:rPr lang="en-US" sz="2800" i="1" smtClean="0">
                            <a:latin typeface="Cambria Math"/>
                          </a:rPr>
                        </m:ctrlPr>
                      </m:sSupPr>
                      <m:e>
                        <m:r>
                          <a:rPr lang="en-US" sz="2800" b="0" i="1" smtClean="0">
                            <a:latin typeface="Cambria Math"/>
                          </a:rPr>
                          <m:t>𝐺</m:t>
                        </m:r>
                      </m:e>
                      <m:sup>
                        <m:r>
                          <a:rPr lang="en-US" sz="2800" b="0" i="1" smtClean="0">
                            <a:latin typeface="Cambria Math"/>
                          </a:rPr>
                          <m:t>+</m:t>
                        </m:r>
                      </m:sup>
                    </m:sSup>
                  </m:oMath>
                </a14:m>
                <a:endParaRPr lang="pt-BR" dirty="0" smtClean="0"/>
              </a:p>
              <a:p>
                <a:pPr lvl="1"/>
                <a:r>
                  <a:rPr lang="pt-BR" dirty="0" smtClean="0"/>
                  <a:t>Electron density per unit energy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smtClean="0"/>
              <a:t>Appendix: NEGF</a:t>
            </a:r>
            <a:endParaRPr lang="en-US" dirty="0"/>
          </a:p>
        </p:txBody>
      </p:sp>
      <p:sp>
        <p:nvSpPr>
          <p:cNvPr id="4" name="Slide Number Placeholder 3"/>
          <p:cNvSpPr>
            <a:spLocks noGrp="1"/>
          </p:cNvSpPr>
          <p:nvPr>
            <p:ph type="sldNum" sz="quarter" idx="12"/>
          </p:nvPr>
        </p:nvSpPr>
        <p:spPr/>
        <p:txBody>
          <a:bodyPr/>
          <a:lstStyle/>
          <a:p>
            <a:fld id="{19B968FA-7CDB-42AA-87DF-BAF02F183CD5}" type="slidenum">
              <a:rPr lang="en-US" smtClean="0"/>
              <a:t>25</a:t>
            </a:fld>
            <a:endParaRPr lang="en-US"/>
          </a:p>
        </p:txBody>
      </p:sp>
    </p:spTree>
    <p:extLst>
      <p:ext uri="{BB962C8B-B14F-4D97-AF65-F5344CB8AC3E}">
        <p14:creationId xmlns:p14="http://schemas.microsoft.com/office/powerpoint/2010/main" val="817872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NEGF (continue)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pt-BR" dirty="0" smtClean="0"/>
                  <a:t>T(E)=Trace(</a:t>
                </a:r>
                <a14:m>
                  <m:oMath xmlns:m="http://schemas.openxmlformats.org/officeDocument/2006/math">
                    <m:sSub>
                      <m:sSubPr>
                        <m:ctrlPr>
                          <a:rPr lang="en-US" i="1">
                            <a:latin typeface="Cambria Math"/>
                          </a:rPr>
                        </m:ctrlPr>
                      </m:sSubPr>
                      <m:e>
                        <m:r>
                          <m:rPr>
                            <m:nor/>
                          </m:rPr>
                          <a:rPr lang="el-GR" sz="2400" dirty="0"/>
                          <m:t>Γ</m:t>
                        </m:r>
                      </m:e>
                      <m:sub>
                        <m:r>
                          <a:rPr lang="en-US" i="1">
                            <a:latin typeface="Cambria Math"/>
                          </a:rPr>
                          <m:t>1</m:t>
                        </m:r>
                      </m:sub>
                    </m:sSub>
                    <m:r>
                      <a:rPr lang="en-US" i="1">
                        <a:latin typeface="Cambria Math"/>
                      </a:rPr>
                      <m:t>𝐺</m:t>
                    </m:r>
                    <m:sSub>
                      <m:sSubPr>
                        <m:ctrlPr>
                          <a:rPr lang="en-US" i="1">
                            <a:latin typeface="Cambria Math"/>
                          </a:rPr>
                        </m:ctrlPr>
                      </m:sSubPr>
                      <m:e>
                        <m:r>
                          <m:rPr>
                            <m:nor/>
                          </m:rPr>
                          <a:rPr lang="el-GR" sz="2400" dirty="0"/>
                          <m:t>Γ</m:t>
                        </m:r>
                      </m:e>
                      <m:sub>
                        <m:r>
                          <a:rPr lang="en-US" sz="2400" i="1" dirty="0">
                            <a:latin typeface="Cambria Math"/>
                          </a:rPr>
                          <m:t>2</m:t>
                        </m:r>
                      </m:sub>
                    </m:sSub>
                    <m:sSup>
                      <m:sSupPr>
                        <m:ctrlPr>
                          <a:rPr lang="en-US" sz="2400" i="1">
                            <a:latin typeface="Cambria Math"/>
                          </a:rPr>
                        </m:ctrlPr>
                      </m:sSupPr>
                      <m:e>
                        <m:r>
                          <a:rPr lang="en-US" sz="2400" i="1">
                            <a:latin typeface="Cambria Math"/>
                          </a:rPr>
                          <m:t>𝐺</m:t>
                        </m:r>
                      </m:e>
                      <m:sup>
                        <m:r>
                          <a:rPr lang="en-US" sz="2400" i="1">
                            <a:latin typeface="Cambria Math"/>
                          </a:rPr>
                          <m:t>+</m:t>
                        </m:r>
                      </m:sup>
                    </m:sSup>
                  </m:oMath>
                </a14:m>
                <a:r>
                  <a:rPr lang="pt-BR" dirty="0" smtClean="0"/>
                  <a:t>)</a:t>
                </a:r>
              </a:p>
              <a:p>
                <a:pPr lvl="1"/>
                <a:r>
                  <a:rPr lang="pt-BR" dirty="0" smtClean="0"/>
                  <a:t>Average transmission at different energy </a:t>
                </a:r>
              </a:p>
              <a:p>
                <a:r>
                  <a:rPr lang="pt-BR" dirty="0" smtClean="0"/>
                  <a:t>U=</a:t>
                </a:r>
                <a14:m>
                  <m:oMath xmlns:m="http://schemas.openxmlformats.org/officeDocument/2006/math">
                    <m:sSub>
                      <m:sSubPr>
                        <m:ctrlPr>
                          <a:rPr lang="pt-BR" i="1" smtClean="0">
                            <a:latin typeface="Cambria Math"/>
                          </a:rPr>
                        </m:ctrlPr>
                      </m:sSubPr>
                      <m:e>
                        <m:r>
                          <a:rPr lang="en-US" b="0" i="1" smtClean="0">
                            <a:latin typeface="Cambria Math"/>
                          </a:rPr>
                          <m:t>𝑈</m:t>
                        </m:r>
                      </m:e>
                      <m:sub>
                        <m:r>
                          <a:rPr lang="en-US" b="0" i="1" smtClean="0">
                            <a:latin typeface="Cambria Math"/>
                          </a:rPr>
                          <m:t>𝐿</m:t>
                        </m:r>
                      </m:sub>
                    </m:sSub>
                    <m:r>
                      <a:rPr lang="en-US" b="0" i="1" smtClean="0">
                        <a:latin typeface="Cambria Math"/>
                      </a:rPr>
                      <m:t>+</m:t>
                    </m:r>
                    <m:sSub>
                      <m:sSubPr>
                        <m:ctrlPr>
                          <a:rPr lang="pt-BR" i="1">
                            <a:latin typeface="Cambria Math"/>
                          </a:rPr>
                        </m:ctrlPr>
                      </m:sSubPr>
                      <m:e>
                        <m:r>
                          <a:rPr lang="en-US" i="1">
                            <a:latin typeface="Cambria Math"/>
                          </a:rPr>
                          <m:t>𝑈</m:t>
                        </m:r>
                      </m:e>
                      <m:sub>
                        <m:r>
                          <a:rPr lang="en-US" b="0" i="1" smtClean="0">
                            <a:latin typeface="Cambria Math"/>
                          </a:rPr>
                          <m:t>𝑁</m:t>
                        </m:r>
                      </m:sub>
                    </m:sSub>
                  </m:oMath>
                </a14:m>
                <a:endParaRPr lang="en-US" i="1" dirty="0" smtClean="0">
                  <a:latin typeface="Cambria Math"/>
                </a:endParaRPr>
              </a:p>
              <a:p>
                <a:pPr lvl="1"/>
                <a:r>
                  <a:rPr lang="pt-BR" dirty="0" smtClean="0">
                    <a:latin typeface="Cambria Math"/>
                  </a:rPr>
                  <a:t>Potential energy effecting the DOS , and hence the transmission T</a:t>
                </a:r>
              </a:p>
              <a:p>
                <a:pPr lvl="1"/>
                <a14:m>
                  <m:oMath xmlns:m="http://schemas.openxmlformats.org/officeDocument/2006/math">
                    <m:sSub>
                      <m:sSubPr>
                        <m:ctrlPr>
                          <a:rPr lang="pt-BR" i="1">
                            <a:latin typeface="Cambria Math"/>
                          </a:rPr>
                        </m:ctrlPr>
                      </m:sSubPr>
                      <m:e>
                        <m:r>
                          <a:rPr lang="en-US" i="1">
                            <a:latin typeface="Cambria Math"/>
                          </a:rPr>
                          <m:t>𝑈</m:t>
                        </m:r>
                      </m:e>
                      <m:sub>
                        <m:r>
                          <a:rPr lang="en-US" i="1">
                            <a:latin typeface="Cambria Math"/>
                          </a:rPr>
                          <m:t>𝐿</m:t>
                        </m:r>
                      </m:sub>
                    </m:sSub>
                    <m:r>
                      <a:rPr lang="en-US" b="0" i="0"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𝐶</m:t>
                            </m:r>
                          </m:e>
                          <m:sub>
                            <m:r>
                              <a:rPr lang="en-US" b="0" i="1" smtClean="0">
                                <a:latin typeface="Cambria Math"/>
                              </a:rPr>
                              <m:t>𝐺</m:t>
                            </m:r>
                          </m:sub>
                        </m:sSub>
                      </m:num>
                      <m:den>
                        <m:sSub>
                          <m:sSubPr>
                            <m:ctrlPr>
                              <a:rPr lang="en-US" i="1">
                                <a:latin typeface="Cambria Math"/>
                              </a:rPr>
                            </m:ctrlPr>
                          </m:sSubPr>
                          <m:e>
                            <m:r>
                              <a:rPr lang="en-US" i="1">
                                <a:latin typeface="Cambria Math"/>
                              </a:rPr>
                              <m:t>𝐶</m:t>
                            </m:r>
                          </m:e>
                          <m:sub>
                            <m:r>
                              <a:rPr lang="en-US" b="0" i="1" smtClean="0">
                                <a:latin typeface="Cambria Math"/>
                              </a:rPr>
                              <m:t>𝐸</m:t>
                            </m:r>
                          </m:sub>
                        </m:sSub>
                      </m:den>
                    </m:f>
                    <m:r>
                      <a:rPr lang="en-US" b="0" i="1" smtClean="0">
                        <a:latin typeface="Cambria Math"/>
                      </a:rPr>
                      <m:t>(−</m:t>
                    </m:r>
                    <m:r>
                      <a:rPr lang="en-US" b="0" i="1" smtClean="0">
                        <a:latin typeface="Cambria Math"/>
                      </a:rPr>
                      <m:t>𝑞</m:t>
                    </m:r>
                    <m:sSub>
                      <m:sSubPr>
                        <m:ctrlPr>
                          <a:rPr lang="en-US" i="1">
                            <a:latin typeface="Cambria Math"/>
                          </a:rPr>
                        </m:ctrlPr>
                      </m:sSubPr>
                      <m:e>
                        <m:r>
                          <a:rPr lang="en-US" b="0" i="1" smtClean="0">
                            <a:latin typeface="Cambria Math"/>
                          </a:rPr>
                          <m:t>𝑉</m:t>
                        </m:r>
                      </m:e>
                      <m:sub>
                        <m:r>
                          <a:rPr lang="en-US" i="1">
                            <a:latin typeface="Cambria Math"/>
                          </a:rPr>
                          <m:t>𝐺</m:t>
                        </m:r>
                      </m:sub>
                    </m:sSub>
                  </m:oMath>
                </a14:m>
                <a:r>
                  <a:rPr lang="pt-BR" dirty="0" smtClean="0"/>
                  <a:t>)+</a:t>
                </a:r>
                <a14:m>
                  <m:oMath xmlns:m="http://schemas.openxmlformats.org/officeDocument/2006/math">
                    <m:f>
                      <m:fPr>
                        <m:ctrlPr>
                          <a:rPr lang="en-US" b="0" i="1" smtClean="0">
                            <a:latin typeface="Cambria Math"/>
                          </a:rPr>
                        </m:ctrlPr>
                      </m:fPr>
                      <m:num>
                        <m:sSub>
                          <m:sSubPr>
                            <m:ctrlPr>
                              <a:rPr lang="en-US" i="1">
                                <a:latin typeface="Cambria Math"/>
                              </a:rPr>
                            </m:ctrlPr>
                          </m:sSubPr>
                          <m:e>
                            <m:r>
                              <a:rPr lang="en-US" i="1">
                                <a:latin typeface="Cambria Math"/>
                              </a:rPr>
                              <m:t>𝐶</m:t>
                            </m:r>
                          </m:e>
                          <m:sub>
                            <m:r>
                              <a:rPr lang="en-US" b="0" i="1" smtClean="0">
                                <a:latin typeface="Cambria Math"/>
                              </a:rPr>
                              <m:t>𝐷</m:t>
                            </m:r>
                          </m:sub>
                        </m:sSub>
                      </m:num>
                      <m:den>
                        <m:sSub>
                          <m:sSubPr>
                            <m:ctrlPr>
                              <a:rPr lang="en-US" i="1">
                                <a:latin typeface="Cambria Math"/>
                              </a:rPr>
                            </m:ctrlPr>
                          </m:sSubPr>
                          <m:e>
                            <m:r>
                              <a:rPr lang="en-US" i="1">
                                <a:latin typeface="Cambria Math"/>
                              </a:rPr>
                              <m:t>𝐶</m:t>
                            </m:r>
                          </m:e>
                          <m:sub>
                            <m:r>
                              <a:rPr lang="en-US" b="0" i="1" smtClean="0">
                                <a:latin typeface="Cambria Math"/>
                              </a:rPr>
                              <m:t>𝐸</m:t>
                            </m:r>
                          </m:sub>
                        </m:sSub>
                      </m:den>
                    </m:f>
                    <m:r>
                      <a:rPr lang="en-US" b="0" i="0" smtClean="0">
                        <a:latin typeface="Cambria Math"/>
                      </a:rPr>
                      <m:t>(−</m:t>
                    </m:r>
                    <m:r>
                      <m:rPr>
                        <m:sty m:val="p"/>
                      </m:rPr>
                      <a:rPr lang="en-US" b="0" i="0" smtClean="0">
                        <a:latin typeface="Cambria Math"/>
                      </a:rPr>
                      <m:t>q</m:t>
                    </m:r>
                    <m:sSub>
                      <m:sSubPr>
                        <m:ctrlPr>
                          <a:rPr lang="en-US" i="1">
                            <a:latin typeface="Cambria Math"/>
                          </a:rPr>
                        </m:ctrlPr>
                      </m:sSubPr>
                      <m:e>
                        <m:r>
                          <a:rPr lang="en-US" b="0" i="1" smtClean="0">
                            <a:latin typeface="Cambria Math"/>
                          </a:rPr>
                          <m:t>𝑉</m:t>
                        </m:r>
                      </m:e>
                      <m:sub>
                        <m:r>
                          <a:rPr lang="en-US" b="0" i="1" smtClean="0">
                            <a:latin typeface="Cambria Math"/>
                          </a:rPr>
                          <m:t>𝐷</m:t>
                        </m:r>
                      </m:sub>
                    </m:sSub>
                  </m:oMath>
                </a14:m>
                <a:r>
                  <a:rPr lang="pt-BR" dirty="0" smtClean="0"/>
                  <a:t>)</a:t>
                </a:r>
              </a:p>
              <a:p>
                <a:pPr lvl="1"/>
                <a14:m>
                  <m:oMath xmlns:m="http://schemas.openxmlformats.org/officeDocument/2006/math">
                    <m:sSub>
                      <m:sSubPr>
                        <m:ctrlPr>
                          <a:rPr lang="pt-BR" i="1">
                            <a:latin typeface="Cambria Math"/>
                          </a:rPr>
                        </m:ctrlPr>
                      </m:sSubPr>
                      <m:e>
                        <m:r>
                          <a:rPr lang="en-US" i="1">
                            <a:latin typeface="Cambria Math"/>
                          </a:rPr>
                          <m:t>𝑈</m:t>
                        </m:r>
                      </m:e>
                      <m:sub>
                        <m:r>
                          <a:rPr lang="en-US" b="0" i="1" smtClean="0">
                            <a:latin typeface="Cambria Math"/>
                          </a:rPr>
                          <m:t>𝑁</m:t>
                        </m:r>
                      </m:sub>
                    </m:sSub>
                    <m:r>
                      <a:rPr lang="en-US" b="0" i="1" smtClean="0">
                        <a:latin typeface="Cambria Math"/>
                      </a:rPr>
                      <m:t>=</m:t>
                    </m:r>
                    <m:f>
                      <m:fPr>
                        <m:ctrlPr>
                          <a:rPr lang="en-US" i="1">
                            <a:latin typeface="Cambria Math"/>
                          </a:rPr>
                        </m:ctrlPr>
                      </m:fPr>
                      <m:num>
                        <m:sSup>
                          <m:sSupPr>
                            <m:ctrlPr>
                              <a:rPr lang="en-US" i="1">
                                <a:latin typeface="Cambria Math"/>
                              </a:rPr>
                            </m:ctrlPr>
                          </m:sSupPr>
                          <m:e>
                            <m:r>
                              <a:rPr lang="en-US" i="1">
                                <a:latin typeface="Cambria Math"/>
                              </a:rPr>
                              <m:t>𝑞</m:t>
                            </m:r>
                          </m:e>
                          <m:sup>
                            <m:r>
                              <a:rPr lang="en-US" i="1">
                                <a:latin typeface="Cambria Math"/>
                              </a:rPr>
                              <m:t>2</m:t>
                            </m:r>
                          </m:sup>
                        </m:sSup>
                      </m:num>
                      <m:den>
                        <m:sSub>
                          <m:sSubPr>
                            <m:ctrlPr>
                              <a:rPr lang="en-US" i="1">
                                <a:latin typeface="Cambria Math"/>
                              </a:rPr>
                            </m:ctrlPr>
                          </m:sSubPr>
                          <m:e>
                            <m:r>
                              <a:rPr lang="en-US" i="1">
                                <a:latin typeface="Cambria Math"/>
                              </a:rPr>
                              <m:t>𝐶</m:t>
                            </m:r>
                          </m:e>
                          <m:sub>
                            <m:r>
                              <a:rPr lang="en-US" i="1">
                                <a:latin typeface="Cambria Math"/>
                              </a:rPr>
                              <m:t>𝑒</m:t>
                            </m:r>
                          </m:sub>
                        </m:sSub>
                      </m:den>
                    </m:f>
                    <m:r>
                      <a:rPr lang="en-US" i="1">
                        <a:latin typeface="Cambria Math"/>
                      </a:rPr>
                      <m:t>∆</m:t>
                    </m:r>
                    <m:r>
                      <m:rPr>
                        <m:sty m:val="p"/>
                      </m:rPr>
                      <a:rPr lang="en-US" i="1">
                        <a:latin typeface="Cambria Math"/>
                      </a:rPr>
                      <m:t>N</m:t>
                    </m:r>
                    <m:r>
                      <a:rPr lang="en-US" b="0" i="0" smtClean="0">
                        <a:latin typeface="Cambria Math"/>
                      </a:rPr>
                      <m:t> </m:t>
                    </m:r>
                  </m:oMath>
                </a14:m>
                <a:endParaRPr lang="pt-BR" dirty="0" smtClean="0"/>
              </a:p>
              <a:p>
                <a14:m>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𝐸</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m:t>
                        </m:r>
                        <m:sSup>
                          <m:sSupPr>
                            <m:ctrlPr>
                              <a:rPr lang="en-US" b="0" i="1" smtClean="0">
                                <a:latin typeface="Cambria Math"/>
                              </a:rPr>
                            </m:ctrlPr>
                          </m:sSupPr>
                          <m:e>
                            <m:r>
                              <a:rPr lang="en-US" b="0" i="1" smtClean="0">
                                <a:latin typeface="Cambria Math"/>
                              </a:rPr>
                              <m:t>𝑒</m:t>
                            </m:r>
                          </m:e>
                          <m:sup>
                            <m:f>
                              <m:fPr>
                                <m:ctrlPr>
                                  <a:rPr lang="en-US" b="0" i="1" smtClean="0">
                                    <a:latin typeface="Cambria Math"/>
                                  </a:rPr>
                                </m:ctrlPr>
                              </m:fPr>
                              <m:num>
                                <m:r>
                                  <a:rPr lang="en-US" b="0" i="1" smtClean="0">
                                    <a:latin typeface="Cambria Math"/>
                                  </a:rPr>
                                  <m:t>𝐸</m:t>
                                </m:r>
                                <m:r>
                                  <a:rPr lang="en-US" b="0" i="1" smtClean="0">
                                    <a:latin typeface="Cambria Math"/>
                                  </a:rPr>
                                  <m:t>−µ</m:t>
                                </m:r>
                              </m:num>
                              <m:den>
                                <m:r>
                                  <a:rPr lang="en-US" b="0" i="1" smtClean="0">
                                    <a:latin typeface="Cambria Math"/>
                                  </a:rPr>
                                  <m:t>𝑘𝑇</m:t>
                                </m:r>
                              </m:den>
                            </m:f>
                          </m:sup>
                        </m:sSup>
                      </m:den>
                    </m:f>
                  </m:oMath>
                </a14:m>
                <a:endParaRPr lang="pt-BR" i="1" dirty="0" smtClean="0"/>
              </a:p>
              <a:p>
                <a:pPr lvl="1"/>
                <a:r>
                  <a:rPr lang="pt-BR" dirty="0" smtClean="0"/>
                  <a:t>Probability that an electron will be at an energy state E given the fermi level </a:t>
                </a:r>
                <a14:m>
                  <m:oMath xmlns:m="http://schemas.openxmlformats.org/officeDocument/2006/math">
                    <m:r>
                      <a:rPr lang="en-US" i="1">
                        <a:latin typeface="Cambria Math"/>
                      </a:rPr>
                      <m:t>µ</m:t>
                    </m:r>
                  </m:oMath>
                </a14:m>
                <a:r>
                  <a:rPr lang="pt-BR" dirty="0" smtClean="0"/>
                  <a:t>, and temperature T </a:t>
                </a:r>
              </a:p>
              <a:p>
                <a14:m>
                  <m:oMath xmlns:m="http://schemas.openxmlformats.org/officeDocument/2006/math">
                    <m:sSub>
                      <m:sSubPr>
                        <m:ctrlPr>
                          <a:rPr lang="en-US" sz="2400" i="1">
                            <a:latin typeface="Cambria Math"/>
                          </a:rPr>
                        </m:ctrlPr>
                      </m:sSubPr>
                      <m:e>
                        <m:r>
                          <a:rPr lang="en-US" sz="2400" i="1">
                            <a:latin typeface="Cambria Math"/>
                          </a:rPr>
                          <m:t>𝐼</m:t>
                        </m:r>
                      </m:e>
                      <m:sub>
                        <m:r>
                          <a:rPr lang="en-US" sz="2400" i="1">
                            <a:latin typeface="Cambria Math"/>
                          </a:rPr>
                          <m:t>𝑑</m:t>
                        </m:r>
                      </m:sub>
                    </m:sSub>
                    <m:r>
                      <a:rPr lang="en-US" sz="2400" i="1">
                        <a:latin typeface="Cambria Math"/>
                      </a:rPr>
                      <m:t>=</m:t>
                    </m:r>
                    <m:f>
                      <m:fPr>
                        <m:ctrlPr>
                          <a:rPr lang="en-US" sz="2400" i="1">
                            <a:latin typeface="Cambria Math"/>
                          </a:rPr>
                        </m:ctrlPr>
                      </m:fPr>
                      <m:num>
                        <m:r>
                          <a:rPr lang="en-US" sz="2400" i="1">
                            <a:latin typeface="Cambria Math"/>
                          </a:rPr>
                          <m:t>2</m:t>
                        </m:r>
                        <m:r>
                          <a:rPr lang="en-US" sz="2400" i="1">
                            <a:latin typeface="Cambria Math"/>
                          </a:rPr>
                          <m:t>𝑒</m:t>
                        </m:r>
                      </m:num>
                      <m:den>
                        <m:r>
                          <a:rPr lang="en-US" sz="2400" i="1">
                            <a:latin typeface="Cambria Math"/>
                          </a:rPr>
                          <m:t>h</m:t>
                        </m:r>
                      </m:den>
                    </m:f>
                    <m:r>
                      <a:rPr lang="en-US" sz="2400" i="1">
                        <a:latin typeface="Cambria Math"/>
                      </a:rPr>
                      <m:t>𝑊</m:t>
                    </m:r>
                    <m:nary>
                      <m:naryPr>
                        <m:limLoc m:val="subSup"/>
                        <m:ctrlPr>
                          <a:rPr lang="en-US" sz="2400" i="1">
                            <a:latin typeface="Cambria Math"/>
                          </a:rPr>
                        </m:ctrlPr>
                      </m:naryPr>
                      <m:sub>
                        <m:sSubSup>
                          <m:sSubSupPr>
                            <m:ctrlPr>
                              <a:rPr lang="en-US" sz="2400" i="1">
                                <a:latin typeface="Cambria Math"/>
                              </a:rPr>
                            </m:ctrlPr>
                          </m:sSubSupPr>
                          <m:e>
                            <m:r>
                              <a:rPr lang="en-US" sz="2400" i="1">
                                <a:latin typeface="Cambria Math"/>
                              </a:rPr>
                              <m:t>𝐸</m:t>
                            </m:r>
                          </m:e>
                          <m:sub>
                            <m:r>
                              <a:rPr lang="en-US" sz="2400" i="1">
                                <a:latin typeface="Cambria Math"/>
                              </a:rPr>
                              <m:t>𝑐</m:t>
                            </m:r>
                          </m:sub>
                          <m:sup>
                            <m:r>
                              <a:rPr lang="en-US" sz="2400" i="1">
                                <a:latin typeface="Cambria Math"/>
                              </a:rPr>
                              <m:t>𝑠</m:t>
                            </m:r>
                          </m:sup>
                        </m:sSubSup>
                      </m:sub>
                      <m:sup>
                        <m:sSubSup>
                          <m:sSubSupPr>
                            <m:ctrlPr>
                              <a:rPr lang="en-US" sz="2400" i="1">
                                <a:latin typeface="Cambria Math"/>
                              </a:rPr>
                            </m:ctrlPr>
                          </m:sSubSupPr>
                          <m:e>
                            <m:r>
                              <a:rPr lang="en-US" sz="2400" i="1">
                                <a:latin typeface="Cambria Math"/>
                              </a:rPr>
                              <m:t>𝐸</m:t>
                            </m:r>
                          </m:e>
                          <m:sub>
                            <m:r>
                              <a:rPr lang="en-US" sz="2400" i="1">
                                <a:latin typeface="Cambria Math"/>
                              </a:rPr>
                              <m:t>𝑣</m:t>
                            </m:r>
                          </m:sub>
                          <m:sup>
                            <m:r>
                              <a:rPr lang="en-US" sz="2400" i="1">
                                <a:latin typeface="Cambria Math"/>
                              </a:rPr>
                              <m:t>𝑐h</m:t>
                            </m:r>
                          </m:sup>
                        </m:sSubSup>
                      </m:sup>
                      <m:e>
                        <m:r>
                          <a:rPr lang="en-US" sz="2400" i="1">
                            <a:latin typeface="Cambria Math"/>
                          </a:rPr>
                          <m:t>𝑇</m:t>
                        </m:r>
                        <m:d>
                          <m:dPr>
                            <m:ctrlPr>
                              <a:rPr lang="en-US" sz="2400" i="1">
                                <a:latin typeface="Cambria Math"/>
                              </a:rPr>
                            </m:ctrlPr>
                          </m:dPr>
                          <m:e>
                            <m:r>
                              <a:rPr lang="en-US" sz="2400" i="1">
                                <a:latin typeface="Cambria Math"/>
                              </a:rPr>
                              <m:t>𝐸</m:t>
                            </m:r>
                            <m:r>
                              <a:rPr lang="en-US" sz="2400" i="1">
                                <a:latin typeface="Cambria Math"/>
                              </a:rPr>
                              <m:t>−</m:t>
                            </m:r>
                            <m:r>
                              <a:rPr lang="en-US" sz="2400" i="1">
                                <a:latin typeface="Cambria Math"/>
                              </a:rPr>
                              <m:t>𝑈</m:t>
                            </m:r>
                          </m:e>
                        </m:d>
                        <m:d>
                          <m:dPr>
                            <m:ctrlPr>
                              <a:rPr lang="en-US" sz="2400" i="1">
                                <a:latin typeface="Cambria Math"/>
                              </a:rPr>
                            </m:ctrlPr>
                          </m:dPr>
                          <m:e>
                            <m:sSub>
                              <m:sSubPr>
                                <m:ctrlPr>
                                  <a:rPr lang="en-US" sz="2400" i="1">
                                    <a:latin typeface="Cambria Math"/>
                                  </a:rPr>
                                </m:ctrlPr>
                              </m:sSubPr>
                              <m:e>
                                <m:r>
                                  <a:rPr lang="en-US" sz="2400" i="1">
                                    <a:latin typeface="Cambria Math"/>
                                  </a:rPr>
                                  <m:t>𝑓</m:t>
                                </m:r>
                              </m:e>
                              <m:sub>
                                <m:r>
                                  <a:rPr lang="en-US" sz="2400" i="1">
                                    <a:latin typeface="Cambria Math"/>
                                  </a:rPr>
                                  <m:t>𝑠</m:t>
                                </m:r>
                              </m:sub>
                            </m:sSub>
                            <m:d>
                              <m:dPr>
                                <m:ctrlPr>
                                  <a:rPr lang="en-US" sz="2400" i="1">
                                    <a:latin typeface="Cambria Math"/>
                                  </a:rPr>
                                </m:ctrlPr>
                              </m:dPr>
                              <m:e>
                                <m:r>
                                  <a:rPr lang="en-US" sz="2400" i="1">
                                    <a:latin typeface="Cambria Math"/>
                                  </a:rPr>
                                  <m:t>𝐸</m:t>
                                </m:r>
                              </m:e>
                            </m:d>
                            <m:r>
                              <a:rPr lang="en-US" sz="2400" i="1">
                                <a:latin typeface="Cambria Math"/>
                              </a:rPr>
                              <m:t>−</m:t>
                            </m:r>
                            <m:sSub>
                              <m:sSubPr>
                                <m:ctrlPr>
                                  <a:rPr lang="en-US" sz="2400" i="1">
                                    <a:latin typeface="Cambria Math"/>
                                  </a:rPr>
                                </m:ctrlPr>
                              </m:sSubPr>
                              <m:e>
                                <m:r>
                                  <a:rPr lang="en-US" sz="2400" i="1">
                                    <a:latin typeface="Cambria Math"/>
                                  </a:rPr>
                                  <m:t>𝑓</m:t>
                                </m:r>
                              </m:e>
                              <m:sub>
                                <m:r>
                                  <a:rPr lang="en-US" sz="2400" i="1">
                                    <a:latin typeface="Cambria Math"/>
                                  </a:rPr>
                                  <m:t>𝑑</m:t>
                                </m:r>
                              </m:sub>
                            </m:sSub>
                            <m:d>
                              <m:dPr>
                                <m:ctrlPr>
                                  <a:rPr lang="en-US" sz="2400" i="1">
                                    <a:latin typeface="Cambria Math"/>
                                  </a:rPr>
                                </m:ctrlPr>
                              </m:dPr>
                              <m:e>
                                <m:r>
                                  <a:rPr lang="en-US" sz="2400" i="1">
                                    <a:latin typeface="Cambria Math"/>
                                  </a:rPr>
                                  <m:t>𝐸</m:t>
                                </m:r>
                              </m:e>
                            </m:d>
                          </m:e>
                        </m:d>
                        <m:r>
                          <a:rPr lang="en-US" sz="2400" i="1">
                            <a:latin typeface="Cambria Math"/>
                          </a:rPr>
                          <m:t>𝑑𝐸</m:t>
                        </m:r>
                      </m:e>
                    </m:nary>
                  </m:oMath>
                </a14:m>
                <a:endParaRPr lang="en-US" i="1" dirty="0" smtClean="0">
                  <a:latin typeface="Cambria Math"/>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2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9B968FA-7CDB-42AA-87DF-BAF02F183CD5}" type="slidenum">
              <a:rPr lang="en-US" smtClean="0"/>
              <a:t>26</a:t>
            </a:fld>
            <a:endParaRPr lang="en-US"/>
          </a:p>
        </p:txBody>
      </p:sp>
    </p:spTree>
    <p:extLst>
      <p:ext uri="{BB962C8B-B14F-4D97-AF65-F5344CB8AC3E}">
        <p14:creationId xmlns:p14="http://schemas.microsoft.com/office/powerpoint/2010/main" val="246264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Relevant functions (continue)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393192" lvl="1" indent="0" algn="ctr">
                  <a:buNone/>
                </a:pPr>
                <a:r>
                  <a:rPr lang="en-US" b="1" dirty="0" smtClean="0"/>
                  <a:t>SS</a:t>
                </a:r>
                <a:r>
                  <a:rPr lang="en-US" b="1" dirty="0"/>
                  <a:t>=</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m:t>
                            </m:r>
                            <m:r>
                              <a:rPr lang="en-US" i="1">
                                <a:latin typeface="Cambria Math"/>
                              </a:rPr>
                              <m:t>𝑉</m:t>
                            </m:r>
                          </m:e>
                          <m:sub>
                            <m:r>
                              <a:rPr lang="en-US" i="1">
                                <a:latin typeface="Cambria Math"/>
                              </a:rPr>
                              <m:t>𝑔𝑠</m:t>
                            </m:r>
                          </m:sub>
                        </m:sSub>
                      </m:num>
                      <m:den>
                        <m:r>
                          <a:rPr lang="en-US" i="1">
                            <a:latin typeface="Cambria Math"/>
                          </a:rPr>
                          <m:t>𝜕</m:t>
                        </m:r>
                        <m:sSub>
                          <m:sSubPr>
                            <m:ctrlPr>
                              <a:rPr lang="en-US" i="1">
                                <a:latin typeface="Cambria Math"/>
                              </a:rPr>
                            </m:ctrlPr>
                          </m:sSubPr>
                          <m:e>
                            <m:r>
                              <m:rPr>
                                <m:sty m:val="p"/>
                              </m:rPr>
                              <a:rPr lang="en-US">
                                <a:latin typeface="Cambria Math"/>
                              </a:rPr>
                              <m:t>log</m:t>
                            </m:r>
                            <m:r>
                              <a:rPr lang="en-US" i="1">
                                <a:latin typeface="Cambria Math"/>
                              </a:rPr>
                              <m:t>⁡(</m:t>
                            </m:r>
                            <m:r>
                              <a:rPr lang="en-US" i="1">
                                <a:latin typeface="Cambria Math"/>
                              </a:rPr>
                              <m:t>𝐼</m:t>
                            </m:r>
                          </m:e>
                          <m:sub>
                            <m:r>
                              <a:rPr lang="en-US" i="1">
                                <a:latin typeface="Cambria Math"/>
                              </a:rPr>
                              <m:t>𝑑</m:t>
                            </m:r>
                          </m:sub>
                        </m:sSub>
                        <m:r>
                          <a:rPr lang="en-US" i="1">
                            <a:latin typeface="Cambria Math"/>
                          </a:rPr>
                          <m:t>)</m:t>
                        </m:r>
                      </m:den>
                    </m:f>
                    <m:r>
                      <a:rPr lang="en-US" b="1" i="1">
                        <a:latin typeface="Cambria Math"/>
                      </a:rPr>
                      <m:t>=</m:t>
                    </m:r>
                    <m:sSup>
                      <m:sSupPr>
                        <m:ctrlPr>
                          <a:rPr lang="en-US" b="1" i="1">
                            <a:latin typeface="Cambria Math"/>
                          </a:rPr>
                        </m:ctrlPr>
                      </m:sSupPr>
                      <m:e>
                        <m:r>
                          <a:rPr lang="en-US" b="1" i="1">
                            <a:latin typeface="Cambria Math"/>
                          </a:rPr>
                          <m:t>𝐥𝐧</m:t>
                        </m:r>
                        <m:d>
                          <m:dPr>
                            <m:ctrlPr>
                              <a:rPr lang="en-US" b="1" i="1">
                                <a:latin typeface="Cambria Math"/>
                              </a:rPr>
                            </m:ctrlPr>
                          </m:dPr>
                          <m:e>
                            <m:r>
                              <a:rPr lang="en-US" b="1" i="1">
                                <a:latin typeface="Cambria Math"/>
                              </a:rPr>
                              <m:t>𝟏𝟎</m:t>
                            </m:r>
                          </m:e>
                        </m:d>
                        <m:r>
                          <a:rPr lang="en-US" b="1" i="1">
                            <a:latin typeface="Cambria Math"/>
                          </a:rPr>
                          <m:t>∗</m:t>
                        </m:r>
                        <m:r>
                          <a:rPr lang="en-US" b="1">
                            <a:latin typeface="Cambria Math"/>
                          </a:rPr>
                          <m:t>(</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𝒅</m:t>
                                </m:r>
                              </m:sub>
                            </m:sSub>
                          </m:num>
                          <m:den>
                            <m:sSub>
                              <m:sSubPr>
                                <m:ctrlPr>
                                  <a:rPr lang="en-US" b="1" i="1">
                                    <a:latin typeface="Cambria Math"/>
                                  </a:rPr>
                                </m:ctrlPr>
                              </m:sSubPr>
                              <m:e>
                                <m:r>
                                  <a:rPr lang="en-US" b="1" i="1">
                                    <a:latin typeface="Cambria Math"/>
                                  </a:rPr>
                                  <m:t>𝝏</m:t>
                                </m:r>
                                <m:r>
                                  <a:rPr lang="en-US" b="1" i="1">
                                    <a:latin typeface="Cambria Math"/>
                                  </a:rPr>
                                  <m:t>𝑽</m:t>
                                </m:r>
                              </m:e>
                              <m:sub>
                                <m:r>
                                  <a:rPr lang="en-US" b="1" i="1">
                                    <a:latin typeface="Cambria Math"/>
                                  </a:rPr>
                                  <m:t>𝒈𝒔</m:t>
                                </m:r>
                              </m:sub>
                            </m:sSub>
                          </m:den>
                        </m:f>
                        <m:r>
                          <a:rPr lang="en-US" b="1" i="1">
                            <a:latin typeface="Cambria Math"/>
                          </a:rPr>
                          <m:t>∗</m:t>
                        </m:r>
                        <m:f>
                          <m:fPr>
                            <m:ctrlPr>
                              <a:rPr lang="en-US" b="1" i="1">
                                <a:latin typeface="Cambria Math"/>
                              </a:rPr>
                            </m:ctrlPr>
                          </m:fPr>
                          <m:num>
                            <m:r>
                              <a:rPr lang="en-US" b="1" i="1">
                                <a:latin typeface="Cambria Math"/>
                              </a:rPr>
                              <m:t>𝟏</m:t>
                            </m:r>
                          </m:num>
                          <m:den>
                            <m:sSub>
                              <m:sSubPr>
                                <m:ctrlPr>
                                  <a:rPr lang="en-US" b="1" i="1">
                                    <a:latin typeface="Cambria Math"/>
                                  </a:rPr>
                                </m:ctrlPr>
                              </m:sSubPr>
                              <m:e>
                                <m:r>
                                  <a:rPr lang="en-US" b="1" i="1">
                                    <a:latin typeface="Cambria Math"/>
                                  </a:rPr>
                                  <m:t>𝑰</m:t>
                                </m:r>
                              </m:e>
                              <m:sub>
                                <m:r>
                                  <a:rPr lang="en-US" b="1" i="1">
                                    <a:latin typeface="Cambria Math"/>
                                  </a:rPr>
                                  <m:t>𝒅</m:t>
                                </m:r>
                                <m:r>
                                  <a:rPr lang="en-US" b="1" i="1">
                                    <a:latin typeface="Cambria Math"/>
                                  </a:rPr>
                                  <m:t>,</m:t>
                                </m:r>
                                <m:r>
                                  <a:rPr lang="en-US" b="1" i="1">
                                    <a:latin typeface="Cambria Math"/>
                                  </a:rPr>
                                  <m:t>𝒐𝒏</m:t>
                                </m:r>
                              </m:sub>
                            </m:sSub>
                          </m:den>
                        </m:f>
                        <m:r>
                          <a:rPr lang="en-US" b="1">
                            <a:latin typeface="Cambria Math"/>
                          </a:rPr>
                          <m:t>)</m:t>
                        </m:r>
                      </m:e>
                      <m:sup>
                        <m:r>
                          <a:rPr lang="en-US" b="1" i="1">
                            <a:latin typeface="Cambria Math"/>
                          </a:rPr>
                          <m:t>−</m:t>
                        </m:r>
                        <m:r>
                          <a:rPr lang="en-US" b="1" i="1">
                            <a:latin typeface="Cambria Math"/>
                          </a:rPr>
                          <m:t>𝟏</m:t>
                        </m:r>
                      </m:sup>
                    </m:sSup>
                  </m:oMath>
                </a14:m>
                <a:endParaRPr lang="pt-BR" dirty="0"/>
              </a:p>
              <a:p>
                <a14:m>
                  <m:oMath xmlns:m="http://schemas.openxmlformats.org/officeDocument/2006/math">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𝒅</m:t>
                            </m:r>
                          </m:sub>
                        </m:sSub>
                      </m:num>
                      <m:den>
                        <m:sSub>
                          <m:sSubPr>
                            <m:ctrlPr>
                              <a:rPr lang="en-US" b="1" i="1">
                                <a:latin typeface="Cambria Math"/>
                              </a:rPr>
                            </m:ctrlPr>
                          </m:sSubPr>
                          <m:e>
                            <m:r>
                              <a:rPr lang="en-US" b="1" i="1">
                                <a:latin typeface="Cambria Math"/>
                              </a:rPr>
                              <m:t>𝝏</m:t>
                            </m:r>
                            <m:r>
                              <a:rPr lang="en-US" b="1" i="1">
                                <a:latin typeface="Cambria Math"/>
                              </a:rPr>
                              <m:t>𝑽</m:t>
                            </m:r>
                          </m:e>
                          <m:sub>
                            <m:r>
                              <a:rPr lang="en-US" b="1" i="1">
                                <a:latin typeface="Cambria Math"/>
                              </a:rPr>
                              <m:t>𝒈𝒔</m:t>
                            </m:r>
                          </m:sub>
                        </m:sSub>
                      </m:den>
                    </m:f>
                    <m:r>
                      <a:rPr lang="en-US" b="1" i="1">
                        <a:latin typeface="Cambria Math"/>
                      </a:rPr>
                      <m:t>=</m:t>
                    </m:r>
                    <m:r>
                      <a:rPr lang="en-US" b="1" i="1">
                        <a:latin typeface="Cambria Math"/>
                      </a:rPr>
                      <m:t>𝒆</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𝒅</m:t>
                            </m:r>
                          </m:sub>
                        </m:sSub>
                      </m:num>
                      <m:den>
                        <m:sSubSup>
                          <m:sSubSupPr>
                            <m:ctrlPr>
                              <a:rPr lang="en-US" b="1" i="1">
                                <a:latin typeface="Cambria Math"/>
                              </a:rPr>
                            </m:ctrlPr>
                          </m:sSubSupPr>
                          <m:e>
                            <m:r>
                              <a:rPr lang="en-US" b="1" i="1">
                                <a:latin typeface="Cambria Math"/>
                              </a:rPr>
                              <m:t>𝝏</m:t>
                            </m:r>
                            <m:r>
                              <a:rPr lang="en-US" b="1" i="1">
                                <a:latin typeface="Cambria Math"/>
                              </a:rPr>
                              <m:t>𝑬</m:t>
                            </m:r>
                          </m:e>
                          <m:sub>
                            <m:r>
                              <a:rPr lang="en-US" b="1" i="1">
                                <a:latin typeface="Cambria Math"/>
                              </a:rPr>
                              <m:t>𝒗</m:t>
                            </m:r>
                          </m:sub>
                          <m:sup>
                            <m:r>
                              <a:rPr lang="en-US" b="1" i="1">
                                <a:latin typeface="Cambria Math"/>
                              </a:rPr>
                              <m:t>𝒄𝒉</m:t>
                            </m:r>
                          </m:sup>
                        </m:sSubSup>
                      </m:den>
                    </m:f>
                    <m:r>
                      <a:rPr lang="en-US" b="1" i="1">
                        <a:latin typeface="Cambria Math"/>
                      </a:rPr>
                      <m:t>=</m:t>
                    </m:r>
                    <m:f>
                      <m:fPr>
                        <m:ctrlPr>
                          <a:rPr lang="en-US" b="1" i="1">
                            <a:latin typeface="Cambria Math"/>
                          </a:rPr>
                        </m:ctrlPr>
                      </m:fPr>
                      <m:num>
                        <m:r>
                          <a:rPr lang="en-US" b="1" i="1">
                            <a:latin typeface="Cambria Math"/>
                          </a:rPr>
                          <m:t>𝟐</m:t>
                        </m:r>
                        <m:sSup>
                          <m:sSupPr>
                            <m:ctrlPr>
                              <a:rPr lang="en-US" b="1" i="1">
                                <a:latin typeface="Cambria Math"/>
                              </a:rPr>
                            </m:ctrlPr>
                          </m:sSupPr>
                          <m:e>
                            <m:r>
                              <a:rPr lang="en-US" b="1" i="1">
                                <a:latin typeface="Cambria Math"/>
                              </a:rPr>
                              <m:t>𝒆</m:t>
                            </m:r>
                          </m:e>
                          <m:sup>
                            <m:r>
                              <a:rPr lang="en-US" b="1" i="1">
                                <a:latin typeface="Cambria Math"/>
                              </a:rPr>
                              <m:t>𝟐</m:t>
                            </m:r>
                          </m:sup>
                        </m:sSup>
                      </m:num>
                      <m:den>
                        <m:r>
                          <a:rPr lang="en-US" b="1" i="1">
                            <a:latin typeface="Cambria Math"/>
                          </a:rPr>
                          <m:t>𝒉</m:t>
                        </m:r>
                      </m:den>
                    </m:f>
                    <m:r>
                      <a:rPr lang="en-US" b="1" i="1">
                        <a:latin typeface="Cambria Math"/>
                      </a:rPr>
                      <m:t>(</m:t>
                    </m:r>
                    <m:f>
                      <m:fPr>
                        <m:ctrlPr>
                          <a:rPr lang="en-US" b="1" i="1">
                            <a:latin typeface="Cambria Math"/>
                          </a:rPr>
                        </m:ctrlPr>
                      </m:fPr>
                      <m:num>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𝑾𝑲𝑩</m:t>
                            </m:r>
                          </m:sub>
                        </m:sSub>
                      </m:num>
                      <m:den>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den>
                    </m:f>
                    <m:r>
                      <a:rPr lang="en-US" b="1" i="1">
                        <a:latin typeface="Cambria Math"/>
                      </a:rPr>
                      <m:t>𝑭</m:t>
                    </m:r>
                    <m:d>
                      <m:dPr>
                        <m:ctrlPr>
                          <a:rPr lang="en-US" b="1" i="1">
                            <a:latin typeface="Cambria Math"/>
                          </a:rPr>
                        </m:ctrlPr>
                      </m:dPr>
                      <m:e>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e>
                    </m:d>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𝑾𝑲𝑩</m:t>
                        </m:r>
                      </m:sub>
                    </m:sSub>
                    <m:f>
                      <m:fPr>
                        <m:ctrlPr>
                          <a:rPr lang="en-US" b="1" i="1">
                            <a:latin typeface="Cambria Math"/>
                          </a:rPr>
                        </m:ctrlPr>
                      </m:fPr>
                      <m:num>
                        <m:r>
                          <a:rPr lang="en-US" b="1" i="1">
                            <a:latin typeface="Cambria Math"/>
                          </a:rPr>
                          <m:t>𝝏</m:t>
                        </m:r>
                        <m:r>
                          <a:rPr lang="en-US" b="1" i="1">
                            <a:latin typeface="Cambria Math"/>
                          </a:rPr>
                          <m:t>𝑭</m:t>
                        </m:r>
                        <m:r>
                          <a:rPr lang="en-US" b="1" i="1">
                            <a:latin typeface="Cambria Math"/>
                          </a:rPr>
                          <m:t>(</m:t>
                        </m:r>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r>
                          <a:rPr lang="en-US" b="1" i="1">
                            <a:latin typeface="Cambria Math"/>
                          </a:rPr>
                          <m:t>)</m:t>
                        </m:r>
                      </m:num>
                      <m:den>
                        <m:sSubSup>
                          <m:sSubSupPr>
                            <m:ctrlPr>
                              <a:rPr lang="en-US" b="1" i="1">
                                <a:latin typeface="Cambria Math"/>
                              </a:rPr>
                            </m:ctrlPr>
                          </m:sSubSupPr>
                          <m:e>
                            <m:r>
                              <a:rPr lang="en-US" b="1" i="1">
                                <a:latin typeface="Cambria Math"/>
                              </a:rPr>
                              <m:t>𝝏</m:t>
                            </m:r>
                            <m:r>
                              <a:rPr lang="en-US" b="1" i="1">
                                <a:latin typeface="Cambria Math"/>
                              </a:rPr>
                              <m:t>𝑬</m:t>
                            </m:r>
                          </m:e>
                          <m:sub>
                            <m:r>
                              <a:rPr lang="en-US" b="1" i="1">
                                <a:latin typeface="Cambria Math"/>
                              </a:rPr>
                              <m:t>𝒗</m:t>
                            </m:r>
                          </m:sub>
                          <m:sup>
                            <m:r>
                              <a:rPr lang="en-US" b="1" i="1">
                                <a:latin typeface="Cambria Math"/>
                              </a:rPr>
                              <m:t>𝒄𝒉</m:t>
                            </m:r>
                          </m:sup>
                        </m:sSubSup>
                      </m:den>
                    </m:f>
                    <m:r>
                      <a:rPr lang="en-US" b="1" i="1">
                        <a:latin typeface="Cambria Math"/>
                      </a:rPr>
                      <m:t>)</m:t>
                    </m:r>
                  </m:oMath>
                </a14:m>
                <a:endParaRPr lang="en-US" dirty="0"/>
              </a:p>
              <a:p>
                <a14:m>
                  <m:oMath xmlns:m="http://schemas.openxmlformats.org/officeDocument/2006/math">
                    <m:r>
                      <a:rPr lang="en-US" b="1" i="1" smtClean="0">
                        <a:latin typeface="Cambria Math"/>
                      </a:rPr>
                      <m:t>𝑻</m:t>
                    </m:r>
                    <m:d>
                      <m:dPr>
                        <m:ctrlPr>
                          <a:rPr lang="en-US" b="1" i="1">
                            <a:latin typeface="Cambria Math"/>
                          </a:rPr>
                        </m:ctrlPr>
                      </m:dPr>
                      <m:e>
                        <m:r>
                          <a:rPr lang="en-US" b="1" i="1">
                            <a:latin typeface="Cambria Math"/>
                          </a:rPr>
                          <m:t>𝑬</m:t>
                        </m:r>
                      </m:e>
                    </m:d>
                    <m:r>
                      <a:rPr lang="en-US" b="1" i="1">
                        <a:latin typeface="Cambria Math"/>
                      </a:rPr>
                      <m:t>=</m:t>
                    </m:r>
                    <m:sSup>
                      <m:sSupPr>
                        <m:ctrlPr>
                          <a:rPr lang="en-US" b="1" i="1">
                            <a:latin typeface="Cambria Math"/>
                          </a:rPr>
                        </m:ctrlPr>
                      </m:sSupPr>
                      <m:e>
                        <m:r>
                          <a:rPr lang="en-US" b="1" i="1">
                            <a:latin typeface="Cambria Math"/>
                          </a:rPr>
                          <m:t>𝒆</m:t>
                        </m:r>
                      </m:e>
                      <m:sup>
                        <m:r>
                          <a:rPr lang="en-US" b="1" i="1">
                            <a:latin typeface="Cambria Math"/>
                          </a:rPr>
                          <m:t>−</m:t>
                        </m:r>
                        <m:r>
                          <a:rPr lang="en-US" b="1" i="1">
                            <a:latin typeface="Cambria Math"/>
                          </a:rPr>
                          <m:t>𝟐</m:t>
                        </m:r>
                        <m:nary>
                          <m:naryPr>
                            <m:limLoc m:val="subSup"/>
                            <m:ctrlPr>
                              <a:rPr lang="en-US" b="1" i="1">
                                <a:latin typeface="Cambria Math"/>
                              </a:rPr>
                            </m:ctrlPr>
                          </m:naryPr>
                          <m:sub>
                            <m:r>
                              <a:rPr lang="en-US" b="1" i="1">
                                <a:latin typeface="Cambria Math"/>
                              </a:rPr>
                              <m:t>𝟎</m:t>
                            </m:r>
                          </m:sub>
                          <m:sup>
                            <m:r>
                              <a:rPr lang="en-US" b="1" i="1">
                                <a:latin typeface="Cambria Math"/>
                              </a:rPr>
                              <m:t>𝜦</m:t>
                            </m:r>
                          </m:sup>
                          <m:e>
                            <m:rad>
                              <m:radPr>
                                <m:degHide m:val="on"/>
                                <m:ctrlPr>
                                  <a:rPr lang="en-US" b="1" i="1">
                                    <a:latin typeface="Cambria Math"/>
                                  </a:rPr>
                                </m:ctrlPr>
                              </m:radPr>
                              <m:deg/>
                              <m:e>
                                <m:f>
                                  <m:fPr>
                                    <m:ctrlPr>
                                      <a:rPr lang="en-US" b="1" i="1">
                                        <a:latin typeface="Cambria Math"/>
                                      </a:rPr>
                                    </m:ctrlPr>
                                  </m:fPr>
                                  <m:num>
                                    <m:r>
                                      <a:rPr lang="en-US" b="1" i="1">
                                        <a:latin typeface="Cambria Math"/>
                                      </a:rPr>
                                      <m:t>𝟐</m:t>
                                    </m:r>
                                    <m:sSup>
                                      <m:sSupPr>
                                        <m:ctrlPr>
                                          <a:rPr lang="en-US" b="1" i="1">
                                            <a:latin typeface="Cambria Math"/>
                                          </a:rPr>
                                        </m:ctrlPr>
                                      </m:sSupPr>
                                      <m:e>
                                        <m:r>
                                          <a:rPr lang="en-US" b="1" i="1">
                                            <a:latin typeface="Cambria Math"/>
                                          </a:rPr>
                                          <m:t>𝒎</m:t>
                                        </m:r>
                                      </m:e>
                                      <m:sup>
                                        <m:r>
                                          <a:rPr lang="en-US" b="1" i="1">
                                            <a:latin typeface="Cambria Math"/>
                                          </a:rPr>
                                          <m:t>∗</m:t>
                                        </m:r>
                                      </m:sup>
                                    </m:sSup>
                                  </m:num>
                                  <m:den>
                                    <m:sSup>
                                      <m:sSupPr>
                                        <m:ctrlPr>
                                          <a:rPr lang="en-US" b="1" i="1">
                                            <a:latin typeface="Cambria Math"/>
                                          </a:rPr>
                                        </m:ctrlPr>
                                      </m:sSupPr>
                                      <m:e>
                                        <m:r>
                                          <a:rPr lang="en-US" b="1" i="1">
                                            <a:latin typeface="Cambria Math"/>
                                          </a:rPr>
                                          <m:t>𝒉</m:t>
                                        </m:r>
                                      </m:e>
                                      <m:sup>
                                        <m:r>
                                          <a:rPr lang="en-US" b="1" i="1">
                                            <a:latin typeface="Cambria Math"/>
                                          </a:rPr>
                                          <m:t>𝟐</m:t>
                                        </m:r>
                                      </m:sup>
                                    </m:sSup>
                                  </m:den>
                                </m:f>
                                <m:d>
                                  <m:dPr>
                                    <m:ctrlPr>
                                      <a:rPr lang="en-US" b="1" i="1">
                                        <a:latin typeface="Cambria Math"/>
                                      </a:rPr>
                                    </m:ctrlPr>
                                  </m:dPr>
                                  <m:e>
                                    <m:r>
                                      <a:rPr lang="en-US" b="1" i="1">
                                        <a:latin typeface="Cambria Math"/>
                                      </a:rPr>
                                      <m:t>𝒒</m:t>
                                    </m:r>
                                    <m:r>
                                      <a:rPr lang="en-US" b="1" i="1">
                                        <a:latin typeface="Cambria Math"/>
                                      </a:rPr>
                                      <m:t>𝝃</m:t>
                                    </m:r>
                                    <m:r>
                                      <a:rPr lang="en-US" b="1" i="1">
                                        <a:latin typeface="Cambria Math"/>
                                      </a:rPr>
                                      <m:t>𝒙</m:t>
                                    </m:r>
                                  </m:e>
                                </m:d>
                              </m:e>
                            </m:rad>
                            <m:r>
                              <a:rPr lang="en-US" b="1" i="1">
                                <a:latin typeface="Cambria Math"/>
                              </a:rPr>
                              <m:t>𝒅𝒙</m:t>
                            </m:r>
                          </m:e>
                        </m:nary>
                      </m:sup>
                    </m:sSup>
                  </m:oMath>
                </a14:m>
                <a:endParaRPr lang="en-US" b="1" i="1" dirty="0" smtClean="0">
                  <a:latin typeface="Cambria Math"/>
                </a:endParaRPr>
              </a:p>
              <a:p>
                <a:pPr lvl="1"/>
                <a14:m>
                  <m:oMath xmlns:m="http://schemas.openxmlformats.org/officeDocument/2006/math">
                    <m:r>
                      <a:rPr lang="en-US" b="1" i="1">
                        <a:latin typeface="Cambria Math"/>
                      </a:rPr>
                      <m:t>𝑻</m:t>
                    </m:r>
                    <m:d>
                      <m:dPr>
                        <m:ctrlPr>
                          <a:rPr lang="en-US" b="1" i="1">
                            <a:latin typeface="Cambria Math"/>
                          </a:rPr>
                        </m:ctrlPr>
                      </m:dPr>
                      <m:e>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e>
                    </m:d>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𝑾𝑲𝑩</m:t>
                        </m:r>
                      </m:sub>
                    </m:sSub>
                    <m:r>
                      <a:rPr lang="en-US" b="1" i="1">
                        <a:latin typeface="Cambria Math"/>
                      </a:rPr>
                      <m:t>=</m:t>
                    </m:r>
                    <m:sSup>
                      <m:sSupPr>
                        <m:ctrlPr>
                          <a:rPr lang="en-US" b="1" i="1">
                            <a:latin typeface="Cambria Math"/>
                          </a:rPr>
                        </m:ctrlPr>
                      </m:sSupPr>
                      <m:e>
                        <m:r>
                          <a:rPr lang="en-US" b="1" i="1">
                            <a:latin typeface="Cambria Math"/>
                          </a:rPr>
                          <m:t>𝒆</m:t>
                        </m:r>
                      </m:e>
                      <m:sup>
                        <m:r>
                          <a:rPr lang="en-US" b="1" i="1">
                            <a:latin typeface="Cambria Math"/>
                          </a:rPr>
                          <m:t>−</m:t>
                        </m:r>
                        <m:f>
                          <m:fPr>
                            <m:ctrlPr>
                              <a:rPr lang="en-US" b="1" i="1">
                                <a:latin typeface="Cambria Math"/>
                              </a:rPr>
                            </m:ctrlPr>
                          </m:fPr>
                          <m:num>
                            <m:r>
                              <a:rPr lang="en-US" b="1" i="1">
                                <a:latin typeface="Cambria Math"/>
                              </a:rPr>
                              <m:t>𝟒</m:t>
                            </m:r>
                            <m:r>
                              <a:rPr lang="en-US" b="1" i="1">
                                <a:latin typeface="Cambria Math"/>
                              </a:rPr>
                              <m:t>𝜦</m:t>
                            </m:r>
                            <m:rad>
                              <m:radPr>
                                <m:degHide m:val="on"/>
                                <m:ctrlPr>
                                  <a:rPr lang="en-US" b="1" i="1">
                                    <a:latin typeface="Cambria Math"/>
                                  </a:rPr>
                                </m:ctrlPr>
                              </m:radPr>
                              <m:deg/>
                              <m:e>
                                <m:r>
                                  <a:rPr lang="en-US" b="1" i="1">
                                    <a:latin typeface="Cambria Math"/>
                                  </a:rPr>
                                  <m:t>𝟐</m:t>
                                </m:r>
                                <m:sSup>
                                  <m:sSupPr>
                                    <m:ctrlPr>
                                      <a:rPr lang="en-US" b="1" i="1">
                                        <a:latin typeface="Cambria Math"/>
                                      </a:rPr>
                                    </m:ctrlPr>
                                  </m:sSupPr>
                                  <m:e>
                                    <m:r>
                                      <a:rPr lang="en-US" b="1" i="1">
                                        <a:latin typeface="Cambria Math"/>
                                      </a:rPr>
                                      <m:t>𝒎</m:t>
                                    </m:r>
                                  </m:e>
                                  <m:sup>
                                    <m:r>
                                      <a:rPr lang="en-US" b="1" i="1">
                                        <a:latin typeface="Cambria Math"/>
                                      </a:rPr>
                                      <m:t>∗</m:t>
                                    </m:r>
                                  </m:sup>
                                </m:sSup>
                              </m:e>
                            </m:rad>
                            <m:sSup>
                              <m:sSupPr>
                                <m:ctrlPr>
                                  <a:rPr lang="en-US" b="1" i="1">
                                    <a:latin typeface="Cambria Math"/>
                                  </a:rPr>
                                </m:ctrlPr>
                              </m:sSupPr>
                              <m:e>
                                <m:sSub>
                                  <m:sSubPr>
                                    <m:ctrlPr>
                                      <a:rPr lang="en-US" b="1" i="1">
                                        <a:latin typeface="Cambria Math"/>
                                      </a:rPr>
                                    </m:ctrlPr>
                                  </m:sSubPr>
                                  <m:e>
                                    <m:r>
                                      <a:rPr lang="en-US" b="1" i="1">
                                        <a:latin typeface="Cambria Math"/>
                                      </a:rPr>
                                      <m:t>𝑬</m:t>
                                    </m:r>
                                  </m:e>
                                  <m:sub>
                                    <m:r>
                                      <a:rPr lang="en-US" b="1" i="1">
                                        <a:latin typeface="Cambria Math"/>
                                      </a:rPr>
                                      <m:t>𝒈</m:t>
                                    </m:r>
                                  </m:sub>
                                </m:sSub>
                              </m:e>
                              <m:sup>
                                <m:f>
                                  <m:fPr>
                                    <m:ctrlPr>
                                      <a:rPr lang="en-US" b="1" i="1">
                                        <a:latin typeface="Cambria Math"/>
                                      </a:rPr>
                                    </m:ctrlPr>
                                  </m:fPr>
                                  <m:num>
                                    <m:r>
                                      <a:rPr lang="en-US" b="1" i="1">
                                        <a:latin typeface="Cambria Math"/>
                                      </a:rPr>
                                      <m:t>𝟑</m:t>
                                    </m:r>
                                  </m:num>
                                  <m:den>
                                    <m:r>
                                      <a:rPr lang="en-US" b="1" i="1">
                                        <a:latin typeface="Cambria Math"/>
                                      </a:rPr>
                                      <m:t>𝟐</m:t>
                                    </m:r>
                                  </m:den>
                                </m:f>
                              </m:sup>
                            </m:sSup>
                          </m:num>
                          <m:den>
                            <m:r>
                              <a:rPr lang="en-US" b="1" i="1">
                                <a:latin typeface="Cambria Math"/>
                              </a:rPr>
                              <m:t>𝟑</m:t>
                            </m:r>
                            <m:r>
                              <a:rPr lang="en-US" b="1" i="1">
                                <a:latin typeface="Cambria Math"/>
                              </a:rPr>
                              <m:t>𝒉</m:t>
                            </m:r>
                            <m:d>
                              <m:dPr>
                                <m:ctrlPr>
                                  <a:rPr lang="en-US" b="1" i="1">
                                    <a:latin typeface="Cambria Math"/>
                                  </a:rPr>
                                </m:ctrlPr>
                              </m:dPr>
                              <m:e>
                                <m:r>
                                  <a:rPr lang="en-US" b="1" i="1">
                                    <a:latin typeface="Cambria Math"/>
                                  </a:rPr>
                                  <m:t>∆</m:t>
                                </m:r>
                                <m:r>
                                  <a:rPr lang="en-US" b="1" i="1">
                                    <a:latin typeface="Cambria Math"/>
                                  </a:rPr>
                                  <m:t>𝝓</m:t>
                                </m:r>
                                <m:r>
                                  <a:rPr lang="en-US" b="1" i="1">
                                    <a:latin typeface="Cambria Math"/>
                                  </a:rPr>
                                  <m:t>+</m:t>
                                </m:r>
                                <m:sSub>
                                  <m:sSubPr>
                                    <m:ctrlPr>
                                      <a:rPr lang="en-US" b="1" i="1">
                                        <a:latin typeface="Cambria Math"/>
                                      </a:rPr>
                                    </m:ctrlPr>
                                  </m:sSubPr>
                                  <m:e>
                                    <m:r>
                                      <a:rPr lang="en-US" b="1" i="1">
                                        <a:latin typeface="Cambria Math"/>
                                      </a:rPr>
                                      <m:t>𝑬</m:t>
                                    </m:r>
                                  </m:e>
                                  <m:sub>
                                    <m:r>
                                      <a:rPr lang="en-US" b="1" i="1">
                                        <a:latin typeface="Cambria Math"/>
                                      </a:rPr>
                                      <m:t>𝒈</m:t>
                                    </m:r>
                                  </m:sub>
                                </m:sSub>
                              </m:e>
                            </m:d>
                          </m:den>
                        </m:f>
                      </m:sup>
                    </m:sSup>
                  </m:oMath>
                </a14:m>
                <a:endParaRPr lang="en-US" dirty="0"/>
              </a:p>
              <a:p>
                <a:endParaRPr lang="en-US" b="1" i="1" dirty="0" smtClean="0">
                  <a:latin typeface="Cambria Math"/>
                </a:endParaRPr>
              </a:p>
              <a:p>
                <a:pPr lvl="1"/>
                <a14:m>
                  <m:oMath xmlns:m="http://schemas.openxmlformats.org/officeDocument/2006/math">
                    <m:r>
                      <a:rPr lang="en-US" b="1" i="1">
                        <a:latin typeface="Cambria Math"/>
                      </a:rPr>
                      <m:t>∆</m:t>
                    </m:r>
                    <m:r>
                      <a:rPr lang="en-US" b="1" i="1">
                        <a:latin typeface="Cambria Math"/>
                      </a:rPr>
                      <m:t>𝝓</m:t>
                    </m:r>
                    <m:r>
                      <a:rPr lang="en-US" b="1" i="1">
                        <a:latin typeface="Cambria Math"/>
                      </a:rPr>
                      <m:t>=</m:t>
                    </m:r>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r>
                      <a:rPr lang="en-US" b="1" i="1">
                        <a:latin typeface="Cambria Math"/>
                      </a:rPr>
                      <m:t>−</m:t>
                    </m:r>
                    <m:sSubSup>
                      <m:sSubSupPr>
                        <m:ctrlPr>
                          <a:rPr lang="en-US" b="1" i="1">
                            <a:latin typeface="Cambria Math"/>
                          </a:rPr>
                        </m:ctrlPr>
                      </m:sSubSupPr>
                      <m:e>
                        <m:r>
                          <a:rPr lang="en-US" b="1" i="1">
                            <a:latin typeface="Cambria Math"/>
                          </a:rPr>
                          <m:t>𝑬</m:t>
                        </m:r>
                      </m:e>
                      <m:sub>
                        <m:r>
                          <a:rPr lang="en-US" b="1" i="1">
                            <a:latin typeface="Cambria Math"/>
                          </a:rPr>
                          <m:t>𝒄</m:t>
                        </m:r>
                      </m:sub>
                      <m:sup>
                        <m:r>
                          <a:rPr lang="en-US" b="1" i="1">
                            <a:latin typeface="Cambria Math"/>
                          </a:rPr>
                          <m:t>𝒔</m:t>
                        </m:r>
                      </m:sup>
                    </m:sSubSup>
                  </m:oMath>
                </a14:m>
                <a:endParaRPr lang="en-US" dirty="0"/>
              </a:p>
              <a:p>
                <a:pPr lvl="1"/>
                <a14:m>
                  <m:oMath xmlns:m="http://schemas.openxmlformats.org/officeDocument/2006/math">
                    <m:r>
                      <a:rPr lang="en-US" b="1" i="1">
                        <a:latin typeface="Cambria Math"/>
                      </a:rPr>
                      <m:t>𝑼</m:t>
                    </m:r>
                    <m:r>
                      <a:rPr lang="en-US" b="1" i="1">
                        <a:latin typeface="Cambria Math"/>
                      </a:rPr>
                      <m:t>=</m:t>
                    </m:r>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r>
                      <a:rPr lang="en-US" b="1" i="1">
                        <a:latin typeface="Cambria Math"/>
                      </a:rPr>
                      <m:t>+</m:t>
                    </m:r>
                    <m:sSub>
                      <m:sSubPr>
                        <m:ctrlPr>
                          <a:rPr lang="en-US" b="1" i="1">
                            <a:latin typeface="Cambria Math"/>
                          </a:rPr>
                        </m:ctrlPr>
                      </m:sSubPr>
                      <m:e>
                        <m:r>
                          <a:rPr lang="en-US" b="1" i="1">
                            <a:latin typeface="Cambria Math"/>
                          </a:rPr>
                          <m:t>𝑬</m:t>
                        </m:r>
                      </m:e>
                      <m:sub>
                        <m:r>
                          <a:rPr lang="en-US" b="1" i="1">
                            <a:latin typeface="Cambria Math"/>
                          </a:rPr>
                          <m:t>𝒈</m:t>
                        </m:r>
                      </m:sub>
                    </m:sSub>
                  </m:oMath>
                </a14:m>
                <a:endParaRPr lang="en-US" dirty="0"/>
              </a:p>
              <a:p>
                <a:pPr lvl="1"/>
                <a14:m>
                  <m:oMath xmlns:m="http://schemas.openxmlformats.org/officeDocument/2006/math">
                    <m:r>
                      <a:rPr lang="en-US" b="1" i="1">
                        <a:latin typeface="Cambria Math"/>
                      </a:rPr>
                      <m:t>𝑼</m:t>
                    </m:r>
                    <m:r>
                      <a:rPr lang="en-US" b="1" i="1">
                        <a:latin typeface="Cambria Math"/>
                      </a:rPr>
                      <m:t>−</m:t>
                    </m:r>
                    <m:sSubSup>
                      <m:sSubSupPr>
                        <m:ctrlPr>
                          <a:rPr lang="en-US" b="1" i="1">
                            <a:latin typeface="Cambria Math"/>
                          </a:rPr>
                        </m:ctrlPr>
                      </m:sSubSupPr>
                      <m:e>
                        <m:r>
                          <a:rPr lang="en-US" b="1" i="1">
                            <a:latin typeface="Cambria Math"/>
                          </a:rPr>
                          <m:t>𝑬</m:t>
                        </m:r>
                      </m:e>
                      <m:sub>
                        <m:r>
                          <a:rPr lang="en-US" b="1" i="1">
                            <a:latin typeface="Cambria Math"/>
                          </a:rPr>
                          <m:t>𝒄</m:t>
                        </m:r>
                      </m:sub>
                      <m:sup>
                        <m:r>
                          <a:rPr lang="en-US" b="1" i="1">
                            <a:latin typeface="Cambria Math"/>
                          </a:rPr>
                          <m:t>𝒔</m:t>
                        </m:r>
                      </m:sup>
                    </m:sSubSup>
                    <m:r>
                      <a:rPr lang="en-US" b="1" i="1">
                        <a:latin typeface="Cambria Math"/>
                      </a:rPr>
                      <m:t>=−</m:t>
                    </m:r>
                    <m:r>
                      <a:rPr lang="en-US" b="1" i="1">
                        <a:latin typeface="Cambria Math"/>
                      </a:rPr>
                      <m:t>𝒒</m:t>
                    </m:r>
                    <m:r>
                      <a:rPr lang="en-US" b="1" i="1">
                        <a:latin typeface="Cambria Math"/>
                      </a:rPr>
                      <m:t>𝝃</m:t>
                    </m:r>
                    <m:r>
                      <a:rPr lang="en-US" b="1" i="1">
                        <a:latin typeface="Cambria Math"/>
                      </a:rPr>
                      <m:t>𝒙</m:t>
                    </m:r>
                  </m:oMath>
                </a14:m>
                <a:endParaRPr lang="en-US" dirty="0" smtClean="0"/>
              </a:p>
              <a:p>
                <a14:m>
                  <m:oMath xmlns:m="http://schemas.openxmlformats.org/officeDocument/2006/math">
                    <m:r>
                      <m:rPr>
                        <m:sty m:val="p"/>
                      </m:rPr>
                      <a:rPr lang="en-US">
                        <a:latin typeface="Cambria Math"/>
                      </a:rPr>
                      <m:t>F</m:t>
                    </m:r>
                    <m:d>
                      <m:dPr>
                        <m:ctrlPr>
                          <a:rPr lang="en-US" i="1">
                            <a:latin typeface="Cambria Math"/>
                          </a:rPr>
                        </m:ctrlPr>
                      </m:dPr>
                      <m:e>
                        <m:sSubSup>
                          <m:sSubSupPr>
                            <m:ctrlPr>
                              <a:rPr lang="en-US" b="1" i="1">
                                <a:latin typeface="Cambria Math"/>
                              </a:rPr>
                            </m:ctrlPr>
                          </m:sSubSupPr>
                          <m:e>
                            <m:r>
                              <a:rPr lang="en-US" b="1" i="1">
                                <a:latin typeface="Cambria Math"/>
                              </a:rPr>
                              <m:t>𝑬</m:t>
                            </m:r>
                          </m:e>
                          <m:sub>
                            <m:r>
                              <a:rPr lang="en-US" b="1" i="1">
                                <a:latin typeface="Cambria Math"/>
                              </a:rPr>
                              <m:t>𝒗</m:t>
                            </m:r>
                          </m:sub>
                          <m:sup>
                            <m:r>
                              <a:rPr lang="en-US" b="1" i="1">
                                <a:latin typeface="Cambria Math"/>
                              </a:rPr>
                              <m:t>𝒄𝒉</m:t>
                            </m:r>
                          </m:sup>
                        </m:sSubSup>
                      </m:e>
                    </m:d>
                    <m:r>
                      <a:rPr lang="en-US" b="1" i="1">
                        <a:latin typeface="Cambria Math"/>
                      </a:rPr>
                      <m:t>=</m:t>
                    </m:r>
                    <m:nary>
                      <m:naryPr>
                        <m:limLoc m:val="subSup"/>
                        <m:ctrlPr>
                          <a:rPr lang="en-US" i="1">
                            <a:latin typeface="Cambria Math"/>
                          </a:rPr>
                        </m:ctrlPr>
                      </m:naryPr>
                      <m:sub>
                        <m:sSubSup>
                          <m:sSubSupPr>
                            <m:ctrlPr>
                              <a:rPr lang="en-US" i="1">
                                <a:latin typeface="Cambria Math"/>
                              </a:rPr>
                            </m:ctrlPr>
                          </m:sSubSupPr>
                          <m:e>
                            <m:r>
                              <a:rPr lang="en-US" i="1">
                                <a:latin typeface="Cambria Math"/>
                              </a:rPr>
                              <m:t>𝐸</m:t>
                            </m:r>
                          </m:e>
                          <m:sub>
                            <m:r>
                              <a:rPr lang="en-US" i="1">
                                <a:latin typeface="Cambria Math"/>
                              </a:rPr>
                              <m:t>𝑐</m:t>
                            </m:r>
                          </m:sub>
                          <m:sup>
                            <m:r>
                              <a:rPr lang="en-US" i="1">
                                <a:latin typeface="Cambria Math"/>
                              </a:rPr>
                              <m:t>𝑠</m:t>
                            </m:r>
                          </m:sup>
                        </m:sSubSup>
                      </m:sub>
                      <m:sup>
                        <m:sSubSup>
                          <m:sSubSupPr>
                            <m:ctrlPr>
                              <a:rPr lang="en-US" i="1">
                                <a:latin typeface="Cambria Math"/>
                              </a:rPr>
                            </m:ctrlPr>
                          </m:sSubSupPr>
                          <m:e>
                            <m:r>
                              <a:rPr lang="en-US" i="1">
                                <a:latin typeface="Cambria Math"/>
                              </a:rPr>
                              <m:t>𝐸</m:t>
                            </m:r>
                          </m:e>
                          <m:sub>
                            <m:r>
                              <a:rPr lang="en-US" i="1">
                                <a:latin typeface="Cambria Math"/>
                              </a:rPr>
                              <m:t>𝑣</m:t>
                            </m:r>
                          </m:sub>
                          <m:sup>
                            <m:r>
                              <a:rPr lang="en-US" i="1">
                                <a:latin typeface="Cambria Math"/>
                              </a:rPr>
                              <m:t>𝑐h</m:t>
                            </m:r>
                          </m:sup>
                        </m:sSubSup>
                      </m:sup>
                      <m:e>
                        <m:d>
                          <m:dPr>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𝑑</m:t>
                                </m:r>
                              </m:sub>
                            </m:sSub>
                            <m:d>
                              <m:dPr>
                                <m:ctrlPr>
                                  <a:rPr lang="en-US" i="1">
                                    <a:latin typeface="Cambria Math"/>
                                  </a:rPr>
                                </m:ctrlPr>
                              </m:dPr>
                              <m:e>
                                <m:r>
                                  <a:rPr lang="en-US" i="1">
                                    <a:latin typeface="Cambria Math"/>
                                  </a:rPr>
                                  <m:t>𝐸</m:t>
                                </m:r>
                              </m:e>
                            </m:d>
                          </m:e>
                        </m:d>
                        <m:r>
                          <a:rPr lang="en-US" i="1">
                            <a:latin typeface="Cambria Math"/>
                          </a:rPr>
                          <m:t>𝑑𝐸</m:t>
                        </m:r>
                      </m:e>
                    </m:nary>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4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9B968FA-7CDB-42AA-87DF-BAF02F183CD5}" type="slidenum">
              <a:rPr lang="en-US" smtClean="0"/>
              <a:t>27</a:t>
            </a:fld>
            <a:endParaRPr lang="en-US"/>
          </a:p>
        </p:txBody>
      </p:sp>
      <p:sp>
        <p:nvSpPr>
          <p:cNvPr id="5" name="Rectangle 4"/>
          <p:cNvSpPr/>
          <p:nvPr/>
        </p:nvSpPr>
        <p:spPr>
          <a:xfrm>
            <a:off x="3429000" y="4800600"/>
            <a:ext cx="4572000" cy="377989"/>
          </a:xfrm>
          <a:prstGeom prst="rect">
            <a:avLst/>
          </a:prstGeom>
        </p:spPr>
        <p:txBody>
          <a:bodyPr>
            <a:spAutoFit/>
          </a:bodyPr>
          <a:lstStyle/>
          <a:p>
            <a:pPr algn="just">
              <a:lnSpc>
                <a:spcPct val="120000"/>
              </a:lnSpc>
              <a:spcBef>
                <a:spcPts val="1450"/>
              </a:spcBef>
            </a:pPr>
            <a:r>
              <a:rPr lang="en-US" sz="800" dirty="0"/>
              <a:t>J. </a:t>
            </a:r>
            <a:r>
              <a:rPr lang="en-US" sz="800" dirty="0" err="1"/>
              <a:t>Knoch</a:t>
            </a:r>
            <a:r>
              <a:rPr lang="en-US" sz="800" dirty="0"/>
              <a:t>, S. </a:t>
            </a:r>
            <a:r>
              <a:rPr lang="en-US" sz="800" dirty="0" err="1"/>
              <a:t>Mantl</a:t>
            </a:r>
            <a:r>
              <a:rPr lang="en-US" sz="800" dirty="0"/>
              <a:t> and J. </a:t>
            </a:r>
            <a:r>
              <a:rPr lang="en-US" sz="800" dirty="0" err="1"/>
              <a:t>Appenzeller</a:t>
            </a:r>
            <a:r>
              <a:rPr lang="en-US" sz="800" dirty="0"/>
              <a:t>, "Impact of dimensionality on the performance of tunneling FETs: Bulk versus one-dimensional devices," </a:t>
            </a:r>
            <a:r>
              <a:rPr lang="en-US" sz="800" dirty="0" err="1"/>
              <a:t>ScienceDirect</a:t>
            </a:r>
            <a:r>
              <a:rPr lang="en-US" sz="800" dirty="0"/>
              <a:t>, vol. 51, pp. 572-78, 2007.</a:t>
            </a:r>
          </a:p>
        </p:txBody>
      </p:sp>
    </p:spTree>
    <p:extLst>
      <p:ext uri="{BB962C8B-B14F-4D97-AF65-F5344CB8AC3E}">
        <p14:creationId xmlns:p14="http://schemas.microsoft.com/office/powerpoint/2010/main" val="236756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Field-effect </a:t>
            </a:r>
            <a:r>
              <a:rPr lang="en-US" sz="5400" dirty="0" smtClean="0"/>
              <a:t>transistor (FET) review</a:t>
            </a:r>
            <a:endParaRPr lang="en-US" dirty="0"/>
          </a:p>
        </p:txBody>
      </p:sp>
      <p:sp>
        <p:nvSpPr>
          <p:cNvPr id="3" name="Content Placeholder 2"/>
          <p:cNvSpPr>
            <a:spLocks noGrp="1"/>
          </p:cNvSpPr>
          <p:nvPr>
            <p:ph idx="1"/>
          </p:nvPr>
        </p:nvSpPr>
        <p:spPr>
          <a:xfrm>
            <a:off x="457199" y="1935480"/>
            <a:ext cx="3538294" cy="1453061"/>
          </a:xfrm>
        </p:spPr>
        <p:txBody>
          <a:bodyPr>
            <a:normAutofit/>
          </a:bodyPr>
          <a:lstStyle/>
          <a:p>
            <a:r>
              <a:rPr lang="en-US" dirty="0" smtClean="0"/>
              <a:t>Switch</a:t>
            </a:r>
          </a:p>
          <a:p>
            <a:pPr lvl="1"/>
            <a:r>
              <a:rPr lang="en-US" dirty="0" smtClean="0"/>
              <a:t>On: I</a:t>
            </a:r>
            <a:r>
              <a:rPr lang="en-US" baseline="-25000" dirty="0" smtClean="0"/>
              <a:t>D </a:t>
            </a:r>
            <a:r>
              <a:rPr lang="en-US" dirty="0" smtClean="0"/>
              <a:t>is high</a:t>
            </a:r>
          </a:p>
          <a:p>
            <a:pPr lvl="1"/>
            <a:r>
              <a:rPr lang="en-US" dirty="0" smtClean="0"/>
              <a:t>Off: I</a:t>
            </a:r>
            <a:r>
              <a:rPr lang="en-US" baseline="-25000" dirty="0" smtClean="0"/>
              <a:t>D</a:t>
            </a:r>
            <a:r>
              <a:rPr lang="en-US" dirty="0" smtClean="0"/>
              <a:t> is low</a:t>
            </a:r>
          </a:p>
        </p:txBody>
      </p:sp>
      <mc:AlternateContent xmlns:mc="http://schemas.openxmlformats.org/markup-compatibility/2006" xmlns:a14="http://schemas.microsoft.com/office/drawing/2010/main">
        <mc:Choice Requires="a14">
          <p:sp>
            <p:nvSpPr>
              <p:cNvPr id="6" name="TextBox 5"/>
              <p:cNvSpPr txBox="1"/>
              <p:nvPr/>
            </p:nvSpPr>
            <p:spPr>
              <a:xfrm>
                <a:off x="3732563" y="1997166"/>
                <a:ext cx="4990853" cy="966931"/>
              </a:xfrm>
              <a:prstGeom prst="rect">
                <a:avLst/>
              </a:prstGeom>
              <a:noFill/>
            </p:spPr>
            <p:txBody>
              <a:bodyPr wrap="none" rtlCol="0">
                <a:spAutoFit/>
              </a:bodyPr>
              <a:lstStyle/>
              <a:p>
                <a:pPr algn="ctr"/>
                <a:r>
                  <a:rPr lang="en-US" dirty="0" err="1"/>
                  <a:t>L</a:t>
                </a:r>
                <a:r>
                  <a:rPr lang="en-US" dirty="0" err="1" smtClean="0"/>
                  <a:t>andauer</a:t>
                </a:r>
                <a:r>
                  <a:rPr lang="en-US" dirty="0" smtClean="0"/>
                  <a:t> Formula:</a:t>
                </a: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𝐷</m:t>
                          </m:r>
                        </m:sub>
                      </m:sSub>
                      <m:r>
                        <a:rPr lang="en-US" b="0" i="1" smtClean="0">
                          <a:latin typeface="Cambria Math"/>
                        </a:rPr>
                        <m:t>=</m:t>
                      </m:r>
                      <m:f>
                        <m:fPr>
                          <m:ctrlPr>
                            <a:rPr lang="en-US" b="0" i="1" smtClean="0">
                              <a:latin typeface="Cambria Math"/>
                            </a:rPr>
                          </m:ctrlPr>
                        </m:fPr>
                        <m:num>
                          <m:r>
                            <a:rPr lang="en-US" b="0" i="1" smtClean="0">
                              <a:latin typeface="Cambria Math"/>
                            </a:rPr>
                            <m:t>𝑞</m:t>
                          </m:r>
                        </m:num>
                        <m:den>
                          <m:r>
                            <a:rPr lang="en-US" b="0" i="1" smtClean="0">
                              <a:latin typeface="Cambria Math"/>
                            </a:rPr>
                            <m:t>h</m:t>
                          </m:r>
                        </m:den>
                      </m:f>
                      <m:nary>
                        <m:naryPr>
                          <m:ctrlPr>
                            <a:rPr lang="en-US" b="0" i="1" smtClean="0">
                              <a:latin typeface="Cambria Math"/>
                            </a:rPr>
                          </m:ctrlPr>
                        </m:naryPr>
                        <m:sub>
                          <m:r>
                            <m:rPr>
                              <m:brk m:alnAt="23"/>
                            </m:rPr>
                            <a:rPr lang="en-US" i="1">
                              <a:latin typeface="Cambria Math"/>
                            </a:rPr>
                            <m:t>−</m:t>
                          </m:r>
                          <m:r>
                            <a:rPr lang="en-US" i="1">
                              <a:latin typeface="Cambria Math"/>
                            </a:rPr>
                            <m:t>∞</m:t>
                          </m:r>
                        </m:sub>
                        <m:sup>
                          <m:r>
                            <a:rPr lang="en-US" i="1">
                              <a:latin typeface="Cambria Math"/>
                            </a:rPr>
                            <m:t>∞</m:t>
                          </m:r>
                        </m:sup>
                        <m:e>
                          <m:r>
                            <a:rPr lang="en-US" b="0" i="1" smtClean="0">
                              <a:latin typeface="Cambria Math"/>
                            </a:rPr>
                            <m:t>𝑑𝐸𝐷</m:t>
                          </m:r>
                          <m:r>
                            <a:rPr lang="en-US" b="0" i="1" smtClean="0">
                              <a:latin typeface="Cambria Math"/>
                            </a:rPr>
                            <m:t>(</m:t>
                          </m:r>
                          <m:r>
                            <a:rPr lang="en-US" b="0" i="1" smtClean="0">
                              <a:latin typeface="Cambria Math"/>
                            </a:rPr>
                            <m:t>𝐸</m:t>
                          </m:r>
                          <m:r>
                            <a:rPr lang="en-US" b="0" i="1" smtClean="0">
                              <a:latin typeface="Cambria Math"/>
                            </a:rPr>
                            <m:t>−</m:t>
                          </m:r>
                          <m:r>
                            <a:rPr lang="en-US" b="0" i="1" smtClean="0">
                              <a:latin typeface="Cambria Math"/>
                            </a:rPr>
                            <m:t>𝑈</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l-GR" i="1">
                                      <a:latin typeface="Cambria Math"/>
                                    </a:rPr>
                                    <m:t>𝛾</m:t>
                                  </m:r>
                                </m:e>
                                <m:sub>
                                  <m:r>
                                    <a:rPr lang="en-US" b="0" i="1" smtClean="0">
                                      <a:latin typeface="Cambria Math"/>
                                    </a:rPr>
                                    <m:t>1</m:t>
                                  </m:r>
                                </m:sub>
                              </m:sSub>
                              <m:sSub>
                                <m:sSubPr>
                                  <m:ctrlPr>
                                    <a:rPr lang="en-US" i="1">
                                      <a:latin typeface="Cambria Math"/>
                                    </a:rPr>
                                  </m:ctrlPr>
                                </m:sSubPr>
                                <m:e>
                                  <m:r>
                                    <a:rPr lang="el-GR" i="1">
                                      <a:latin typeface="Cambria Math"/>
                                    </a:rPr>
                                    <m:t>𝛾</m:t>
                                  </m:r>
                                </m:e>
                                <m:sub>
                                  <m:r>
                                    <a:rPr lang="en-US" b="0" i="1" smtClean="0">
                                      <a:latin typeface="Cambria Math"/>
                                    </a:rPr>
                                    <m:t>2</m:t>
                                  </m:r>
                                </m:sub>
                              </m:sSub>
                            </m:num>
                            <m:den>
                              <m:sSub>
                                <m:sSubPr>
                                  <m:ctrlPr>
                                    <a:rPr lang="en-US" i="1">
                                      <a:latin typeface="Cambria Math"/>
                                    </a:rPr>
                                  </m:ctrlPr>
                                </m:sSubPr>
                                <m:e>
                                  <m:r>
                                    <a:rPr lang="el-GR" i="1">
                                      <a:latin typeface="Cambria Math"/>
                                    </a:rPr>
                                    <m:t>𝛾</m:t>
                                  </m:r>
                                </m:e>
                                <m:sub>
                                  <m:r>
                                    <a:rPr lang="en-US" i="1">
                                      <a:latin typeface="Cambria Math"/>
                                    </a:rPr>
                                    <m:t>1</m:t>
                                  </m:r>
                                </m:sub>
                              </m:sSub>
                              <m:r>
                                <a:rPr lang="en-US" b="0" i="1" smtClean="0">
                                  <a:latin typeface="Cambria Math"/>
                                </a:rPr>
                                <m:t>+</m:t>
                              </m:r>
                              <m:sSub>
                                <m:sSubPr>
                                  <m:ctrlPr>
                                    <a:rPr lang="en-US" i="1">
                                      <a:latin typeface="Cambria Math"/>
                                    </a:rPr>
                                  </m:ctrlPr>
                                </m:sSubPr>
                                <m:e>
                                  <m:r>
                                    <a:rPr lang="el-GR" i="1">
                                      <a:latin typeface="Cambria Math"/>
                                    </a:rPr>
                                    <m:t>𝛾</m:t>
                                  </m:r>
                                </m:e>
                                <m:sub>
                                  <m:r>
                                    <a:rPr lang="en-US" b="0" i="1" smtClean="0">
                                      <a:latin typeface="Cambria Math"/>
                                    </a:rPr>
                                    <m:t>2</m:t>
                                  </m:r>
                                </m:sub>
                              </m:sSub>
                            </m:den>
                          </m:f>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m:t>
                              </m:r>
                            </m:sub>
                          </m:sSub>
                          <m:d>
                            <m:dPr>
                              <m:ctrlPr>
                                <a:rPr lang="en-US" b="0" i="1" smtClean="0">
                                  <a:latin typeface="Cambria Math"/>
                                </a:rPr>
                              </m:ctrlPr>
                            </m:dPr>
                            <m:e>
                              <m:r>
                                <a:rPr lang="en-US" b="0" i="1" smtClean="0">
                                  <a:latin typeface="Cambria Math"/>
                                </a:rPr>
                                <m:t>𝐸</m:t>
                              </m:r>
                            </m:e>
                          </m:d>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2</m:t>
                              </m:r>
                            </m:sub>
                          </m:sSub>
                          <m:d>
                            <m:dPr>
                              <m:ctrlPr>
                                <a:rPr lang="en-US" b="0" i="1" smtClean="0">
                                  <a:latin typeface="Cambria Math"/>
                                </a:rPr>
                              </m:ctrlPr>
                            </m:dPr>
                            <m:e>
                              <m:r>
                                <a:rPr lang="en-US" b="0" i="1" smtClean="0">
                                  <a:latin typeface="Cambria Math"/>
                                </a:rPr>
                                <m:t>𝐸</m:t>
                              </m:r>
                            </m:e>
                          </m:d>
                          <m:r>
                            <a:rPr lang="en-US" b="0" i="1" smtClean="0">
                              <a:latin typeface="Cambria Math"/>
                            </a:rPr>
                            <m:t>]</m:t>
                          </m:r>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732563" y="1997166"/>
                <a:ext cx="4990853" cy="966931"/>
              </a:xfrm>
              <a:prstGeom prst="rect">
                <a:avLst/>
              </a:prstGeom>
              <a:blipFill rotWithShape="1">
                <a:blip r:embed="rId4"/>
                <a:stretch>
                  <a:fillRect t="-316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9B968FA-7CDB-42AA-87DF-BAF02F183CD5}" type="slidenum">
              <a:rPr lang="en-US" smtClean="0"/>
              <a:t>3</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507828"/>
            <a:ext cx="59721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899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Rectangle 2"/>
          <p:cNvSpPr/>
          <p:nvPr/>
        </p:nvSpPr>
        <p:spPr>
          <a:xfrm>
            <a:off x="2228910" y="6038462"/>
            <a:ext cx="4572000" cy="377989"/>
          </a:xfrm>
          <a:prstGeom prst="rect">
            <a:avLst/>
          </a:prstGeom>
        </p:spPr>
        <p:txBody>
          <a:bodyPr>
            <a:spAutoFit/>
          </a:bodyPr>
          <a:lstStyle/>
          <a:p>
            <a:pPr>
              <a:lnSpc>
                <a:spcPct val="120000"/>
              </a:lnSpc>
              <a:spcBef>
                <a:spcPts val="1450"/>
              </a:spcBef>
            </a:pPr>
            <a:r>
              <a:rPr lang="en-US" sz="800" dirty="0"/>
              <a:t>"Intel," 2011. </a:t>
            </a:r>
            <a:r>
              <a:rPr lang="en-US" sz="800" dirty="0" smtClean="0"/>
              <a:t>Available</a:t>
            </a:r>
            <a:r>
              <a:rPr lang="en-US" sz="800" dirty="0"/>
              <a:t>: http://www.carthrottle.com/why-chemistry-dictates-an-electric-vehicle-future</a:t>
            </a:r>
            <a:r>
              <a:rPr lang="en-US" sz="800" dirty="0" smtClean="0"/>
              <a:t>/</a:t>
            </a:r>
            <a:endParaRPr lang="en-US" sz="800" dirty="0"/>
          </a:p>
        </p:txBody>
      </p:sp>
      <p:sp>
        <p:nvSpPr>
          <p:cNvPr id="4" name="Slide Number Placeholder 3"/>
          <p:cNvSpPr>
            <a:spLocks noGrp="1"/>
          </p:cNvSpPr>
          <p:nvPr>
            <p:ph type="sldNum" sz="quarter" idx="12"/>
          </p:nvPr>
        </p:nvSpPr>
        <p:spPr/>
        <p:txBody>
          <a:bodyPr/>
          <a:lstStyle/>
          <a:p>
            <a:fld id="{19B968FA-7CDB-42AA-87DF-BAF02F183CD5}" type="slidenum">
              <a:rPr lang="en-US" smtClean="0"/>
              <a:t>4</a:t>
            </a:fld>
            <a:endParaRPr lang="en-US"/>
          </a:p>
        </p:txBody>
      </p:sp>
      <p:pic>
        <p:nvPicPr>
          <p:cNvPr id="6" name="Picture 5" descr="http://cdn.carthrottle.com/wp-content/uploads/2012/04/moores-la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869" y="2133600"/>
            <a:ext cx="4978083" cy="3619818"/>
          </a:xfrm>
          <a:prstGeom prst="rect">
            <a:avLst/>
          </a:prstGeom>
          <a:noFill/>
          <a:ln>
            <a:noFill/>
          </a:ln>
        </p:spPr>
      </p:pic>
    </p:spTree>
    <p:extLst>
      <p:ext uri="{BB962C8B-B14F-4D97-AF65-F5344CB8AC3E}">
        <p14:creationId xmlns:p14="http://schemas.microsoft.com/office/powerpoint/2010/main" val="411834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VINO\GRCAD\mosfet_exa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294" y="3487305"/>
            <a:ext cx="4626211" cy="32361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Current-voltage (IV) curve</a:t>
            </a: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457200" y="1935480"/>
                <a:ext cx="8305800" cy="1607998"/>
              </a:xfrm>
            </p:spPr>
            <p:txBody>
              <a:bodyPr/>
              <a:lstStyle/>
              <a:p>
                <a:r>
                  <a:rPr lang="en-US" dirty="0" err="1" smtClean="0"/>
                  <a:t>Subthreshold</a:t>
                </a:r>
                <a:r>
                  <a:rPr lang="en-US" dirty="0" smtClean="0"/>
                  <a:t> Swing SS (mV/</a:t>
                </a:r>
                <a:r>
                  <a:rPr lang="en-US" dirty="0" err="1" smtClean="0"/>
                  <a:t>dec</a:t>
                </a:r>
                <a:r>
                  <a:rPr lang="en-US" dirty="0" smtClean="0"/>
                  <a:t>):  </a:t>
                </a:r>
                <a14:m>
                  <m:oMath xmlns:m="http://schemas.openxmlformats.org/officeDocument/2006/math">
                    <m:f>
                      <m:fPr>
                        <m:ctrlPr>
                          <a:rPr lang="en-US" sz="2800" i="1">
                            <a:latin typeface="Cambria Math"/>
                          </a:rPr>
                        </m:ctrlPr>
                      </m:fPr>
                      <m:num>
                        <m:sSub>
                          <m:sSubPr>
                            <m:ctrlPr>
                              <a:rPr lang="en-US" sz="2800" i="1">
                                <a:latin typeface="Cambria Math"/>
                              </a:rPr>
                            </m:ctrlPr>
                          </m:sSubPr>
                          <m:e>
                            <m:r>
                              <a:rPr lang="en-US" sz="2800" i="1">
                                <a:latin typeface="Cambria Math"/>
                              </a:rPr>
                              <m:t>𝜕</m:t>
                            </m:r>
                            <m:r>
                              <a:rPr lang="en-US" sz="2800" i="1">
                                <a:latin typeface="Cambria Math"/>
                              </a:rPr>
                              <m:t>𝑉</m:t>
                            </m:r>
                          </m:e>
                          <m:sub>
                            <m:r>
                              <a:rPr lang="en-US" sz="2800" i="1">
                                <a:latin typeface="Cambria Math"/>
                              </a:rPr>
                              <m:t>𝑔𝑠</m:t>
                            </m:r>
                          </m:sub>
                        </m:sSub>
                      </m:num>
                      <m:den>
                        <m:r>
                          <a:rPr lang="en-US" sz="2800" i="1">
                            <a:latin typeface="Cambria Math"/>
                          </a:rPr>
                          <m:t>𝜕</m:t>
                        </m:r>
                        <m:sSub>
                          <m:sSubPr>
                            <m:ctrlPr>
                              <a:rPr lang="en-US" sz="2800" i="1">
                                <a:latin typeface="Cambria Math"/>
                              </a:rPr>
                            </m:ctrlPr>
                          </m:sSubPr>
                          <m:e>
                            <m:r>
                              <m:rPr>
                                <m:sty m:val="p"/>
                              </m:rPr>
                              <a:rPr lang="en-US" sz="2800" b="0" i="0" smtClean="0">
                                <a:latin typeface="Cambria Math"/>
                              </a:rPr>
                              <m:t>log</m:t>
                            </m:r>
                            <m:r>
                              <a:rPr lang="en-US" sz="2800" b="0" i="1" smtClean="0">
                                <a:latin typeface="Cambria Math"/>
                              </a:rPr>
                              <m:t>⁡(</m:t>
                            </m:r>
                            <m:r>
                              <a:rPr lang="en-US" sz="2800" i="1">
                                <a:latin typeface="Cambria Math"/>
                              </a:rPr>
                              <m:t>𝐼</m:t>
                            </m:r>
                          </m:e>
                          <m:sub>
                            <m:r>
                              <a:rPr lang="en-US" sz="2800" i="1">
                                <a:latin typeface="Cambria Math"/>
                              </a:rPr>
                              <m:t>𝑑</m:t>
                            </m:r>
                          </m:sub>
                        </m:sSub>
                        <m:r>
                          <a:rPr lang="en-US" sz="2800" b="0" i="1" smtClean="0">
                            <a:latin typeface="Cambria Math"/>
                          </a:rPr>
                          <m:t>)</m:t>
                        </m:r>
                      </m:den>
                    </m:f>
                  </m:oMath>
                </a14:m>
                <a:endParaRPr lang="en-US" dirty="0" smtClean="0"/>
              </a:p>
              <a:p>
                <a:r>
                  <a:rPr lang="en-US" dirty="0" smtClean="0"/>
                  <a:t>Power P=(1/2)C</a:t>
                </a:r>
                <a14:m>
                  <m:oMath xmlns:m="http://schemas.openxmlformats.org/officeDocument/2006/math">
                    <m:sSubSup>
                      <m:sSubSupPr>
                        <m:ctrlPr>
                          <a:rPr lang="en-US" i="1">
                            <a:latin typeface="Cambria Math"/>
                          </a:rPr>
                        </m:ctrlPr>
                      </m:sSubSupPr>
                      <m:e>
                        <m:r>
                          <a:rPr lang="en-US" i="1">
                            <a:latin typeface="Cambria Math"/>
                          </a:rPr>
                          <m:t>𝑉</m:t>
                        </m:r>
                      </m:e>
                      <m:sub>
                        <m:r>
                          <a:rPr lang="en-US" i="1">
                            <a:latin typeface="Cambria Math"/>
                          </a:rPr>
                          <m:t>𝑑</m:t>
                        </m:r>
                      </m:sub>
                      <m:sup>
                        <m:r>
                          <a:rPr lang="en-US" i="1">
                            <a:latin typeface="Cambria Math"/>
                          </a:rPr>
                          <m:t>2</m:t>
                        </m:r>
                      </m:sup>
                    </m:sSubSup>
                    <m:r>
                      <m:rPr>
                        <m:sty m:val="p"/>
                      </m:rPr>
                      <a:rPr lang="en-US" b="0" i="0" smtClean="0">
                        <a:latin typeface="Cambria Math"/>
                      </a:rPr>
                      <m:t>f</m:t>
                    </m:r>
                  </m:oMath>
                </a14:m>
                <a:r>
                  <a:rPr lang="en-US" dirty="0" smtClean="0"/>
                  <a:t>+V</a:t>
                </a:r>
                <a:r>
                  <a:rPr lang="en-US" baseline="-25000" dirty="0" smtClean="0"/>
                  <a:t>d</a:t>
                </a:r>
                <a:r>
                  <a:rPr lang="en-US" dirty="0" smtClean="0"/>
                  <a:t>I</a:t>
                </a:r>
                <a:r>
                  <a:rPr lang="en-US" baseline="-25000" dirty="0" smtClean="0"/>
                  <a:t>loff</a:t>
                </a:r>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457200" y="1935480"/>
                <a:ext cx="8305800" cy="1607998"/>
              </a:xfrm>
              <a:blipFill rotWithShape="1">
                <a:blip r:embed="rId4"/>
                <a:stretch>
                  <a:fillRect l="-880"/>
                </a:stretch>
              </a:blipFill>
            </p:spPr>
            <p:txBody>
              <a:bodyPr/>
              <a:lstStyle/>
              <a:p>
                <a:r>
                  <a:rPr lang="en-US">
                    <a:noFill/>
                  </a:rPr>
                  <a:t> </a:t>
                </a:r>
              </a:p>
            </p:txBody>
          </p:sp>
        </mc:Fallback>
      </mc:AlternateContent>
      <p:sp>
        <p:nvSpPr>
          <p:cNvPr id="3" name="TextBox 2"/>
          <p:cNvSpPr txBox="1"/>
          <p:nvPr/>
        </p:nvSpPr>
        <p:spPr>
          <a:xfrm>
            <a:off x="4674494" y="5403561"/>
            <a:ext cx="565861" cy="461665"/>
          </a:xfrm>
          <a:prstGeom prst="rect">
            <a:avLst/>
          </a:prstGeom>
          <a:noFill/>
        </p:spPr>
        <p:txBody>
          <a:bodyPr wrap="none" rtlCol="0">
            <a:spAutoFit/>
          </a:bodyPr>
          <a:lstStyle/>
          <a:p>
            <a:r>
              <a:rPr lang="en-US" sz="2400" b="1" dirty="0" err="1" smtClean="0"/>
              <a:t>I</a:t>
            </a:r>
            <a:r>
              <a:rPr lang="en-US" sz="2400" b="1" baseline="-25000" dirty="0" err="1" smtClean="0"/>
              <a:t>off</a:t>
            </a:r>
            <a:endParaRPr lang="en-US" sz="2400" b="1" baseline="-25000" dirty="0"/>
          </a:p>
        </p:txBody>
      </p:sp>
      <p:sp>
        <p:nvSpPr>
          <p:cNvPr id="4" name="Rectangle 3"/>
          <p:cNvSpPr/>
          <p:nvPr/>
        </p:nvSpPr>
        <p:spPr>
          <a:xfrm>
            <a:off x="7059494" y="3753827"/>
            <a:ext cx="553037" cy="461665"/>
          </a:xfrm>
          <a:prstGeom prst="rect">
            <a:avLst/>
          </a:prstGeom>
        </p:spPr>
        <p:txBody>
          <a:bodyPr wrap="none">
            <a:spAutoFit/>
          </a:bodyPr>
          <a:lstStyle/>
          <a:p>
            <a:r>
              <a:rPr lang="en-US" sz="2400" b="1" dirty="0" smtClean="0"/>
              <a:t>I</a:t>
            </a:r>
            <a:r>
              <a:rPr lang="en-US" sz="2400" b="1" baseline="-25000" dirty="0" smtClean="0"/>
              <a:t>on</a:t>
            </a:r>
            <a:endParaRPr lang="en-US" sz="2400" b="1" baseline="-25000" dirty="0"/>
          </a:p>
        </p:txBody>
      </p:sp>
      <p:sp>
        <p:nvSpPr>
          <p:cNvPr id="7" name="Oval 6"/>
          <p:cNvSpPr/>
          <p:nvPr/>
        </p:nvSpPr>
        <p:spPr>
          <a:xfrm>
            <a:off x="5154494" y="5548758"/>
            <a:ext cx="304800" cy="316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9294" y="4890993"/>
            <a:ext cx="304800" cy="316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306894" y="5658827"/>
            <a:ext cx="0" cy="685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11694" y="5049227"/>
            <a:ext cx="0" cy="127737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32399" y="4968298"/>
            <a:ext cx="1519968" cy="369332"/>
          </a:xfrm>
          <a:prstGeom prst="rect">
            <a:avLst/>
          </a:prstGeom>
          <a:noFill/>
        </p:spPr>
        <p:txBody>
          <a:bodyPr wrap="none" rtlCol="0">
            <a:spAutoFit/>
          </a:bodyPr>
          <a:lstStyle/>
          <a:p>
            <a:r>
              <a:rPr lang="en-US" b="1" dirty="0" smtClean="0"/>
              <a:t>~60  mV/</a:t>
            </a:r>
            <a:r>
              <a:rPr lang="en-US" b="1" dirty="0" err="1" smtClean="0"/>
              <a:t>dec</a:t>
            </a:r>
            <a:endParaRPr lang="en-US" b="1" dirty="0"/>
          </a:p>
        </p:txBody>
      </p:sp>
      <p:sp>
        <p:nvSpPr>
          <p:cNvPr id="14" name="Rectangle 13"/>
          <p:cNvSpPr/>
          <p:nvPr/>
        </p:nvSpPr>
        <p:spPr>
          <a:xfrm>
            <a:off x="5195220" y="3117973"/>
            <a:ext cx="1809984" cy="369332"/>
          </a:xfrm>
          <a:prstGeom prst="rect">
            <a:avLst/>
          </a:prstGeom>
        </p:spPr>
        <p:txBody>
          <a:bodyPr wrap="none">
            <a:spAutoFit/>
          </a:bodyPr>
          <a:lstStyle/>
          <a:p>
            <a:pPr algn="ctr">
              <a:spcBef>
                <a:spcPts val="2088"/>
              </a:spcBef>
            </a:pPr>
            <a:r>
              <a:rPr lang="en-US" dirty="0" smtClean="0">
                <a:latin typeface="Calibri" pitchFamily="34" charset="0"/>
              </a:rPr>
              <a:t>MOSFET IV Curve</a:t>
            </a:r>
            <a:endParaRPr lang="en-US" dirty="0">
              <a:latin typeface="Calibri" pitchFamily="34" charset="0"/>
            </a:endParaRPr>
          </a:p>
        </p:txBody>
      </p:sp>
      <p:sp>
        <p:nvSpPr>
          <p:cNvPr id="6" name="Slide Number Placeholder 5"/>
          <p:cNvSpPr>
            <a:spLocks noGrp="1"/>
          </p:cNvSpPr>
          <p:nvPr>
            <p:ph type="sldNum" sz="quarter" idx="12"/>
          </p:nvPr>
        </p:nvSpPr>
        <p:spPr/>
        <p:txBody>
          <a:bodyPr/>
          <a:lstStyle/>
          <a:p>
            <a:fld id="{19B968FA-7CDB-42AA-87DF-BAF02F183CD5}" type="slidenum">
              <a:rPr lang="en-US" smtClean="0"/>
              <a:t>5</a:t>
            </a:fld>
            <a:endParaRPr lang="en-US"/>
          </a:p>
        </p:txBody>
      </p:sp>
      <mc:AlternateContent xmlns:mc="http://schemas.openxmlformats.org/markup-compatibility/2006">
        <mc:Choice xmlns:a14="http://schemas.microsoft.com/office/drawing/2010/main" Requires="a14">
          <p:sp>
            <p:nvSpPr>
              <p:cNvPr id="9" name="Rectangle 8"/>
              <p:cNvSpPr/>
              <p:nvPr/>
            </p:nvSpPr>
            <p:spPr>
              <a:xfrm>
                <a:off x="359148" y="3753827"/>
                <a:ext cx="3576146" cy="897875"/>
              </a:xfrm>
              <a:prstGeom prst="rect">
                <a:avLst/>
              </a:prstGeom>
            </p:spPr>
            <p:txBody>
              <a:bodyPr wrap="square">
                <a:spAutoFit/>
              </a:bodyPr>
              <a:lstStyle/>
              <a:p>
                <a14:m>
                  <m:oMath xmlns:m="http://schemas.openxmlformats.org/officeDocument/2006/math">
                    <m:f>
                      <m:fPr>
                        <m:ctrlPr>
                          <a:rPr lang="en-US" i="1"/>
                        </m:ctrlPr>
                      </m:fPr>
                      <m:num>
                        <m:sSub>
                          <m:sSubPr>
                            <m:ctrlPr>
                              <a:rPr lang="en-US" i="1"/>
                            </m:ctrlPr>
                          </m:sSubPr>
                          <m:e>
                            <m:r>
                              <a:rPr lang="en-US" i="1"/>
                              <m:t>𝜕</m:t>
                            </m:r>
                            <m:r>
                              <a:rPr lang="en-US" i="1"/>
                              <m:t>𝑉</m:t>
                            </m:r>
                          </m:e>
                          <m:sub>
                            <m:r>
                              <a:rPr lang="en-US" i="1"/>
                              <m:t>𝐺𝑆</m:t>
                            </m:r>
                          </m:sub>
                        </m:sSub>
                      </m:num>
                      <m:den>
                        <m:r>
                          <a:rPr lang="en-US" i="1"/>
                          <m:t>𝜕</m:t>
                        </m:r>
                        <m:sSub>
                          <m:sSubPr>
                            <m:ctrlPr>
                              <a:rPr lang="en-US" i="1"/>
                            </m:ctrlPr>
                          </m:sSubPr>
                          <m:e>
                            <m:r>
                              <m:rPr>
                                <m:sty m:val="p"/>
                              </m:rPr>
                              <a:rPr lang="en-US"/>
                              <m:t>log</m:t>
                            </m:r>
                            <m:r>
                              <a:rPr lang="en-US" i="1"/>
                              <m:t>(</m:t>
                            </m:r>
                            <m:r>
                              <a:rPr lang="en-US" i="1"/>
                              <m:t>𝐼</m:t>
                            </m:r>
                          </m:e>
                          <m:sub>
                            <m:r>
                              <a:rPr lang="en-US" i="1"/>
                              <m:t>𝐷</m:t>
                            </m:r>
                          </m:sub>
                        </m:sSub>
                        <m:r>
                          <a:rPr lang="en-US" i="1"/>
                          <m:t>)</m:t>
                        </m:r>
                      </m:den>
                    </m:f>
                    <m:r>
                      <a:rPr lang="en-US" i="1"/>
                      <m:t>=</m:t>
                    </m:r>
                    <m:sSup>
                      <m:sSupPr>
                        <m:ctrlPr>
                          <a:rPr lang="en-US" i="1"/>
                        </m:ctrlPr>
                      </m:sSupPr>
                      <m:e>
                        <m:r>
                          <a:rPr lang="en-US" i="1"/>
                          <m:t>𝑙𝑛</m:t>
                        </m:r>
                        <m:d>
                          <m:dPr>
                            <m:ctrlPr>
                              <a:rPr lang="en-US" i="1"/>
                            </m:ctrlPr>
                          </m:dPr>
                          <m:e>
                            <m:r>
                              <a:rPr lang="en-US" i="1"/>
                              <m:t>10</m:t>
                            </m:r>
                          </m:e>
                        </m:d>
                        <m:r>
                          <a:rPr lang="en-US" i="1"/>
                          <m:t>∗</m:t>
                        </m:r>
                        <m:r>
                          <a:rPr lang="en-US"/>
                          <m:t>(</m:t>
                        </m:r>
                        <m:f>
                          <m:fPr>
                            <m:ctrlPr>
                              <a:rPr lang="en-US" i="1"/>
                            </m:ctrlPr>
                          </m:fPr>
                          <m:num>
                            <m:r>
                              <a:rPr lang="en-US" i="1"/>
                              <m:t>𝜕</m:t>
                            </m:r>
                            <m:sSub>
                              <m:sSubPr>
                                <m:ctrlPr>
                                  <a:rPr lang="en-US" i="1"/>
                                </m:ctrlPr>
                              </m:sSubPr>
                              <m:e>
                                <m:r>
                                  <a:rPr lang="en-US" i="1"/>
                                  <m:t>𝐼</m:t>
                                </m:r>
                              </m:e>
                              <m:sub>
                                <m:r>
                                  <a:rPr lang="en-US" i="1"/>
                                  <m:t>𝐷</m:t>
                                </m:r>
                              </m:sub>
                            </m:sSub>
                          </m:num>
                          <m:den>
                            <m:sSub>
                              <m:sSubPr>
                                <m:ctrlPr>
                                  <a:rPr lang="en-US" i="1"/>
                                </m:ctrlPr>
                              </m:sSubPr>
                              <m:e>
                                <m:r>
                                  <a:rPr lang="en-US" i="1"/>
                                  <m:t>𝜕</m:t>
                                </m:r>
                                <m:r>
                                  <a:rPr lang="en-US" i="1"/>
                                  <m:t>𝑉</m:t>
                                </m:r>
                              </m:e>
                              <m:sub>
                                <m:r>
                                  <a:rPr lang="en-US" i="1"/>
                                  <m:t>𝐺𝑆</m:t>
                                </m:r>
                              </m:sub>
                            </m:sSub>
                          </m:den>
                        </m:f>
                        <m:r>
                          <a:rPr lang="en-US" i="1"/>
                          <m:t>∗</m:t>
                        </m:r>
                        <m:f>
                          <m:fPr>
                            <m:ctrlPr>
                              <a:rPr lang="en-US" i="1"/>
                            </m:ctrlPr>
                          </m:fPr>
                          <m:num>
                            <m:r>
                              <a:rPr lang="en-US" i="1"/>
                              <m:t>1</m:t>
                            </m:r>
                          </m:num>
                          <m:den>
                            <m:sSub>
                              <m:sSubPr>
                                <m:ctrlPr>
                                  <a:rPr lang="en-US" i="1"/>
                                </m:ctrlPr>
                              </m:sSubPr>
                              <m:e>
                                <m:r>
                                  <a:rPr lang="en-US" i="1"/>
                                  <m:t>𝐼</m:t>
                                </m:r>
                              </m:e>
                              <m:sub>
                                <m:r>
                                  <a:rPr lang="en-US" i="1"/>
                                  <m:t>𝐷</m:t>
                                </m:r>
                                <m:r>
                                  <a:rPr lang="en-US" i="1"/>
                                  <m:t>,</m:t>
                                </m:r>
                                <m:r>
                                  <a:rPr lang="en-US" i="1"/>
                                  <m:t>𝑜𝑛</m:t>
                                </m:r>
                              </m:sub>
                            </m:sSub>
                          </m:den>
                        </m:f>
                        <m:r>
                          <a:rPr lang="en-US"/>
                          <m:t>)</m:t>
                        </m:r>
                      </m:e>
                      <m:sup>
                        <m:r>
                          <a:rPr lang="en-US" i="1"/>
                          <m:t>−1</m:t>
                        </m:r>
                      </m:sup>
                    </m:sSup>
                  </m:oMath>
                </a14:m>
                <a:r>
                  <a:rPr lang="en-US" dirty="0"/>
                  <a:t> </a:t>
                </a:r>
                <a:endParaRPr lang="en-US" dirty="0" smtClean="0"/>
              </a:p>
              <a:p>
                <a:r>
                  <a:rPr lang="en-US" dirty="0" smtClean="0"/>
                  <a:t>≈ </a:t>
                </a:r>
                <a:r>
                  <a:rPr lang="en-US" dirty="0"/>
                  <a:t>60 mV/</a:t>
                </a:r>
                <a:r>
                  <a:rPr lang="en-US" dirty="0" err="1"/>
                  <a:t>dec</a:t>
                </a:r>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359148" y="3753827"/>
                <a:ext cx="3576146" cy="897875"/>
              </a:xfrm>
              <a:prstGeom prst="rect">
                <a:avLst/>
              </a:prstGeom>
              <a:blipFill rotWithShape="1">
                <a:blip r:embed="rId5"/>
                <a:stretch>
                  <a:fillRect l="-1533" b="-10204"/>
                </a:stretch>
              </a:blipFill>
            </p:spPr>
            <p:txBody>
              <a:bodyPr/>
              <a:lstStyle/>
              <a:p>
                <a:r>
                  <a:rPr lang="en-US">
                    <a:noFill/>
                  </a:rPr>
                  <a:t> </a:t>
                </a:r>
              </a:p>
            </p:txBody>
          </p:sp>
        </mc:Fallback>
      </mc:AlternateContent>
    </p:spTree>
    <p:extLst>
      <p:ext uri="{BB962C8B-B14F-4D97-AF65-F5344CB8AC3E}">
        <p14:creationId xmlns:p14="http://schemas.microsoft.com/office/powerpoint/2010/main" val="3535594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B968FA-7CDB-42AA-87DF-BAF02F183CD5}" type="slidenum">
              <a:rPr lang="en-US" smtClean="0"/>
              <a:t>6</a:t>
            </a:fld>
            <a:endParaRPr lang="en-US"/>
          </a:p>
        </p:txBody>
      </p:sp>
      <p:pic>
        <p:nvPicPr>
          <p:cNvPr id="5" name="Picture 4"/>
          <p:cNvPicPr/>
          <p:nvPr/>
        </p:nvPicPr>
        <p:blipFill>
          <a:blip r:embed="rId2"/>
          <a:stretch>
            <a:fillRect/>
          </a:stretch>
        </p:blipFill>
        <p:spPr>
          <a:xfrm>
            <a:off x="1295400" y="2819401"/>
            <a:ext cx="6430844" cy="3633786"/>
          </a:xfrm>
          <a:prstGeom prst="rect">
            <a:avLst/>
          </a:prstGeom>
        </p:spPr>
      </p:pic>
      <p:sp>
        <p:nvSpPr>
          <p:cNvPr id="6" name="Title 1"/>
          <p:cNvSpPr txBox="1">
            <a:spLocks/>
          </p:cNvSpPr>
          <p:nvPr/>
        </p:nvSpPr>
        <p:spPr>
          <a:xfrm>
            <a:off x="396022" y="685800"/>
            <a:ext cx="8229600" cy="1143000"/>
          </a:xfrm>
          <a:prstGeom prst="rect">
            <a:avLst/>
          </a:prstGeom>
        </p:spPr>
        <p:txBody>
          <a:bodyPr vert="horz" lIns="0" rIns="0" bIns="0" anchor="b">
            <a:normAutofit fontScale="90000"/>
          </a:bodyPr>
          <a:lst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a:lstStyle>
          <a:p>
            <a:r>
              <a:rPr lang="en-US" dirty="0" smtClean="0"/>
              <a:t>Tunnel Field Effect Transistor (TFET)</a:t>
            </a:r>
            <a:endParaRPr lang="en-US" dirty="0"/>
          </a:p>
        </p:txBody>
      </p:sp>
    </p:spTree>
    <p:extLst>
      <p:ext uri="{BB962C8B-B14F-4D97-AF65-F5344CB8AC3E}">
        <p14:creationId xmlns:p14="http://schemas.microsoft.com/office/powerpoint/2010/main" val="337259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700" y="4057609"/>
            <a:ext cx="930783" cy="127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Tunnel Field Effect Transistor (TFET)</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2175012" y="1809043"/>
                <a:ext cx="4608377" cy="810478"/>
              </a:xfrm>
              <a:prstGeom prst="rect">
                <a:avLst/>
              </a:prstGeom>
            </p:spPr>
            <p:txBody>
              <a:bodyPr wrap="none">
                <a:spAutoFit/>
              </a:bodyPr>
              <a:lstStyle/>
              <a:p>
                <a:pPr algn="ctr">
                  <a:spcBef>
                    <a:spcPts val="2088"/>
                  </a:spcBef>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𝐼</m:t>
                          </m:r>
                        </m:e>
                        <m:sub>
                          <m:r>
                            <a:rPr lang="en-US" i="1">
                              <a:latin typeface="Cambria Math"/>
                            </a:rPr>
                            <m:t>𝑑</m:t>
                          </m:r>
                        </m:sub>
                      </m:sSub>
                      <m:r>
                        <a:rPr lang="en-US" i="1">
                          <a:latin typeface="Cambria Math"/>
                        </a:rPr>
                        <m:t>=</m:t>
                      </m:r>
                      <m:f>
                        <m:fPr>
                          <m:ctrlPr>
                            <a:rPr lang="en-US" i="1">
                              <a:latin typeface="Cambria Math"/>
                            </a:rPr>
                          </m:ctrlPr>
                        </m:fPr>
                        <m:num>
                          <m:r>
                            <a:rPr lang="en-US" i="1">
                              <a:latin typeface="Cambria Math"/>
                            </a:rPr>
                            <m:t>2</m:t>
                          </m:r>
                          <m:r>
                            <a:rPr lang="en-US" i="1">
                              <a:latin typeface="Cambria Math"/>
                            </a:rPr>
                            <m:t>𝑒</m:t>
                          </m:r>
                        </m:num>
                        <m:den>
                          <m:r>
                            <a:rPr lang="en-US" i="1">
                              <a:latin typeface="Cambria Math"/>
                            </a:rPr>
                            <m:t>h</m:t>
                          </m:r>
                        </m:den>
                      </m:f>
                      <m:r>
                        <a:rPr lang="en-US" i="1">
                          <a:latin typeface="Cambria Math"/>
                        </a:rPr>
                        <m:t>𝑊</m:t>
                      </m:r>
                      <m:nary>
                        <m:naryPr>
                          <m:limLoc m:val="subSup"/>
                          <m:ctrlPr>
                            <a:rPr lang="en-US" i="1">
                              <a:latin typeface="Cambria Math"/>
                            </a:rPr>
                          </m:ctrlPr>
                        </m:naryPr>
                        <m:sub>
                          <m:sSubSup>
                            <m:sSubSupPr>
                              <m:ctrlPr>
                                <a:rPr lang="en-US" i="1">
                                  <a:latin typeface="Cambria Math"/>
                                </a:rPr>
                              </m:ctrlPr>
                            </m:sSubSupPr>
                            <m:e>
                              <m:r>
                                <a:rPr lang="en-US" i="1">
                                  <a:latin typeface="Cambria Math"/>
                                </a:rPr>
                                <m:t>𝐸</m:t>
                              </m:r>
                            </m:e>
                            <m:sub>
                              <m:r>
                                <a:rPr lang="en-US" b="0" i="1" smtClean="0">
                                  <a:latin typeface="Cambria Math"/>
                                </a:rPr>
                                <m:t>𝑐</m:t>
                              </m:r>
                            </m:sub>
                            <m:sup>
                              <m:r>
                                <a:rPr lang="en-US" b="0" i="1" smtClean="0">
                                  <a:latin typeface="Cambria Math"/>
                                </a:rPr>
                                <m:t>𝑠</m:t>
                              </m:r>
                            </m:sup>
                          </m:sSubSup>
                        </m:sub>
                        <m:sup>
                          <m:sSubSup>
                            <m:sSubSupPr>
                              <m:ctrlPr>
                                <a:rPr lang="en-US" i="1">
                                  <a:latin typeface="Cambria Math"/>
                                </a:rPr>
                              </m:ctrlPr>
                            </m:sSubSupPr>
                            <m:e>
                              <m:r>
                                <a:rPr lang="en-US" i="1" smtClean="0">
                                  <a:latin typeface="Cambria Math"/>
                                </a:rPr>
                                <m:t>𝐸</m:t>
                              </m:r>
                            </m:e>
                            <m:sub>
                              <m:r>
                                <a:rPr lang="en-US" b="0" i="1" smtClean="0">
                                  <a:latin typeface="Cambria Math"/>
                                </a:rPr>
                                <m:t>𝑣</m:t>
                              </m:r>
                            </m:sub>
                            <m:sup>
                              <m:r>
                                <a:rPr lang="en-US" b="0" i="1" smtClean="0">
                                  <a:latin typeface="Cambria Math"/>
                                </a:rPr>
                                <m:t>𝑐h</m:t>
                              </m:r>
                            </m:sup>
                          </m:sSubSup>
                        </m:sup>
                        <m:e>
                          <m:r>
                            <a:rPr lang="en-US" i="1">
                              <a:latin typeface="Cambria Math"/>
                            </a:rPr>
                            <m:t>𝑇</m:t>
                          </m:r>
                          <m:d>
                            <m:dPr>
                              <m:ctrlPr>
                                <a:rPr lang="en-US" i="1">
                                  <a:latin typeface="Cambria Math"/>
                                </a:rPr>
                              </m:ctrlPr>
                            </m:dPr>
                            <m:e>
                              <m:r>
                                <a:rPr lang="en-US" i="1">
                                  <a:latin typeface="Cambria Math"/>
                                </a:rPr>
                                <m:t>𝐸</m:t>
                              </m:r>
                              <m:r>
                                <a:rPr lang="en-US" b="0" i="1" smtClean="0">
                                  <a:latin typeface="Cambria Math"/>
                                </a:rPr>
                                <m:t>−</m:t>
                              </m:r>
                              <m:r>
                                <a:rPr lang="en-US" b="0" i="1" smtClean="0">
                                  <a:latin typeface="Cambria Math"/>
                                </a:rPr>
                                <m:t>𝑈</m:t>
                              </m:r>
                            </m:e>
                          </m:d>
                          <m:d>
                            <m:dPr>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𝑑</m:t>
                                  </m:r>
                                </m:sub>
                              </m:sSub>
                              <m:d>
                                <m:dPr>
                                  <m:ctrlPr>
                                    <a:rPr lang="en-US" i="1">
                                      <a:latin typeface="Cambria Math"/>
                                    </a:rPr>
                                  </m:ctrlPr>
                                </m:dPr>
                                <m:e>
                                  <m:r>
                                    <a:rPr lang="en-US" i="1">
                                      <a:latin typeface="Cambria Math"/>
                                    </a:rPr>
                                    <m:t>𝐸</m:t>
                                  </m:r>
                                </m:e>
                              </m:d>
                            </m:e>
                          </m:d>
                          <m:r>
                            <a:rPr lang="en-US" b="0" i="1" smtClean="0">
                              <a:latin typeface="Cambria Math"/>
                            </a:rPr>
                            <m:t>𝑑𝐸</m:t>
                          </m:r>
                        </m:e>
                      </m:nary>
                    </m:oMath>
                  </m:oMathPara>
                </a14:m>
                <a:endParaRPr lang="en-US" dirty="0">
                  <a:latin typeface="Calibri"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75012" y="1809043"/>
                <a:ext cx="4608377" cy="810478"/>
              </a:xfrm>
              <a:prstGeom prst="rect">
                <a:avLst/>
              </a:prstGeom>
              <a:blipFill rotWithShape="1">
                <a:blip r:embed="rId4"/>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9B968FA-7CDB-42AA-87DF-BAF02F183CD5}" type="slidenum">
              <a:rPr lang="en-US" smtClean="0"/>
              <a:t>7</a:t>
            </a:fld>
            <a:endParaRPr lang="en-US"/>
          </a:p>
        </p:txBody>
      </p:sp>
      <p:cxnSp>
        <p:nvCxnSpPr>
          <p:cNvPr id="7" name="Straight Connector 6"/>
          <p:cNvCxnSpPr/>
          <p:nvPr/>
        </p:nvCxnSpPr>
        <p:spPr>
          <a:xfrm>
            <a:off x="3819625" y="4048496"/>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9625" y="5039096"/>
            <a:ext cx="907473"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2698" y="3438896"/>
            <a:ext cx="9334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 idx="0"/>
          </p:cNvCxnSpPr>
          <p:nvPr/>
        </p:nvCxnSpPr>
        <p:spPr>
          <a:xfrm>
            <a:off x="3819625" y="4419600"/>
            <a:ext cx="926523" cy="4948"/>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2745898" y="4440164"/>
            <a:ext cx="2886870" cy="29413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972027" y="3286496"/>
            <a:ext cx="917122"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72026" y="4277096"/>
            <a:ext cx="917123"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12548" y="5724896"/>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5400000">
            <a:off x="2136298" y="3057896"/>
            <a:ext cx="2590800"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p:cNvSpPr/>
          <p:nvPr/>
        </p:nvSpPr>
        <p:spPr>
          <a:xfrm rot="5400000">
            <a:off x="2143225" y="4038600"/>
            <a:ext cx="2590800"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 name="Straight Connector 17"/>
          <p:cNvCxnSpPr/>
          <p:nvPr/>
        </p:nvCxnSpPr>
        <p:spPr>
          <a:xfrm>
            <a:off x="2648050" y="4734296"/>
            <a:ext cx="81915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5400000">
            <a:off x="4433679" y="2905496"/>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Arc 19"/>
          <p:cNvSpPr/>
          <p:nvPr/>
        </p:nvSpPr>
        <p:spPr>
          <a:xfrm rot="5400000">
            <a:off x="4433678" y="3886201"/>
            <a:ext cx="314695" cy="762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Arc 20"/>
          <p:cNvSpPr/>
          <p:nvPr/>
        </p:nvSpPr>
        <p:spPr>
          <a:xfrm rot="5400000">
            <a:off x="3817325" y="2895529"/>
            <a:ext cx="153997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Arc 21"/>
          <p:cNvSpPr/>
          <p:nvPr/>
        </p:nvSpPr>
        <p:spPr>
          <a:xfrm rot="5400000">
            <a:off x="3901512" y="3939948"/>
            <a:ext cx="1448177" cy="685429"/>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p:cNvSpPr/>
          <p:nvPr/>
        </p:nvSpPr>
        <p:spPr>
          <a:xfrm rot="5400000">
            <a:off x="2783998" y="3705598"/>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p:cNvSpPr/>
          <p:nvPr/>
        </p:nvSpPr>
        <p:spPr>
          <a:xfrm rot="5400000">
            <a:off x="2762226" y="4689272"/>
            <a:ext cx="1295399" cy="762000"/>
          </a:xfrm>
          <a:prstGeom prst="arc">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5122691" y="3677187"/>
            <a:ext cx="514885" cy="369332"/>
          </a:xfrm>
          <a:prstGeom prst="rect">
            <a:avLst/>
          </a:prstGeom>
          <a:noFill/>
        </p:spPr>
        <p:txBody>
          <a:bodyPr wrap="none" rtlCol="0">
            <a:spAutoFit/>
          </a:bodyPr>
          <a:lstStyle/>
          <a:p>
            <a:r>
              <a:rPr lang="en-US" dirty="0" smtClean="0">
                <a:solidFill>
                  <a:srgbClr val="00B0F0"/>
                </a:solidFill>
              </a:rPr>
              <a:t>Off</a:t>
            </a:r>
            <a:endParaRPr lang="en-US" dirty="0">
              <a:solidFill>
                <a:srgbClr val="00B0F0"/>
              </a:solidFill>
            </a:endParaRPr>
          </a:p>
        </p:txBody>
      </p:sp>
      <p:sp>
        <p:nvSpPr>
          <p:cNvPr id="26" name="TextBox 25"/>
          <p:cNvSpPr txBox="1"/>
          <p:nvPr/>
        </p:nvSpPr>
        <p:spPr>
          <a:xfrm>
            <a:off x="5127501" y="2783362"/>
            <a:ext cx="505267" cy="369332"/>
          </a:xfrm>
          <a:prstGeom prst="rect">
            <a:avLst/>
          </a:prstGeom>
          <a:noFill/>
        </p:spPr>
        <p:txBody>
          <a:bodyPr wrap="none" rtlCol="0">
            <a:spAutoFit/>
          </a:bodyPr>
          <a:lstStyle/>
          <a:p>
            <a:r>
              <a:rPr lang="en-US" dirty="0" smtClean="0">
                <a:solidFill>
                  <a:srgbClr val="FF0000"/>
                </a:solidFill>
              </a:rPr>
              <a:t>On</a:t>
            </a:r>
            <a:endParaRPr lang="en-US" dirty="0">
              <a:solidFill>
                <a:srgbClr val="FF0000"/>
              </a:solidFill>
            </a:endParaRPr>
          </a:p>
        </p:txBody>
      </p:sp>
      <mc:AlternateContent xmlns:mc="http://schemas.openxmlformats.org/markup-compatibility/2006" xmlns:a14="http://schemas.microsoft.com/office/drawing/2010/main">
        <mc:Choice Requires="a14">
          <p:sp>
            <p:nvSpPr>
              <p:cNvPr id="27" name="TextBox 26"/>
              <p:cNvSpPr txBox="1"/>
              <p:nvPr/>
            </p:nvSpPr>
            <p:spPr>
              <a:xfrm>
                <a:off x="6022498" y="3069564"/>
                <a:ext cx="4741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𝑐</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022498" y="3069564"/>
                <a:ext cx="47410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022498" y="4079749"/>
                <a:ext cx="4826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𝑣</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022498" y="4079749"/>
                <a:ext cx="482696" cy="369332"/>
              </a:xfrm>
              <a:prstGeom prst="rect">
                <a:avLst/>
              </a:prstGeom>
              <a:blipFill rotWithShape="1">
                <a:blip r:embed="rId6"/>
                <a:stretch>
                  <a:fillRect/>
                </a:stretch>
              </a:blipFill>
            </p:spPr>
            <p:txBody>
              <a:bodyPr/>
              <a:lstStyle/>
              <a:p>
                <a:r>
                  <a:rPr lang="en-US">
                    <a:noFill/>
                  </a:rPr>
                  <a:t> </a:t>
                </a:r>
              </a:p>
            </p:txBody>
          </p:sp>
        </mc:Fallback>
      </mc:AlternateContent>
      <p:sp>
        <p:nvSpPr>
          <p:cNvPr id="29" name="Right Arrow 28"/>
          <p:cNvSpPr/>
          <p:nvPr/>
        </p:nvSpPr>
        <p:spPr>
          <a:xfrm>
            <a:off x="2866294" y="4449081"/>
            <a:ext cx="1416592" cy="29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4117498" y="3439961"/>
            <a:ext cx="0" cy="606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4117498" y="3558574"/>
                <a:ext cx="762000" cy="369332"/>
              </a:xfrm>
              <a:prstGeom prst="rect">
                <a:avLst/>
              </a:prstGeom>
              <a:noFill/>
            </p:spPr>
            <p:txBody>
              <a:bodyPr wrap="square" rtlCol="0">
                <a:spAutoFit/>
              </a:bodyPr>
              <a:lstStyle/>
              <a:p>
                <a:r>
                  <a:rPr lang="en-US" dirty="0" smtClean="0"/>
                  <a:t>q∆</a:t>
                </a:r>
                <a14:m>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𝐺</m:t>
                        </m:r>
                      </m:sub>
                    </m:sSub>
                  </m:oMath>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4117498" y="3558574"/>
                <a:ext cx="762000" cy="369332"/>
              </a:xfrm>
              <a:prstGeom prst="rect">
                <a:avLst/>
              </a:prstGeom>
              <a:blipFill rotWithShape="1">
                <a:blip r:embed="rId7"/>
                <a:stretch>
                  <a:fillRect l="-6400" t="-8333" b="-26667"/>
                </a:stretch>
              </a:blipFill>
            </p:spPr>
            <p:txBody>
              <a:bodyPr/>
              <a:lstStyle/>
              <a:p>
                <a:r>
                  <a:rPr lang="en-US">
                    <a:noFill/>
                  </a:rPr>
                  <a:t> </a:t>
                </a:r>
              </a:p>
            </p:txBody>
          </p:sp>
        </mc:Fallback>
      </mc:AlternateContent>
      <p:cxnSp>
        <p:nvCxnSpPr>
          <p:cNvPr id="32" name="Straight Connector 31"/>
          <p:cNvCxnSpPr>
            <a:stCxn id="16" idx="2"/>
          </p:cNvCxnSpPr>
          <p:nvPr/>
        </p:nvCxnSpPr>
        <p:spPr>
          <a:xfrm flipH="1" flipV="1">
            <a:off x="3409925" y="2783362"/>
            <a:ext cx="21773" cy="1950934"/>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781299" y="2783362"/>
            <a:ext cx="28701" cy="1950933"/>
          </a:xfrm>
          <a:prstGeom prst="line">
            <a:avLst/>
          </a:prstGeom>
          <a:ln>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438625" y="2968028"/>
            <a:ext cx="352301"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78085" y="2598696"/>
            <a:ext cx="308098" cy="369332"/>
          </a:xfrm>
          <a:prstGeom prst="rect">
            <a:avLst/>
          </a:prstGeom>
          <a:noFill/>
        </p:spPr>
        <p:txBody>
          <a:bodyPr wrap="none" rtlCol="0">
            <a:spAutoFit/>
          </a:bodyPr>
          <a:lstStyle/>
          <a:p>
            <a:r>
              <a:rPr lang="el-GR" dirty="0"/>
              <a:t>λ</a:t>
            </a:r>
            <a:endParaRPr lang="en-US" dirty="0"/>
          </a:p>
        </p:txBody>
      </p:sp>
      <p:sp>
        <p:nvSpPr>
          <p:cNvPr id="36" name="TextBox 35"/>
          <p:cNvSpPr txBox="1"/>
          <p:nvPr/>
        </p:nvSpPr>
        <p:spPr>
          <a:xfrm>
            <a:off x="3856461" y="5939188"/>
            <a:ext cx="1023037" cy="369332"/>
          </a:xfrm>
          <a:prstGeom prst="rect">
            <a:avLst/>
          </a:prstGeom>
          <a:noFill/>
        </p:spPr>
        <p:txBody>
          <a:bodyPr wrap="none" rtlCol="0">
            <a:spAutoFit/>
          </a:bodyPr>
          <a:lstStyle/>
          <a:p>
            <a:r>
              <a:rPr lang="en-US" dirty="0" smtClean="0"/>
              <a:t>Channel</a:t>
            </a:r>
            <a:endParaRPr lang="en-US" dirty="0"/>
          </a:p>
        </p:txBody>
      </p:sp>
      <p:sp>
        <p:nvSpPr>
          <p:cNvPr id="37" name="TextBox 36"/>
          <p:cNvSpPr txBox="1"/>
          <p:nvPr/>
        </p:nvSpPr>
        <p:spPr>
          <a:xfrm>
            <a:off x="2539178" y="5939188"/>
            <a:ext cx="854849" cy="369332"/>
          </a:xfrm>
          <a:prstGeom prst="rect">
            <a:avLst/>
          </a:prstGeom>
          <a:noFill/>
        </p:spPr>
        <p:txBody>
          <a:bodyPr wrap="none" rtlCol="0">
            <a:spAutoFit/>
          </a:bodyPr>
          <a:lstStyle/>
          <a:p>
            <a:r>
              <a:rPr lang="en-US" dirty="0" smtClean="0"/>
              <a:t>Source</a:t>
            </a:r>
            <a:endParaRPr lang="en-US" dirty="0"/>
          </a:p>
        </p:txBody>
      </p:sp>
      <p:sp>
        <p:nvSpPr>
          <p:cNvPr id="38" name="TextBox 37"/>
          <p:cNvSpPr txBox="1"/>
          <p:nvPr/>
        </p:nvSpPr>
        <p:spPr>
          <a:xfrm>
            <a:off x="5117135" y="5939188"/>
            <a:ext cx="752963" cy="369332"/>
          </a:xfrm>
          <a:prstGeom prst="rect">
            <a:avLst/>
          </a:prstGeom>
          <a:noFill/>
        </p:spPr>
        <p:txBody>
          <a:bodyPr wrap="none" rtlCol="0">
            <a:spAutoFit/>
          </a:bodyPr>
          <a:lstStyle/>
          <a:p>
            <a:r>
              <a:rPr lang="en-US" dirty="0" smtClean="0"/>
              <a:t>Drain</a:t>
            </a:r>
            <a:endParaRPr lang="en-US" dirty="0"/>
          </a:p>
        </p:txBody>
      </p:sp>
      <p:cxnSp>
        <p:nvCxnSpPr>
          <p:cNvPr id="39" name="Straight Connector 38"/>
          <p:cNvCxnSpPr/>
          <p:nvPr/>
        </p:nvCxnSpPr>
        <p:spPr>
          <a:xfrm>
            <a:off x="4972026" y="3286496"/>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48050" y="4743215"/>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92136" y="5715000"/>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73017" y="4264415"/>
            <a:ext cx="917122" cy="0"/>
          </a:xfrm>
          <a:prstGeom prst="line">
            <a:avLst/>
          </a:prstGeom>
          <a:ln cmpd="sng">
            <a:solidFill>
              <a:srgbClr val="00B0F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60" name="Rectangle 2059"/>
              <p:cNvSpPr/>
              <p:nvPr/>
            </p:nvSpPr>
            <p:spPr>
              <a:xfrm>
                <a:off x="2386485" y="3925187"/>
                <a:ext cx="763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𝑠</m:t>
                          </m:r>
                        </m:sub>
                      </m:sSub>
                      <m:d>
                        <m:dPr>
                          <m:ctrlPr>
                            <a:rPr lang="en-US" i="1">
                              <a:latin typeface="Cambria Math"/>
                            </a:rPr>
                          </m:ctrlPr>
                        </m:dPr>
                        <m:e>
                          <m:r>
                            <a:rPr lang="en-US" i="1">
                              <a:latin typeface="Cambria Math"/>
                            </a:rPr>
                            <m:t>𝐸</m:t>
                          </m:r>
                        </m:e>
                      </m:d>
                    </m:oMath>
                  </m:oMathPara>
                </a14:m>
                <a:endParaRPr lang="en-US" dirty="0"/>
              </a:p>
            </p:txBody>
          </p:sp>
        </mc:Choice>
        <mc:Fallback xmlns="">
          <p:sp>
            <p:nvSpPr>
              <p:cNvPr id="2060" name="Rectangle 2059"/>
              <p:cNvSpPr>
                <a:spLocks noRot="1" noChangeAspect="1" noMove="1" noResize="1" noEditPoints="1" noAdjustHandles="1" noChangeArrowheads="1" noChangeShapeType="1" noTextEdit="1"/>
              </p:cNvSpPr>
              <p:nvPr/>
            </p:nvSpPr>
            <p:spPr>
              <a:xfrm>
                <a:off x="2386485" y="3925187"/>
                <a:ext cx="763606" cy="369332"/>
              </a:xfrm>
              <a:prstGeom prst="rect">
                <a:avLst/>
              </a:prstGeom>
              <a:blipFill rotWithShape="1">
                <a:blip r:embed="rId8"/>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5966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9" grpId="0" animBg="1"/>
      <p:bldP spid="20" grpId="0" animBg="1"/>
      <p:bldP spid="26" grpId="0"/>
      <p:bldP spid="29" grpId="0" animBg="1"/>
      <p:bldP spid="31"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a:off x="2319030" y="5207677"/>
            <a:ext cx="8207" cy="30590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t>Device design and </a:t>
            </a:r>
            <a:r>
              <a:rPr lang="en-US" dirty="0" smtClean="0"/>
              <a:t>simulation</a:t>
            </a:r>
            <a:endParaRPr lang="en-US" dirty="0"/>
          </a:p>
        </p:txBody>
      </p:sp>
      <p:sp>
        <p:nvSpPr>
          <p:cNvPr id="5" name="Rectangle 4"/>
          <p:cNvSpPr/>
          <p:nvPr/>
        </p:nvSpPr>
        <p:spPr>
          <a:xfrm>
            <a:off x="1729322" y="2083478"/>
            <a:ext cx="12192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48922" y="2083478"/>
            <a:ext cx="12192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9322" y="2997878"/>
            <a:ext cx="1219200" cy="2209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8922" y="3531277"/>
            <a:ext cx="1219200" cy="16947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729322" y="2997878"/>
            <a:ext cx="12192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48922" y="3547043"/>
            <a:ext cx="12192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1020378" y="2795739"/>
                <a:ext cx="472629" cy="4042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nor/>
                            </m:rPr>
                            <a:rPr lang="en-US" dirty="0"/>
                            <m:t>µ</m:t>
                          </m:r>
                        </m:e>
                        <m:sub>
                          <m:r>
                            <a:rPr lang="en-US" b="0" i="1" smtClean="0">
                              <a:latin typeface="Cambria Math"/>
                            </a:rPr>
                            <m:t>1</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020378" y="2795739"/>
                <a:ext cx="472629" cy="404278"/>
              </a:xfrm>
              <a:prstGeom prst="rect">
                <a:avLst/>
              </a:prstGeom>
              <a:blipFill rotWithShape="1">
                <a:blip r:embed="rId2"/>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657493" y="3344904"/>
                <a:ext cx="477951" cy="4042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nor/>
                            </m:rPr>
                            <a:rPr lang="en-US" dirty="0"/>
                            <m:t>µ</m:t>
                          </m:r>
                        </m:e>
                        <m:sub>
                          <m:r>
                            <a:rPr lang="en-US" b="0" i="1" smtClean="0">
                              <a:latin typeface="Cambria Math"/>
                            </a:rPr>
                            <m:t>2</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7657493" y="3344904"/>
                <a:ext cx="477951" cy="404278"/>
              </a:xfrm>
              <a:prstGeom prst="rect">
                <a:avLst/>
              </a:prstGeom>
              <a:blipFill rotWithShape="1">
                <a:blip r:embed="rId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13350" y="3144472"/>
                <a:ext cx="6511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m:t>
                          </m:r>
                          <m:r>
                            <a:rPr lang="el-GR" i="1">
                              <a:latin typeface="Cambria Math"/>
                            </a:rPr>
                            <m:t>𝛴</m:t>
                          </m:r>
                          <m:r>
                            <a:rPr lang="en-US" i="1">
                              <a:latin typeface="Cambria Math"/>
                            </a:rPr>
                            <m:t>]</m:t>
                          </m:r>
                        </m:e>
                        <m:sub>
                          <m:r>
                            <a:rPr lang="en-US" b="0" i="1" smtClean="0">
                              <a:latin typeface="Cambria Math"/>
                            </a:rPr>
                            <m:t>1</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013350" y="3144472"/>
                <a:ext cx="651139" cy="369332"/>
              </a:xfrm>
              <a:prstGeom prst="rect">
                <a:avLst/>
              </a:prstGeom>
              <a:blipFill rotWithShape="1">
                <a:blip r:embed="rId4"/>
                <a:stretch>
                  <a:fillRect b="-16667"/>
                </a:stretch>
              </a:blipFill>
            </p:spPr>
            <p:txBody>
              <a:bodyPr/>
              <a:lstStyle/>
              <a:p>
                <a:r>
                  <a:rPr lang="en-US">
                    <a:noFill/>
                  </a:rPr>
                  <a:t> </a:t>
                </a:r>
              </a:p>
            </p:txBody>
          </p:sp>
        </mc:Fallback>
      </mc:AlternateContent>
      <p:sp>
        <p:nvSpPr>
          <p:cNvPr id="33" name="TextBox 32"/>
          <p:cNvSpPr txBox="1"/>
          <p:nvPr/>
        </p:nvSpPr>
        <p:spPr>
          <a:xfrm>
            <a:off x="733407" y="2350819"/>
            <a:ext cx="854849" cy="369332"/>
          </a:xfrm>
          <a:prstGeom prst="rect">
            <a:avLst/>
          </a:prstGeom>
          <a:noFill/>
        </p:spPr>
        <p:txBody>
          <a:bodyPr wrap="none" rtlCol="0">
            <a:spAutoFit/>
          </a:bodyPr>
          <a:lstStyle/>
          <a:p>
            <a:r>
              <a:rPr lang="en-US" dirty="0" smtClean="0"/>
              <a:t>Source</a:t>
            </a:r>
            <a:endParaRPr lang="en-US" dirty="0"/>
          </a:p>
        </p:txBody>
      </p:sp>
      <p:sp>
        <p:nvSpPr>
          <p:cNvPr id="34" name="TextBox 33"/>
          <p:cNvSpPr txBox="1"/>
          <p:nvPr/>
        </p:nvSpPr>
        <p:spPr>
          <a:xfrm>
            <a:off x="7563944" y="2350819"/>
            <a:ext cx="752963" cy="369332"/>
          </a:xfrm>
          <a:prstGeom prst="rect">
            <a:avLst/>
          </a:prstGeom>
          <a:noFill/>
        </p:spPr>
        <p:txBody>
          <a:bodyPr wrap="none" rtlCol="0">
            <a:spAutoFit/>
          </a:bodyPr>
          <a:lstStyle/>
          <a:p>
            <a:r>
              <a:rPr lang="en-US" dirty="0" smtClean="0"/>
              <a:t>Drain</a:t>
            </a:r>
            <a:endParaRPr lang="en-US" dirty="0"/>
          </a:p>
        </p:txBody>
      </p:sp>
      <p:sp>
        <p:nvSpPr>
          <p:cNvPr id="35" name="TextBox 34"/>
          <p:cNvSpPr txBox="1"/>
          <p:nvPr/>
        </p:nvSpPr>
        <p:spPr>
          <a:xfrm>
            <a:off x="4218259" y="1714146"/>
            <a:ext cx="646139" cy="369332"/>
          </a:xfrm>
          <a:prstGeom prst="rect">
            <a:avLst/>
          </a:prstGeom>
          <a:noFill/>
        </p:spPr>
        <p:txBody>
          <a:bodyPr wrap="none" rtlCol="0">
            <a:spAutoFit/>
          </a:bodyPr>
          <a:lstStyle/>
          <a:p>
            <a:r>
              <a:rPr lang="en-US" dirty="0" smtClean="0"/>
              <a:t>Gate</a:t>
            </a:r>
            <a:endParaRPr lang="en-US" dirty="0"/>
          </a:p>
        </p:txBody>
      </p:sp>
      <p:cxnSp>
        <p:nvCxnSpPr>
          <p:cNvPr id="37" name="Straight Arrow Connector 36"/>
          <p:cNvCxnSpPr/>
          <p:nvPr/>
        </p:nvCxnSpPr>
        <p:spPr>
          <a:xfrm>
            <a:off x="2327362" y="5520054"/>
            <a:ext cx="16455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74630" y="5387807"/>
            <a:ext cx="0" cy="302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96139" y="5208318"/>
            <a:ext cx="0" cy="673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48049" y="5518953"/>
            <a:ext cx="11245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618267" y="5518953"/>
            <a:ext cx="2168416" cy="110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4652639" y="5665146"/>
                <a:ext cx="5820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𝑉</m:t>
                          </m:r>
                        </m:e>
                        <m:sub>
                          <m:r>
                            <a:rPr lang="en-US" b="0" i="1" smtClean="0">
                              <a:latin typeface="Cambria Math"/>
                            </a:rPr>
                            <m:t>𝐷𝑆</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4652639" y="5665146"/>
                <a:ext cx="58201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3670069" y="5626315"/>
                <a:ext cx="5430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i="1">
                              <a:latin typeface="Cambria Math"/>
                            </a:rPr>
                            <m:t>𝐷𝑆</m:t>
                          </m:r>
                        </m:sub>
                      </m:sSub>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3670069" y="5626315"/>
                <a:ext cx="543034" cy="369332"/>
              </a:xfrm>
              <a:prstGeom prst="rect">
                <a:avLst/>
              </a:prstGeom>
              <a:blipFill rotWithShape="1">
                <a:blip r:embed="rId6"/>
                <a:stretch>
                  <a:fillRect/>
                </a:stretch>
              </a:blipFill>
            </p:spPr>
            <p:txBody>
              <a:bodyPr/>
              <a:lstStyle/>
              <a:p>
                <a:r>
                  <a:rPr lang="en-US">
                    <a:noFill/>
                  </a:rPr>
                  <a:t> </a:t>
                </a:r>
              </a:p>
            </p:txBody>
          </p:sp>
        </mc:Fallback>
      </mc:AlternateContent>
      <p:cxnSp>
        <p:nvCxnSpPr>
          <p:cNvPr id="68" name="Straight Arrow Connector 67"/>
          <p:cNvCxnSpPr/>
          <p:nvPr/>
        </p:nvCxnSpPr>
        <p:spPr>
          <a:xfrm>
            <a:off x="4879716" y="5526166"/>
            <a:ext cx="16455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6436908" y="3733446"/>
                <a:ext cx="6564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m:t>
                          </m:r>
                          <m:r>
                            <a:rPr lang="el-GR" i="1">
                              <a:latin typeface="Cambria Math"/>
                            </a:rPr>
                            <m:t>𝛴</m:t>
                          </m:r>
                          <m:r>
                            <a:rPr lang="en-US" i="1">
                              <a:latin typeface="Cambria Math"/>
                            </a:rPr>
                            <m:t>]</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436908" y="3733446"/>
                <a:ext cx="656462" cy="369332"/>
              </a:xfrm>
              <a:prstGeom prst="rect">
                <a:avLst/>
              </a:prstGeom>
              <a:blipFill rotWithShape="1">
                <a:blip r:embed="rId7"/>
                <a:stretch>
                  <a:fillRect b="-14754"/>
                </a:stretch>
              </a:blipFill>
            </p:spPr>
            <p:txBody>
              <a:bodyPr/>
              <a:lstStyle/>
              <a:p>
                <a:r>
                  <a:rPr lang="en-US">
                    <a:noFill/>
                  </a:rPr>
                  <a:t> </a:t>
                </a:r>
              </a:p>
            </p:txBody>
          </p:sp>
        </mc:Fallback>
      </mc:AlternateContent>
      <p:sp>
        <p:nvSpPr>
          <p:cNvPr id="3" name="Rectangle 2"/>
          <p:cNvSpPr/>
          <p:nvPr/>
        </p:nvSpPr>
        <p:spPr>
          <a:xfrm>
            <a:off x="3208595" y="2061830"/>
            <a:ext cx="2648866" cy="3145847"/>
          </a:xfrm>
          <a:prstGeom prst="rect">
            <a:avLst/>
          </a:prstGeom>
          <a:pattFill prst="ltHorz">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mc:AlternateContent xmlns:mc="http://schemas.openxmlformats.org/markup-compatibility/2006" xmlns:a14="http://schemas.microsoft.com/office/drawing/2010/main">
        <mc:Choice Requires="a14">
          <p:sp>
            <p:nvSpPr>
              <p:cNvPr id="20" name="Rectangle 19"/>
              <p:cNvSpPr/>
              <p:nvPr/>
            </p:nvSpPr>
            <p:spPr>
              <a:xfrm>
                <a:off x="2070151" y="6034478"/>
                <a:ext cx="4787849" cy="394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dirty="0" smtClean="0">
                          <a:latin typeface="Cambria Math"/>
                        </a:rPr>
                        <m:t>Green</m:t>
                      </m:r>
                      <m:r>
                        <a:rPr lang="en-US" b="0" i="1" dirty="0" smtClean="0">
                          <a:latin typeface="Cambria Math"/>
                        </a:rPr>
                        <m:t> </m:t>
                      </m:r>
                      <m:r>
                        <m:rPr>
                          <m:sty m:val="p"/>
                        </m:rPr>
                        <a:rPr lang="en-US" b="0" i="0" dirty="0" smtClean="0">
                          <a:latin typeface="Cambria Math"/>
                        </a:rPr>
                        <m:t>Function</m:t>
                      </m:r>
                      <m:r>
                        <a:rPr lang="en-US" b="0" i="0" dirty="0" smtClean="0">
                          <a:latin typeface="Cambria Math"/>
                        </a:rPr>
                        <m:t>:</m:t>
                      </m:r>
                      <m:r>
                        <a:rPr lang="en-US" b="0" i="1" dirty="0" smtClean="0">
                          <a:latin typeface="Cambria Math"/>
                        </a:rPr>
                        <m:t> </m:t>
                      </m:r>
                      <m:r>
                        <a:rPr lang="en-US" i="1" dirty="0">
                          <a:latin typeface="Cambria Math"/>
                        </a:rPr>
                        <m:t>𝐺</m:t>
                      </m:r>
                      <m:r>
                        <a:rPr lang="en-US" i="1">
                          <a:latin typeface="Cambria Math"/>
                        </a:rPr>
                        <m:t>=</m:t>
                      </m:r>
                      <m:sSup>
                        <m:sSupPr>
                          <m:ctrlPr>
                            <a:rPr lang="en-US" i="1">
                              <a:latin typeface="Cambria Math"/>
                            </a:rPr>
                          </m:ctrlPr>
                        </m:sSupPr>
                        <m:e>
                          <m:r>
                            <a:rPr lang="en-US" i="1">
                              <a:latin typeface="Cambria Math"/>
                            </a:rPr>
                            <m:t>(</m:t>
                          </m:r>
                          <m:r>
                            <a:rPr lang="en-US" i="1">
                              <a:latin typeface="Cambria Math"/>
                            </a:rPr>
                            <m:t>𝐸𝐼</m:t>
                          </m:r>
                          <m:r>
                            <a:rPr lang="en-US" i="1">
                              <a:latin typeface="Cambria Math"/>
                            </a:rPr>
                            <m:t>−</m:t>
                          </m:r>
                          <m:r>
                            <a:rPr lang="en-US" i="1">
                              <a:latin typeface="Cambria Math"/>
                            </a:rPr>
                            <m:t>𝐻</m:t>
                          </m:r>
                          <m:r>
                            <a:rPr lang="en-US" i="1">
                              <a:latin typeface="Cambria Math"/>
                            </a:rPr>
                            <m:t>−</m:t>
                          </m:r>
                          <m:sSub>
                            <m:sSubPr>
                              <m:ctrlPr>
                                <a:rPr lang="en-US" i="1">
                                  <a:latin typeface="Cambria Math"/>
                                </a:rPr>
                              </m:ctrlPr>
                            </m:sSubPr>
                            <m:e>
                              <m:r>
                                <m:rPr>
                                  <m:nor/>
                                </m:rPr>
                                <a:rPr lang="pt-BR" dirty="0"/>
                                <m:t>Σ</m:t>
                              </m:r>
                              <m:r>
                                <m:rPr>
                                  <m:nor/>
                                </m:rPr>
                                <a:rPr lang="pt-BR" dirty="0"/>
                                <m:t> </m:t>
                              </m:r>
                            </m:e>
                            <m:sub>
                              <m:r>
                                <a:rPr lang="en-US" i="1">
                                  <a:latin typeface="Cambria Math"/>
                                </a:rPr>
                                <m:t>1</m:t>
                              </m:r>
                            </m:sub>
                          </m:sSub>
                          <m:r>
                            <a:rPr lang="en-US" i="1">
                              <a:latin typeface="Cambria Math"/>
                            </a:rPr>
                            <m:t>−</m:t>
                          </m:r>
                          <m:sSub>
                            <m:sSubPr>
                              <m:ctrlPr>
                                <a:rPr lang="en-US" i="1">
                                  <a:latin typeface="Cambria Math"/>
                                </a:rPr>
                              </m:ctrlPr>
                            </m:sSubPr>
                            <m:e>
                              <m:r>
                                <m:rPr>
                                  <m:nor/>
                                </m:rPr>
                                <a:rPr lang="pt-BR" dirty="0"/>
                                <m:t>Σ</m:t>
                              </m:r>
                              <m:r>
                                <m:rPr>
                                  <m:nor/>
                                </m:rPr>
                                <a:rPr lang="pt-BR" dirty="0"/>
                                <m:t> </m:t>
                              </m:r>
                            </m:e>
                            <m:sub>
                              <m:r>
                                <a:rPr lang="en-US" i="1">
                                  <a:latin typeface="Cambria Math"/>
                                </a:rPr>
                                <m:t>2</m:t>
                              </m:r>
                            </m:sub>
                          </m:sSub>
                          <m:r>
                            <a:rPr lang="en-US" i="1">
                              <a:latin typeface="Cambria Math"/>
                            </a:rPr>
                            <m:t>)</m:t>
                          </m:r>
                          <m:r>
                            <m:rPr>
                              <m:nor/>
                            </m:rPr>
                            <a:rPr lang="pt-BR" dirty="0"/>
                            <m:t> </m:t>
                          </m:r>
                        </m:e>
                        <m:sup>
                          <m:r>
                            <a:rPr lang="en-US" i="1">
                              <a:latin typeface="Cambria Math"/>
                            </a:rPr>
                            <m:t>−1</m:t>
                          </m:r>
                        </m:sup>
                      </m:sSup>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2070151" y="6034478"/>
                <a:ext cx="4787849" cy="394403"/>
              </a:xfrm>
              <a:prstGeom prst="rect">
                <a:avLst/>
              </a:prstGeom>
              <a:blipFill rotWithShape="1">
                <a:blip r:embed="rId8"/>
                <a:stretch>
                  <a:fillRect b="-10769"/>
                </a:stretch>
              </a:blipFill>
            </p:spPr>
            <p:txBody>
              <a:bodyPr/>
              <a:lstStyle/>
              <a:p>
                <a:r>
                  <a:rPr lang="en-US">
                    <a:noFill/>
                  </a:rPr>
                  <a:t> </a:t>
                </a:r>
              </a:p>
            </p:txBody>
          </p:sp>
        </mc:Fallback>
      </mc:AlternateContent>
      <p:sp>
        <p:nvSpPr>
          <p:cNvPr id="39" name="Slide Number Placeholder 3"/>
          <p:cNvSpPr>
            <a:spLocks noGrp="1"/>
          </p:cNvSpPr>
          <p:nvPr>
            <p:ph type="sldNum" sz="quarter" idx="12"/>
          </p:nvPr>
        </p:nvSpPr>
        <p:spPr>
          <a:xfrm>
            <a:off x="7924800" y="6356350"/>
            <a:ext cx="762000" cy="365125"/>
          </a:xfrm>
        </p:spPr>
        <p:txBody>
          <a:bodyPr/>
          <a:lstStyle/>
          <a:p>
            <a:fld id="{19B968FA-7CDB-42AA-87DF-BAF02F183CD5}" type="slidenum">
              <a:rPr lang="en-US" smtClean="0"/>
              <a:t>8</a:t>
            </a:fld>
            <a:endParaRPr lang="en-US"/>
          </a:p>
        </p:txBody>
      </p:sp>
      <p:cxnSp>
        <p:nvCxnSpPr>
          <p:cNvPr id="46" name="Straight Connector 45"/>
          <p:cNvCxnSpPr/>
          <p:nvPr/>
        </p:nvCxnSpPr>
        <p:spPr>
          <a:xfrm>
            <a:off x="6756932" y="5207677"/>
            <a:ext cx="8207" cy="3059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429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Graphene</a:t>
            </a:r>
            <a:r>
              <a:rPr lang="en-US" dirty="0"/>
              <a:t> </a:t>
            </a:r>
            <a:r>
              <a:rPr lang="en-US" dirty="0" err="1"/>
              <a:t>N</a:t>
            </a:r>
            <a:r>
              <a:rPr lang="en-US" dirty="0" err="1" smtClean="0"/>
              <a:t>anoribbon</a:t>
            </a:r>
            <a:r>
              <a:rPr lang="en-US" dirty="0" smtClean="0"/>
              <a:t> (GNR)</a:t>
            </a:r>
            <a:endParaRPr lang="en-US" dirty="0"/>
          </a:p>
        </p:txBody>
      </p:sp>
      <p:sp>
        <p:nvSpPr>
          <p:cNvPr id="3" name="Content Placeholder 2"/>
          <p:cNvSpPr>
            <a:spLocks noGrp="1"/>
          </p:cNvSpPr>
          <p:nvPr>
            <p:ph idx="1"/>
          </p:nvPr>
        </p:nvSpPr>
        <p:spPr>
          <a:xfrm>
            <a:off x="914400" y="1928650"/>
            <a:ext cx="3352800" cy="655320"/>
          </a:xfrm>
        </p:spPr>
        <p:txBody>
          <a:bodyPr/>
          <a:lstStyle/>
          <a:p>
            <a:pPr marL="0" indent="0" algn="ctr">
              <a:buNone/>
            </a:pPr>
            <a:r>
              <a:rPr lang="en-US" dirty="0" err="1" smtClean="0"/>
              <a:t>Subbands</a:t>
            </a:r>
            <a:endParaRPr lang="en-US" dirty="0" smtClean="0"/>
          </a:p>
        </p:txBody>
      </p:sp>
      <p:pic>
        <p:nvPicPr>
          <p:cNvPr id="5122" name="Picture 2" descr="J:\VINO\GRCAD_poisson3\results\graphene_bandstru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 y="2438400"/>
            <a:ext cx="4902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VINO\GRCAD_poisson3\results\width_others\EEvT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1246" y="2391594"/>
            <a:ext cx="4285024" cy="38252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266408" y="1895150"/>
            <a:ext cx="3352800" cy="6553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dirty="0" smtClean="0"/>
              <a:t>Transmission</a:t>
            </a:r>
          </a:p>
        </p:txBody>
      </p:sp>
      <p:sp>
        <p:nvSpPr>
          <p:cNvPr id="4" name="Slide Number Placeholder 3"/>
          <p:cNvSpPr>
            <a:spLocks noGrp="1"/>
          </p:cNvSpPr>
          <p:nvPr>
            <p:ph type="sldNum" sz="quarter" idx="12"/>
          </p:nvPr>
        </p:nvSpPr>
        <p:spPr/>
        <p:txBody>
          <a:bodyPr/>
          <a:lstStyle/>
          <a:p>
            <a:fld id="{19B968FA-7CDB-42AA-87DF-BAF02F183CD5}" type="slidenum">
              <a:rPr lang="en-US" smtClean="0"/>
              <a:t>9</a:t>
            </a:fld>
            <a:endParaRPr lang="en-US"/>
          </a:p>
        </p:txBody>
      </p:sp>
      <p:pic>
        <p:nvPicPr>
          <p:cNvPr id="1026" name="Picture 2" descr="C:\Users\Root\Desktop\VINO\REU Research\REU Deliverables\bandstruc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 y="2560577"/>
            <a:ext cx="4773363" cy="368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7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Lecture: Tunnel FET&amp;quot;&quot;/&gt;&lt;property id=&quot;20307&quot; value=&quot;256&quot;/&gt;&lt;/object&gt;&lt;object type=&quot;3&quot; unique_id=&quot;10004&quot;&gt;&lt;property id=&quot;20148&quot; value=&quot;5&quot;/&gt;&lt;property id=&quot;20300&quot; value=&quot;Slide 2 - &amp;quot;This lecture will cover:&amp;quot;&quot;/&gt;&lt;property id=&quot;20307&quot; value=&quot;281&quot;/&gt;&lt;/object&gt;&lt;object type=&quot;3&quot; unique_id=&quot;10005&quot;&gt;&lt;property id=&quot;20148&quot; value=&quot;5&quot;/&gt;&lt;property id=&quot;20300&quot; value=&quot;Slide 3 - &amp;quot;Field-effect transistor (FET) review&amp;quot;&quot;/&gt;&lt;property id=&quot;20307&quot; value=&quot;299&quot;/&gt;&lt;/object&gt;&lt;object type=&quot;3&quot; unique_id=&quot;10006&quot;&gt;&lt;property id=&quot;20148&quot; value=&quot;5&quot;/&gt;&lt;property id=&quot;20300&quot; value=&quot;Slide 4 - &amp;quot;Motivation&amp;quot;&quot;/&gt;&lt;property id=&quot;20307&quot; value=&quot;291&quot;/&gt;&lt;/object&gt;&lt;object type=&quot;3&quot; unique_id=&quot;10007&quot;&gt;&lt;property id=&quot;20148&quot; value=&quot;5&quot;/&gt;&lt;property id=&quot;20300&quot; value=&quot;Slide 5 - &amp;quot;Current-voltage (IV) curve&amp;quot;&quot;/&gt;&lt;property id=&quot;20307&quot; value=&quot;284&quot;/&gt;&lt;/object&gt;&lt;object type=&quot;3&quot; unique_id=&quot;10008&quot;&gt;&lt;property id=&quot;20148&quot; value=&quot;5&quot;/&gt;&lt;property id=&quot;20300&quot; value=&quot;Slide 7 - &amp;quot;Tunnel Field Effect Transistor (TFET)&amp;quot;&quot;/&gt;&lt;property id=&quot;20307&quot; value=&quot;285&quot;/&gt;&lt;/object&gt;&lt;object type=&quot;3&quot; unique_id=&quot;10009&quot;&gt;&lt;property id=&quot;20148&quot; value=&quot;5&quot;/&gt;&lt;property id=&quot;20300&quot; value=&quot;Slide 8 - &amp;quot;Device design and simulation&amp;quot;&quot;/&gt;&lt;property id=&quot;20307&quot; value=&quot;308&quot;/&gt;&lt;/object&gt;&lt;object type=&quot;3&quot; unique_id=&quot;10010&quot;&gt;&lt;property id=&quot;20148&quot; value=&quot;5&quot;/&gt;&lt;property id=&quot;20300&quot; value=&quot;Slide 9 - &amp;quot;Graphene Nanoribbon (GNR)&amp;quot;&quot;/&gt;&lt;property id=&quot;20307&quot; value=&quot;320&quot;/&gt;&lt;/object&gt;&lt;object type=&quot;3&quot; unique_id=&quot;10011&quot;&gt;&lt;property id=&quot;20148&quot; value=&quot;5&quot;/&gt;&lt;property id=&quot;20300&quot; value=&quot;Slide 10 - &amp;quot;Relevant Functions (analytical)&amp;quot;&quot;/&gt;&lt;property id=&quot;20307&quot; value=&quot;298&quot;/&gt;&lt;/object&gt;&lt;object type=&quot;3&quot; unique_id=&quot;10012&quot;&gt;&lt;property id=&quot;20148&quot; value=&quot;5&quot;/&gt;&lt;property id=&quot;20300&quot; value=&quot;Slide 11 - &amp;quot;Literature Review: MOSFET/TFET IV of different material system&amp;quot;&quot;/&gt;&lt;property id=&quot;20307&quot; value=&quot;296&quot;/&gt;&lt;/object&gt;&lt;object type=&quot;3&quot; unique_id=&quot;10013&quot;&gt;&lt;property id=&quot;20148&quot; value=&quot;5&quot;/&gt;&lt;property id=&quot;20300&quot; value=&quot;Slide 12 - &amp;quot;Literature Review: varying gate overlap &amp;amp; differential voltage&amp;quot;&quot;/&gt;&lt;property id=&quot;20307&quot; value=&quot;309&quot;/&gt;&lt;/object&gt;&lt;object type=&quot;3&quot; unique_id=&quot;10014&quot;&gt;&lt;property id=&quot;20148&quot; value=&quot;5&quot;/&gt;&lt;property id=&quot;20300&quot; value=&quot;Slide 13 - &amp;quot;Literature Review: varying drain-side gate underlap &amp;amp; drain doping&amp;quot;&quot;/&gt;&lt;property id=&quot;20307&quot; value=&quot;310&quot;/&gt;&lt;/object&gt;&lt;object type=&quot;3&quot; unique_id=&quot;10015&quot;&gt;&lt;property id=&quot;20148&quot; value=&quot;5&quot;/&gt;&lt;property id=&quot;20300&quot; value=&quot;Slide 14 - &amp;quot;Result: varying channel width&amp;quot;&quot;/&gt;&lt;property id=&quot;20307&quot; value=&quot;318&quot;/&gt;&lt;/object&gt;&lt;object type=&quot;3&quot; unique_id=&quot;10016&quot;&gt;&lt;property id=&quot;20148&quot; value=&quot;5&quot;/&gt;&lt;property id=&quot;20300&quot; value=&quot;Slide 15 - &amp;quot;Result: varying channel width&amp;quot;&quot;/&gt;&lt;property id=&quot;20307&quot; value=&quot;319&quot;/&gt;&lt;/object&gt;&lt;object type=&quot;3&quot; unique_id=&quot;10017&quot;&gt;&lt;property id=&quot;20148&quot; value=&quot;5&quot;/&gt;&lt;property id=&quot;20300&quot; value=&quot;Slide 16 - &amp;quot;Results: varying channel length&amp;quot;&quot;/&gt;&lt;property id=&quot;20307&quot; value=&quot;287&quot;/&gt;&lt;/object&gt;&lt;object type=&quot;3&quot; unique_id=&quot;10018&quot;&gt;&lt;property id=&quot;20148&quot; value=&quot;5&quot;/&gt;&lt;property id=&quot;20300&quot; value=&quot;Slide 17 - &amp;quot;Results varying channel length&amp;quot;&quot;/&gt;&lt;property id=&quot;20307&quot; value=&quot;313&quot;/&gt;&lt;/object&gt;&lt;object type=&quot;3&quot; unique_id=&quot;10019&quot;&gt;&lt;property id=&quot;20148&quot; value=&quot;5&quot;/&gt;&lt;property id=&quot;20300&quot; value=&quot;Slide 18 - &amp;quot;Results: varying doping in contacts&amp;quot;&quot;/&gt;&lt;property id=&quot;20307&quot; value=&quot;289&quot;/&gt;&lt;/object&gt;&lt;object type=&quot;3&quot; unique_id=&quot;10020&quot;&gt;&lt;property id=&quot;20148&quot; value=&quot;5&quot;/&gt;&lt;property id=&quot;20300&quot; value=&quot;Slide 19 - &amp;quot;Results: varying doping in contacts&amp;quot;&quot;/&gt;&lt;property id=&quot;20307&quot; value=&quot;316&quot;/&gt;&lt;/object&gt;&lt;object type=&quot;3&quot; unique_id=&quot;10021&quot;&gt;&lt;property id=&quot;20148&quot; value=&quot;5&quot;/&gt;&lt;property id=&quot;20300&quot; value=&quot;Slide 20&quot;/&gt;&lt;property id=&quot;20307&quot; value=&quot;293&quot;/&gt;&lt;/object&gt;&lt;object type=&quot;3&quot; unique_id=&quot;10022&quot;&gt;&lt;property id=&quot;20148&quot; value=&quot;5&quot;/&gt;&lt;property id=&quot;20300&quot; value=&quot;Slide 21&quot;/&gt;&lt;property id=&quot;20307&quot; value=&quot;317&quot;/&gt;&lt;/object&gt;&lt;object type=&quot;3&quot; unique_id=&quot;10023&quot;&gt;&lt;property id=&quot;20148&quot; value=&quot;5&quot;/&gt;&lt;property id=&quot;20300&quot; value=&quot;Slide 22 - &amp;quot;Conclusion&amp;quot;&quot;/&gt;&lt;property id=&quot;20307&quot; value=&quot;278&quot;/&gt;&lt;/object&gt;&lt;object type=&quot;3&quot; unique_id=&quot;10024&quot;&gt;&lt;property id=&quot;20148&quot; value=&quot;5&quot;/&gt;&lt;property id=&quot;20300&quot; value=&quot;Slide 23 - &amp;quot;Future direction&amp;quot;&quot;/&gt;&lt;property id=&quot;20307&quot; value=&quot;301&quot;/&gt;&lt;/object&gt;&lt;object type=&quot;3&quot; unique_id=&quot;10027&quot;&gt;&lt;property id=&quot;20148&quot; value=&quot;5&quot;/&gt;&lt;property id=&quot;20300&quot; value=&quot;Slide 24 - &amp;quot;Appendix: Simulation Design (continue)&amp;quot;&quot;/&gt;&lt;property id=&quot;20307&quot; value=&quot;305&quot;/&gt;&lt;/object&gt;&lt;object type=&quot;3&quot; unique_id=&quot;10028&quot;&gt;&lt;property id=&quot;20148&quot; value=&quot;5&quot;/&gt;&lt;property id=&quot;20300&quot; value=&quot;Slide 25 - &amp;quot;Appendix: NEGF&amp;quot;&quot;/&gt;&lt;property id=&quot;20307&quot; value=&quot;306&quot;/&gt;&lt;/object&gt;&lt;object type=&quot;3&quot; unique_id=&quot;10029&quot;&gt;&lt;property id=&quot;20148&quot; value=&quot;5&quot;/&gt;&lt;property id=&quot;20300&quot; value=&quot;Slide 26 - &amp;quot;Appendix: NEGF (continue)&amp;quot;&quot;/&gt;&lt;property id=&quot;20307&quot; value=&quot;312&quot;/&gt;&lt;/object&gt;&lt;object type=&quot;3&quot; unique_id=&quot;10030&quot;&gt;&lt;property id=&quot;20148&quot; value=&quot;5&quot;/&gt;&lt;property id=&quot;20300&quot; value=&quot;Slide 27 - &amp;quot;Appendix: Relevant functions (continue)&amp;quot;&quot;/&gt;&lt;property id=&quot;20307&quot; value=&quot;311&quot;/&gt;&lt;/object&gt;&lt;object type=&quot;3&quot; unique_id=&quot;10150&quot;&gt;&lt;property id=&quot;20148&quot; value=&quot;5&quot;/&gt;&lt;property id=&quot;20300&quot; value=&quot;Slide 6&quot;/&gt;&lt;property id=&quot;20307&quot; value=&quot;321&quot;/&gt;&lt;/object&gt;&lt;/object&gt;&lt;object type=&quot;8&quot; unique_id=&quot;1006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4316</TotalTime>
  <Words>1950</Words>
  <Application>Microsoft Office PowerPoint</Application>
  <PresentationFormat>On-screen Show (4:3)</PresentationFormat>
  <Paragraphs>235</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Lecture: Tunnel FET</vt:lpstr>
      <vt:lpstr>This lecture will cover:</vt:lpstr>
      <vt:lpstr>Field-effect transistor (FET) review</vt:lpstr>
      <vt:lpstr>Motivation</vt:lpstr>
      <vt:lpstr>Current-voltage (IV) curve</vt:lpstr>
      <vt:lpstr>PowerPoint Presentation</vt:lpstr>
      <vt:lpstr>Tunnel Field Effect Transistor (TFET)</vt:lpstr>
      <vt:lpstr>Device design and simulation</vt:lpstr>
      <vt:lpstr>Graphene Nanoribbon (GNR)</vt:lpstr>
      <vt:lpstr>Relevant Functions (analytical)</vt:lpstr>
      <vt:lpstr>Literature Review: MOSFET/TFET IV of different material system</vt:lpstr>
      <vt:lpstr>Literature Review: varying gate overlap &amp; differential voltage</vt:lpstr>
      <vt:lpstr>Literature Review: varying drain-side gate underlap &amp; drain doping</vt:lpstr>
      <vt:lpstr>Result: varying channel width</vt:lpstr>
      <vt:lpstr>Result: varying channel width</vt:lpstr>
      <vt:lpstr>Results: varying channel length</vt:lpstr>
      <vt:lpstr>Results varying channel length</vt:lpstr>
      <vt:lpstr>Results: varying doping in contacts</vt:lpstr>
      <vt:lpstr>Results: varying doping in contacts</vt:lpstr>
      <vt:lpstr>PowerPoint Presentation</vt:lpstr>
      <vt:lpstr>PowerPoint Presentation</vt:lpstr>
      <vt:lpstr>Conclusion</vt:lpstr>
      <vt:lpstr>Future direction</vt:lpstr>
      <vt:lpstr>Appendix: Simulation Design (continue)</vt:lpstr>
      <vt:lpstr>Appendix: NEGF</vt:lpstr>
      <vt:lpstr>Appendix: NEGF (continue)</vt:lpstr>
      <vt:lpstr>Appendix: Relevant functions (continue)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dc:creator>
  <cp:lastModifiedBy>Root</cp:lastModifiedBy>
  <cp:revision>630</cp:revision>
  <dcterms:created xsi:type="dcterms:W3CDTF">2013-06-11T20:47:17Z</dcterms:created>
  <dcterms:modified xsi:type="dcterms:W3CDTF">2013-12-17T20:14:24Z</dcterms:modified>
</cp:coreProperties>
</file>