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3" r:id="rId3"/>
    <p:sldId id="264" r:id="rId4"/>
    <p:sldId id="273" r:id="rId5"/>
    <p:sldId id="272" r:id="rId6"/>
    <p:sldId id="271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D69A8"/>
    <a:srgbClr val="40404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4714" autoAdjust="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14EB1-9D3C-437B-9520-7F9FA8C622E8}" type="datetimeFigureOut">
              <a:rPr lang="en-US" smtClean="0"/>
              <a:pPr/>
              <a:t>9/8/15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56686-2CF9-47F7-9118-F16607715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39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91853-9B0D-4607-B03B-51492925670B}" type="datetimeFigureOut">
              <a:rPr lang="en-US" smtClean="0"/>
              <a:pPr/>
              <a:t>9/8/15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FC39D-CFB7-4EEA-AD02-A7CAB25C4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771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228600" y="609600"/>
            <a:ext cx="891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dot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981960"/>
            <a:ext cx="9144000" cy="228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8194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320" y="543561"/>
            <a:ext cx="8366760" cy="2438400"/>
          </a:xfrm>
        </p:spPr>
        <p:txBody>
          <a:bodyPr anchor="b" anchorCtr="0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58160"/>
            <a:ext cx="6400800" cy="44704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0D69A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45720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© Alejandro Strachan – Online simulations: electronic structure of oxygen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3810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229600" y="6400800"/>
            <a:ext cx="685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86FC4631-524F-493F-8F82-F73EB2EA4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82000" cy="5105401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3560" y="914400"/>
            <a:ext cx="4104640" cy="51054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4560" y="914400"/>
            <a:ext cx="4180840" cy="51054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228600"/>
            <a:ext cx="3810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533400" y="685800"/>
            <a:ext cx="8610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533400" y="685800"/>
            <a:ext cx="8610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8382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8382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83820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3810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0" Type="http://schemas.openxmlformats.org/officeDocument/2006/relationships/image" Target="../media/image3.png"/><Relationship Id="rId11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ottombar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6350"/>
            <a:ext cx="9144000" cy="501650"/>
          </a:xfrm>
          <a:prstGeom prst="rect">
            <a:avLst/>
          </a:prstGeom>
        </p:spPr>
      </p:pic>
      <p:pic>
        <p:nvPicPr>
          <p:cNvPr id="11" name="Picture 10" descr="dots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767080"/>
            <a:ext cx="9144000" cy="2286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370840"/>
            <a:ext cx="609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6477000"/>
            <a:ext cx="762000" cy="23914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38290"/>
            <a:ext cx="685800" cy="34838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137160"/>
            <a:ext cx="8382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990600"/>
            <a:ext cx="8382000" cy="5029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6600" y="64008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© Alejandro Strachan – Online simulations: electronic structure of oxygen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4008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86FC4631-524F-493F-8F82-F73EB2EA4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7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strachan@purdue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4572000" cy="365125"/>
          </a:xfrm>
        </p:spPr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 dirty="0">
              <a:solidFill>
                <a:srgbClr val="D9D9D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33400" y="4390072"/>
            <a:ext cx="67709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charset="0"/>
                <a:ea typeface="ヒラギノ角ゴ Pro W3" charset="0"/>
                <a:cs typeface="ヒラギノ角ゴ Pro W3" charset="0"/>
              </a:rPr>
              <a:t>Nicolas </a:t>
            </a:r>
            <a:r>
              <a:rPr lang="en-US" b="1" dirty="0" err="1" smtClean="0">
                <a:latin typeface="Arial" charset="0"/>
                <a:ea typeface="ヒラギノ角ゴ Pro W3" charset="0"/>
                <a:cs typeface="ヒラギノ角ゴ Pro W3" charset="0"/>
              </a:rPr>
              <a:t>Onofrio</a:t>
            </a:r>
            <a:r>
              <a:rPr lang="en-US" b="1" dirty="0" smtClean="0">
                <a:latin typeface="Arial" charset="0"/>
                <a:ea typeface="ヒラギノ角ゴ Pro W3" charset="0"/>
                <a:cs typeface="ヒラギノ角ゴ Pro W3" charset="0"/>
              </a:rPr>
              <a:t> and Ale </a:t>
            </a:r>
            <a:r>
              <a:rPr lang="en-US" b="1" dirty="0">
                <a:latin typeface="Arial" charset="0"/>
                <a:ea typeface="ヒラギノ角ゴ Pro W3" charset="0"/>
                <a:cs typeface="ヒラギノ角ゴ Pro W3" charset="0"/>
              </a:rPr>
              <a:t>Strachan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  <a:hlinkClick r:id="rId3"/>
              </a:rPr>
              <a:t>strachan@purdue.edu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School of Materials Engineering &amp; 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Birck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Nanotechnology Center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Purdue University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West Lafayette, Indiana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USA</a:t>
            </a:r>
            <a:endParaRPr lang="en-US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543560"/>
            <a:ext cx="8590280" cy="41808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Online simulations via 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nanoHUB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: </a:t>
            </a:r>
            <a:b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The O2 molecule and spin</a:t>
            </a:r>
          </a:p>
          <a:p>
            <a:endParaRPr lang="en-US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r>
              <a:rPr lang="en-US" sz="2800" dirty="0" smtClean="0">
                <a:solidFill>
                  <a:srgbClr val="0D69A8"/>
                </a:solidFill>
                <a:latin typeface="Arial" charset="0"/>
                <a:ea typeface="ヒラギノ角ゴ Pro W3" charset="0"/>
                <a:cs typeface="ヒラギノ角ゴ Pro W3" charset="0"/>
              </a:rPr>
              <a:t>In this tutorial:</a:t>
            </a:r>
          </a:p>
          <a:p>
            <a:pPr marL="182880" indent="-182880">
              <a:buFont typeface="Arial"/>
              <a:buChar char="•"/>
            </a:pPr>
            <a:r>
              <a:rPr lang="en-US" sz="2800" dirty="0" smtClean="0">
                <a:solidFill>
                  <a:srgbClr val="0D69A8"/>
                </a:solidFill>
              </a:rPr>
              <a:t>Setup DFT simulation for an oxygen molecule (O</a:t>
            </a:r>
            <a:r>
              <a:rPr lang="en-US" sz="2800" baseline="-25000" dirty="0" smtClean="0">
                <a:solidFill>
                  <a:srgbClr val="0D69A8"/>
                </a:solidFill>
              </a:rPr>
              <a:t>2</a:t>
            </a:r>
            <a:r>
              <a:rPr lang="en-US" sz="2800" dirty="0" smtClean="0">
                <a:solidFill>
                  <a:srgbClr val="0D69A8"/>
                </a:solidFill>
              </a:rPr>
              <a:t>)</a:t>
            </a:r>
          </a:p>
          <a:p>
            <a:pPr marL="182880" indent="-182880">
              <a:buFont typeface="Arial"/>
              <a:buChar char="•"/>
            </a:pPr>
            <a:r>
              <a:rPr lang="en-US" sz="2800" dirty="0" smtClean="0">
                <a:solidFill>
                  <a:srgbClr val="0D69A8"/>
                </a:solidFill>
              </a:rPr>
              <a:t>Minimize energy to find equilibrium structure</a:t>
            </a:r>
          </a:p>
          <a:p>
            <a:pPr marL="182880" indent="-182880">
              <a:buFont typeface="Arial"/>
              <a:buChar char="•"/>
            </a:pPr>
            <a:r>
              <a:rPr lang="en-US" sz="2800" dirty="0" smtClean="0">
                <a:solidFill>
                  <a:srgbClr val="0D69A8"/>
                </a:solidFill>
              </a:rPr>
              <a:t>Compare spin 1 and 0 states, quantify exchange energy</a:t>
            </a:r>
            <a:endParaRPr lang="en-US" sz="2800" dirty="0">
              <a:solidFill>
                <a:srgbClr val="0D69A8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2400" y="0"/>
            <a:ext cx="578836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STEP 1: launch the </a:t>
            </a:r>
            <a:r>
              <a:rPr lang="en-US" sz="3200" dirty="0" err="1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ORCAtool</a:t>
            </a: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4572000" cy="365125"/>
          </a:xfrm>
        </p:spPr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 dirty="0">
              <a:solidFill>
                <a:srgbClr val="D9D9D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762000"/>
            <a:ext cx="5209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From your </a:t>
            </a:r>
            <a:r>
              <a:rPr lang="en-US" sz="2000" i="1" dirty="0" smtClean="0"/>
              <a:t>My dashboard </a:t>
            </a:r>
            <a:r>
              <a:rPr lang="en-US" sz="2000" dirty="0" smtClean="0"/>
              <a:t>page launch </a:t>
            </a:r>
            <a:r>
              <a:rPr lang="en-US" sz="2000" dirty="0" err="1" smtClean="0"/>
              <a:t>ORCAtool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2473309"/>
            <a:ext cx="29718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buFont typeface="Arial"/>
              <a:buChar char="•"/>
            </a:pPr>
            <a:r>
              <a:rPr lang="en-US" sz="2000" dirty="0" smtClean="0"/>
              <a:t>From </a:t>
            </a:r>
            <a:r>
              <a:rPr lang="en-US" sz="2000" i="1" dirty="0" smtClean="0"/>
              <a:t>All Tools </a:t>
            </a:r>
            <a:r>
              <a:rPr lang="en-US" sz="2000" dirty="0" smtClean="0"/>
              <a:t>find:</a:t>
            </a:r>
          </a:p>
          <a:p>
            <a:r>
              <a:rPr lang="en-US" sz="2000" dirty="0" smtClean="0">
                <a:solidFill>
                  <a:srgbClr val="0D69A8"/>
                </a:solidFill>
              </a:rPr>
              <a:t>orca</a:t>
            </a:r>
          </a:p>
          <a:p>
            <a:endParaRPr lang="en-US" sz="2000" dirty="0" smtClean="0"/>
          </a:p>
          <a:p>
            <a:pPr marL="182880" indent="-182880">
              <a:buFont typeface="Arial"/>
              <a:buChar char="•"/>
            </a:pPr>
            <a:r>
              <a:rPr lang="en-US" sz="2000" dirty="0" smtClean="0"/>
              <a:t>Launch tool by clicking on:</a:t>
            </a:r>
          </a:p>
          <a:p>
            <a:pPr marL="182880" indent="-182880">
              <a:buFont typeface="Arial"/>
              <a:buChar char="•"/>
            </a:pPr>
            <a:endParaRPr lang="en-US" sz="2000" dirty="0"/>
          </a:p>
          <a:p>
            <a:pPr marL="182880" indent="-182880">
              <a:buFont typeface="Arial"/>
              <a:buChar char="•"/>
            </a:pPr>
            <a:r>
              <a:rPr lang="en-US" sz="2000" dirty="0" smtClean="0"/>
              <a:t>OR open the tool’s main page and launch the tool by clicking on:</a:t>
            </a:r>
            <a:endParaRPr lang="en-US" sz="2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3797300"/>
            <a:ext cx="368300" cy="3937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3" descr="Screenshot 2015-09-08 10.46.2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19200"/>
            <a:ext cx="1938715" cy="5074377"/>
          </a:xfrm>
          <a:prstGeom prst="rect">
            <a:avLst/>
          </a:prstGeom>
        </p:spPr>
      </p:pic>
      <p:pic>
        <p:nvPicPr>
          <p:cNvPr id="5" name="Picture 4" descr="Screenshot 2015-09-08 10.46.4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981200"/>
            <a:ext cx="3472141" cy="3619500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flipV="1">
            <a:off x="4495800" y="2667000"/>
            <a:ext cx="1752600" cy="228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715000" y="3200400"/>
            <a:ext cx="533400" cy="685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191000" y="3200400"/>
            <a:ext cx="2057400" cy="1600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Screenshot 2015-09-08 10.49.5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867" y="5562600"/>
            <a:ext cx="46482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86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creenshot 2015-09-08 10.54.2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1" y="1571802"/>
            <a:ext cx="6134099" cy="4572000"/>
          </a:xfrm>
          <a:prstGeom prst="rect">
            <a:avLst/>
          </a:prstGeom>
        </p:spPr>
      </p:pic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2400" y="0"/>
            <a:ext cx="55835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STEP </a:t>
            </a:r>
            <a:r>
              <a:rPr lang="en-US" sz="3200" dirty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: setup the basic input</a:t>
            </a: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5105400" cy="457200"/>
          </a:xfrm>
        </p:spPr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 dirty="0">
              <a:solidFill>
                <a:srgbClr val="D9D9D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0" y="2819400"/>
            <a:ext cx="29578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D69A8"/>
                </a:solidFill>
              </a:rPr>
              <a:t>We will select a geometry optimization with the H2 molecule pre-build case and modify it</a:t>
            </a:r>
            <a:endParaRPr lang="en-US" sz="2000" dirty="0">
              <a:solidFill>
                <a:srgbClr val="0D69A8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895600" y="2895600"/>
            <a:ext cx="457200" cy="152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743200" y="3352800"/>
            <a:ext cx="838200" cy="11430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11" y="4419600"/>
            <a:ext cx="29578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D69A8"/>
                </a:solidFill>
              </a:rPr>
              <a:t>Turn ON the advanced Options in order to have access to the simulation details</a:t>
            </a:r>
            <a:endParaRPr lang="en-US" sz="2000" dirty="0">
              <a:solidFill>
                <a:srgbClr val="0D69A8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514600" y="4724400"/>
            <a:ext cx="167640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400" y="609600"/>
            <a:ext cx="4800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D69A8"/>
                </a:solidFill>
              </a:rPr>
              <a:t>Start from the pre-built H2 molecule</a:t>
            </a:r>
            <a:endParaRPr lang="en-US" sz="2400" i="1" dirty="0">
              <a:solidFill>
                <a:srgbClr val="0D69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956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 2015-09-08 13.49.3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896" y="1524000"/>
            <a:ext cx="6137104" cy="4572000"/>
          </a:xfrm>
          <a:prstGeom prst="rect">
            <a:avLst/>
          </a:prstGeom>
        </p:spPr>
      </p:pic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2400" y="0"/>
            <a:ext cx="800151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STEP 3: setup the geometry and spin state</a:t>
            </a: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5105400" cy="457200"/>
          </a:xfrm>
        </p:spPr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 dirty="0">
              <a:solidFill>
                <a:srgbClr val="D9D9D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2400" y="609600"/>
            <a:ext cx="3987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D69A8"/>
                </a:solidFill>
              </a:rPr>
              <a:t>From the </a:t>
            </a:r>
            <a:r>
              <a:rPr lang="en-US" sz="2400" i="1" dirty="0" smtClean="0">
                <a:solidFill>
                  <a:srgbClr val="0D69A8"/>
                </a:solidFill>
              </a:rPr>
              <a:t>Geometric Input </a:t>
            </a:r>
            <a:r>
              <a:rPr lang="en-US" sz="2400" dirty="0" smtClean="0">
                <a:solidFill>
                  <a:srgbClr val="0D69A8"/>
                </a:solidFill>
              </a:rPr>
              <a:t>tab</a:t>
            </a:r>
            <a:endParaRPr lang="en-US" sz="2400" i="1" dirty="0">
              <a:solidFill>
                <a:srgbClr val="0D69A8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981200"/>
            <a:ext cx="2957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D69A8"/>
                </a:solidFill>
              </a:rPr>
              <a:t>Select Cartesian coordinates</a:t>
            </a:r>
            <a:endParaRPr lang="en-US" sz="2000" dirty="0">
              <a:solidFill>
                <a:srgbClr val="0D69A8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76400" y="2438400"/>
            <a:ext cx="236220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200400" y="1143000"/>
            <a:ext cx="762000" cy="1295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4114800"/>
            <a:ext cx="2957877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For the Spin 1 (triplet):</a:t>
            </a:r>
          </a:p>
          <a:p>
            <a:r>
              <a:rPr lang="en-US" sz="2000" dirty="0" smtClean="0">
                <a:solidFill>
                  <a:srgbClr val="0D69A8"/>
                </a:solidFill>
              </a:rPr>
              <a:t>total spin S = 1, here you input the spin as 2*S + 1 = 3</a:t>
            </a:r>
            <a:endParaRPr lang="en-US" sz="2000" dirty="0">
              <a:solidFill>
                <a:srgbClr val="0D69A8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4111" y="2949714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D69A8"/>
                </a:solidFill>
              </a:rPr>
              <a:t>We have 2 Oxygen atoms separated by 1.3A</a:t>
            </a:r>
            <a:endParaRPr lang="en-US" sz="2000" dirty="0">
              <a:solidFill>
                <a:srgbClr val="0D69A8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743200" y="4419600"/>
            <a:ext cx="1066800" cy="3810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5562600"/>
            <a:ext cx="295787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For the Spin 0 (singlet):</a:t>
            </a:r>
          </a:p>
          <a:p>
            <a:r>
              <a:rPr lang="en-US" sz="2000" dirty="0" smtClean="0">
                <a:solidFill>
                  <a:srgbClr val="0D69A8"/>
                </a:solidFill>
              </a:rPr>
              <a:t>total spin S = 0, 2*S + 1 = 1</a:t>
            </a:r>
            <a:endParaRPr lang="en-US" sz="2000" dirty="0">
              <a:solidFill>
                <a:srgbClr val="0D69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266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shot 2015-09-08 13.51.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600200"/>
            <a:ext cx="6172679" cy="4572000"/>
          </a:xfrm>
          <a:prstGeom prst="rect">
            <a:avLst/>
          </a:prstGeom>
        </p:spPr>
      </p:pic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2400" y="0"/>
            <a:ext cx="838923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STEP </a:t>
            </a:r>
            <a:r>
              <a:rPr lang="en-US" sz="3200" dirty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: setup the simulation details and run!</a:t>
            </a: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5105400" cy="457200"/>
          </a:xfrm>
        </p:spPr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 dirty="0">
              <a:solidFill>
                <a:srgbClr val="D9D9D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52400" y="609600"/>
            <a:ext cx="418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D69A8"/>
                </a:solidFill>
              </a:rPr>
              <a:t>From the </a:t>
            </a:r>
            <a:r>
              <a:rPr lang="en-US" sz="2400" i="1" dirty="0" smtClean="0">
                <a:solidFill>
                  <a:srgbClr val="0D69A8"/>
                </a:solidFill>
              </a:rPr>
              <a:t>Energy Expression </a:t>
            </a:r>
            <a:r>
              <a:rPr lang="en-US" sz="2400" dirty="0" smtClean="0">
                <a:solidFill>
                  <a:srgbClr val="0D69A8"/>
                </a:solidFill>
              </a:rPr>
              <a:t>tab</a:t>
            </a:r>
            <a:endParaRPr lang="en-US" sz="2400" i="1" dirty="0">
              <a:solidFill>
                <a:srgbClr val="0D69A8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00400" y="1143000"/>
            <a:ext cx="1905000" cy="1371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1981200"/>
            <a:ext cx="295787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D69A8"/>
                </a:solidFill>
              </a:rPr>
              <a:t>Select density functional</a:t>
            </a:r>
            <a:r>
              <a:rPr lang="en-US" sz="2000" dirty="0">
                <a:solidFill>
                  <a:srgbClr val="0D69A8"/>
                </a:solidFill>
              </a:rPr>
              <a:t> </a:t>
            </a:r>
            <a:r>
              <a:rPr lang="en-US" sz="2000" dirty="0" smtClean="0">
                <a:solidFill>
                  <a:srgbClr val="0D69A8"/>
                </a:solidFill>
              </a:rPr>
              <a:t>theory method (DFT) with the exchange correlation potential B3LYP and the basis set SVP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4321314"/>
            <a:ext cx="2957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D69A8"/>
                </a:solidFill>
              </a:rPr>
              <a:t>We ask the code to relax the atomic structure</a:t>
            </a:r>
            <a:endParaRPr lang="en-US" sz="2000" dirty="0" smtClean="0">
              <a:solidFill>
                <a:srgbClr val="0D69A8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286000" y="4114800"/>
            <a:ext cx="1981200" cy="7620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0" y="5257800"/>
            <a:ext cx="5184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D69A8"/>
                </a:solidFill>
              </a:rPr>
              <a:t>Click simulate </a:t>
            </a:r>
          </a:p>
          <a:p>
            <a:r>
              <a:rPr lang="en-US" sz="2400" dirty="0" smtClean="0">
                <a:solidFill>
                  <a:srgbClr val="0D69A8"/>
                </a:solidFill>
              </a:rPr>
              <a:t>And wait for the results (a minute or so)</a:t>
            </a:r>
            <a:endParaRPr lang="en-US" sz="2400" dirty="0">
              <a:solidFill>
                <a:srgbClr val="0D69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945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shot 2015-09-08 13.59.1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5189071" cy="3835400"/>
          </a:xfrm>
          <a:prstGeom prst="rect">
            <a:avLst/>
          </a:prstGeom>
        </p:spPr>
      </p:pic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2400" y="0"/>
            <a:ext cx="5492209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STEP </a:t>
            </a:r>
            <a:r>
              <a:rPr lang="en-US" sz="3200" dirty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: analyze total energy</a:t>
            </a: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4572000" cy="365125"/>
          </a:xfrm>
        </p:spPr>
        <p:txBody>
          <a:bodyPr/>
          <a:lstStyle/>
          <a:p>
            <a:r>
              <a:rPr lang="en-US" smtClean="0"/>
              <a:t>© Alejandro Strachan – Online simulations: electronic structure of oxygen</a:t>
            </a:r>
            <a:endParaRPr lang="en-US" dirty="0">
              <a:solidFill>
                <a:srgbClr val="D9D9D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599" y="651808"/>
            <a:ext cx="3810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 </a:t>
            </a:r>
            <a:r>
              <a:rPr lang="en-US" sz="2400" i="1" dirty="0" smtClean="0"/>
              <a:t>Total Converged Energy </a:t>
            </a:r>
            <a:r>
              <a:rPr lang="en-US" sz="2400" dirty="0" smtClean="0"/>
              <a:t>from the output drop-down menu</a:t>
            </a:r>
          </a:p>
          <a:p>
            <a:r>
              <a:rPr lang="en-US" sz="2400" dirty="0" smtClean="0"/>
              <a:t>The plot show the energy function of ionic steps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2667000"/>
            <a:ext cx="2590800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total energy is: </a:t>
            </a:r>
          </a:p>
          <a:p>
            <a:r>
              <a:rPr lang="en-US" sz="2400" dirty="0" smtClean="0"/>
              <a:t>-94216.3 kcal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4631-524F-493F-8F82-F73EB2EA477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467874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OR from the </a:t>
            </a:r>
            <a:r>
              <a:rPr lang="en-US" sz="2400" i="1" dirty="0" smtClean="0"/>
              <a:t>Output Log, </a:t>
            </a:r>
            <a:r>
              <a:rPr lang="en-US" sz="2400" dirty="0" smtClean="0"/>
              <a:t>scroll down to the end you will find the total energy under </a:t>
            </a:r>
            <a:r>
              <a:rPr lang="en-US" sz="2400" i="1" dirty="0" smtClean="0"/>
              <a:t>FINAL SINGLE POINT ENERGY (</a:t>
            </a:r>
            <a:r>
              <a:rPr lang="en-US" sz="2400" i="1" dirty="0" err="1" smtClean="0"/>
              <a:t>Hartree</a:t>
            </a:r>
            <a:r>
              <a:rPr lang="en-US" sz="2400" i="1" dirty="0" smtClean="0"/>
              <a:t>)</a:t>
            </a:r>
          </a:p>
        </p:txBody>
      </p:sp>
      <p:pic>
        <p:nvPicPr>
          <p:cNvPr id="11" name="Picture 10" descr="Screenshot 2015-09-08 14.00.3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343400"/>
            <a:ext cx="4624915" cy="184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7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2400" y="0"/>
            <a:ext cx="394070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STEP 6: Assignment</a:t>
            </a:r>
            <a:endParaRPr lang="en-US" sz="3200" dirty="0">
              <a:solidFill>
                <a:srgbClr val="40404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4572000" cy="365125"/>
          </a:xfrm>
        </p:spPr>
        <p:txBody>
          <a:bodyPr/>
          <a:lstStyle/>
          <a:p>
            <a:r>
              <a:rPr lang="en-US" smtClean="0"/>
              <a:t>© Alejandro Strachan – The O2 molecule and spin</a:t>
            </a:r>
            <a:endParaRPr lang="en-US" dirty="0">
              <a:solidFill>
                <a:srgbClr val="D9D9D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5206" y="1013093"/>
            <a:ext cx="84301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What is the energy difference between the spin 1 and spin 0 states? This is the so called exchange interaction.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How large is this compared to a bond energy or the electron binding energy in hydrogen?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Explain the physics behind the energy difference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0063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anohub-u_ppt_template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nanohub-u_ppt_template7</Template>
  <TotalTime>1791</TotalTime>
  <Words>435</Words>
  <Application>Microsoft Macintosh PowerPoint</Application>
  <PresentationFormat>On-screen Show (4:3)</PresentationFormat>
  <Paragraphs>65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nanohub-u_ppt_template7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Engineering Computer Network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L2.3: Bulk MOS:</dc:title>
  <dc:creator>kauffmab</dc:creator>
  <cp:lastModifiedBy>Nicolas</cp:lastModifiedBy>
  <cp:revision>220</cp:revision>
  <cp:lastPrinted>2015-02-18T14:27:21Z</cp:lastPrinted>
  <dcterms:created xsi:type="dcterms:W3CDTF">2012-11-16T14:08:53Z</dcterms:created>
  <dcterms:modified xsi:type="dcterms:W3CDTF">2015-09-08T18:07:36Z</dcterms:modified>
</cp:coreProperties>
</file>