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7" r:id="rId2"/>
    <p:sldId id="258" r:id="rId3"/>
    <p:sldId id="269" r:id="rId4"/>
    <p:sldId id="260" r:id="rId5"/>
    <p:sldId id="261" r:id="rId6"/>
    <p:sldId id="272" r:id="rId7"/>
    <p:sldId id="270" r:id="rId8"/>
    <p:sldId id="262" r:id="rId9"/>
    <p:sldId id="263" r:id="rId10"/>
    <p:sldId id="264" r:id="rId11"/>
    <p:sldId id="265" r:id="rId12"/>
    <p:sldId id="266" r:id="rId13"/>
    <p:sldId id="267" r:id="rId14"/>
    <p:sldId id="268"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1170" y="-90"/>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9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70840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14E36-484F-42CD-BF35-DA8903659D8B}" type="datetimeFigureOut">
              <a:rPr lang="en-US" smtClean="0"/>
              <a:pPr/>
              <a:t>7/9/2014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F0020-E4DD-4928-A37E-5726B52CC8F3}" type="slidenum">
              <a:rPr lang="en-US" smtClean="0"/>
              <a:pPr/>
              <a:t>‹#›</a:t>
            </a:fld>
            <a:endParaRPr lang="en-US"/>
          </a:p>
        </p:txBody>
      </p:sp>
    </p:spTree>
    <p:extLst>
      <p:ext uri="{BB962C8B-B14F-4D97-AF65-F5344CB8AC3E}">
        <p14:creationId xmlns:p14="http://schemas.microsoft.com/office/powerpoint/2010/main" val="285468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4876800"/>
            <a:ext cx="6400800" cy="1143000"/>
          </a:xfrm>
        </p:spPr>
        <p:txBody>
          <a:bodyPr/>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b="0">
                <a:solidFill>
                  <a:schemeClr val="tx1"/>
                </a:solidFill>
              </a:defRPr>
            </a:lvl1pPr>
          </a:lstStyle>
          <a:p>
            <a:r>
              <a:rPr lang="en-US" smtClean="0"/>
              <a:t>SHINE: Seattle’s Hub for Industry-driven Nanotechnology Education</a:t>
            </a:r>
            <a:endParaRPr lang="en-US" dirty="0"/>
          </a:p>
        </p:txBody>
      </p:sp>
      <p:sp>
        <p:nvSpPr>
          <p:cNvPr id="5" name="Footer Placeholder 4"/>
          <p:cNvSpPr>
            <a:spLocks noGrp="1"/>
          </p:cNvSpPr>
          <p:nvPr>
            <p:ph type="ftr" sz="quarter" idx="11"/>
          </p:nvPr>
        </p:nvSpPr>
        <p:spPr/>
        <p:txBody>
          <a:bodyPr/>
          <a:lstStyle/>
          <a:p>
            <a:pPr algn="l"/>
            <a:r>
              <a:rPr lang="en-US" smtClean="0"/>
              <a:t>This material is based upon work supported by the National Science Foundation under Grant Number 1204279.</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3591AE-FACB-47FB-8AAC-14349F9948F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35" y="47403"/>
            <a:ext cx="4038600" cy="3699342"/>
          </a:xfrm>
          <a:prstGeom prst="rect">
            <a:avLst/>
          </a:prstGeom>
        </p:spPr>
      </p:pic>
      <p:sp>
        <p:nvSpPr>
          <p:cNvPr id="2" name="Title 1"/>
          <p:cNvSpPr>
            <a:spLocks noGrp="1"/>
          </p:cNvSpPr>
          <p:nvPr>
            <p:ph type="ctrTitle"/>
          </p:nvPr>
        </p:nvSpPr>
        <p:spPr>
          <a:xfrm>
            <a:off x="1371600" y="3505200"/>
            <a:ext cx="7772400" cy="1470025"/>
          </a:xfrm>
        </p:spPr>
        <p:txBody>
          <a:bodyPr/>
          <a:lstStyle>
            <a:lvl1pPr algn="r">
              <a:defRPr/>
            </a:lvl1pPr>
          </a:lstStyle>
          <a:p>
            <a:r>
              <a:rPr lang="en-US" smtClean="0"/>
              <a:t>Click to edit Master title style</a:t>
            </a:r>
            <a:endParaRPr lang="en-US" dirty="0"/>
          </a:p>
        </p:txBody>
      </p:sp>
      <p:sp>
        <p:nvSpPr>
          <p:cNvPr id="8" name="TextBox 7"/>
          <p:cNvSpPr txBox="1"/>
          <p:nvPr userDrawn="1"/>
        </p:nvSpPr>
        <p:spPr>
          <a:xfrm>
            <a:off x="0" y="5962366"/>
            <a:ext cx="8077200" cy="830997"/>
          </a:xfrm>
          <a:prstGeom prst="rect">
            <a:avLst/>
          </a:prstGeom>
          <a:noFill/>
        </p:spPr>
        <p:txBody>
          <a:bodyPr wrap="square" rtlCol="0">
            <a:spAutoFit/>
          </a:bodyPr>
          <a:lstStyle/>
          <a:p>
            <a:pPr algn="r"/>
            <a:r>
              <a:rPr lang="en-US" sz="2800" b="1" dirty="0" smtClean="0"/>
              <a:t>SHINE</a:t>
            </a:r>
            <a:r>
              <a:rPr lang="en-US" sz="2800" dirty="0" smtClean="0"/>
              <a:t>:</a:t>
            </a:r>
            <a:r>
              <a:rPr lang="en-US" sz="2800" baseline="0" dirty="0" smtClean="0"/>
              <a:t> </a:t>
            </a:r>
            <a:r>
              <a:rPr lang="en-US" sz="2800" b="1" baseline="0" dirty="0" smtClean="0"/>
              <a:t>S</a:t>
            </a:r>
            <a:r>
              <a:rPr lang="en-US" sz="2000" baseline="0" dirty="0" smtClean="0"/>
              <a:t>eattle’s </a:t>
            </a:r>
            <a:r>
              <a:rPr lang="en-US" sz="2800" b="1" baseline="0" dirty="0" smtClean="0"/>
              <a:t>H</a:t>
            </a:r>
            <a:r>
              <a:rPr lang="en-US" sz="2000" baseline="0" dirty="0" smtClean="0"/>
              <a:t>ub for </a:t>
            </a:r>
            <a:r>
              <a:rPr lang="en-US" sz="2800" b="1" baseline="0" dirty="0" smtClean="0"/>
              <a:t>I</a:t>
            </a:r>
            <a:r>
              <a:rPr lang="en-US" sz="2000" baseline="0" dirty="0" smtClean="0"/>
              <a:t>ndustry-driven </a:t>
            </a:r>
            <a:r>
              <a:rPr lang="en-US" sz="2800" b="1" baseline="0" dirty="0" smtClean="0"/>
              <a:t>N</a:t>
            </a:r>
            <a:r>
              <a:rPr lang="en-US" sz="2000" baseline="0" dirty="0" smtClean="0"/>
              <a:t>anotechnology </a:t>
            </a:r>
            <a:r>
              <a:rPr lang="en-US" sz="2800" b="1" baseline="0" dirty="0" smtClean="0"/>
              <a:t>E</a:t>
            </a:r>
            <a:r>
              <a:rPr lang="en-US" sz="2000" baseline="0" dirty="0" smtClean="0"/>
              <a:t>ducation </a:t>
            </a:r>
          </a:p>
          <a:p>
            <a:pPr algn="r"/>
            <a:r>
              <a:rPr lang="en-US" sz="2000" baseline="0" dirty="0" smtClean="0"/>
              <a:t>North Seattle </a:t>
            </a:r>
            <a:r>
              <a:rPr lang="en-US" sz="2000" baseline="0" dirty="0" smtClean="0"/>
              <a:t>College</a:t>
            </a:r>
            <a:endParaRPr lang="en-US" sz="200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5881780"/>
            <a:ext cx="960270" cy="960270"/>
          </a:xfrm>
          <a:prstGeom prst="rect">
            <a:avLst/>
          </a:prstGeom>
        </p:spPr>
      </p:pic>
    </p:spTree>
    <p:extLst>
      <p:ext uri="{BB962C8B-B14F-4D97-AF65-F5344CB8AC3E}">
        <p14:creationId xmlns:p14="http://schemas.microsoft.com/office/powerpoint/2010/main" val="331892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marL="233363" indent="0">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8229600" cy="4678363"/>
          </a:xfrm>
        </p:spPr>
        <p:txBody>
          <a:bodyPr vert="eaVert"/>
          <a:lstStyle>
            <a:lvl1pPr marL="457200" indent="-223838">
              <a:defRPr/>
            </a:lvl1pPr>
            <a:lvl5pPr marL="0" indent="0">
              <a:buNone/>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SHINE: Seattle’s Hub for Industry-driven Nanotechnology Education</a:t>
            </a:r>
            <a:endParaRPr lang="en-US"/>
          </a:p>
        </p:txBody>
      </p:sp>
      <p:sp>
        <p:nvSpPr>
          <p:cNvPr id="5" name="Footer Placeholder 4"/>
          <p:cNvSpPr>
            <a:spLocks noGrp="1"/>
          </p:cNvSpPr>
          <p:nvPr>
            <p:ph type="ftr" sz="quarter" idx="11"/>
          </p:nvPr>
        </p:nvSpPr>
        <p:spPr/>
        <p:txBody>
          <a:bodyPr/>
          <a:lstStyle>
            <a:lvl1pPr algn="l">
              <a:defRPr/>
            </a:lvl1pPr>
          </a:lstStyle>
          <a:p>
            <a:r>
              <a:rPr lang="en-US" dirty="0" smtClean="0"/>
              <a:t>This material is based upon work supported by the National Science Foundation </a:t>
            </a:r>
          </a:p>
          <a:p>
            <a:r>
              <a:rPr lang="en-US" dirty="0" smtClean="0"/>
              <a:t>under Grant Number 1204279.</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3591AE-FACB-47FB-8AAC-14349F9948F4}" type="slidenum">
              <a:rPr lang="en-US" smtClean="0"/>
              <a:pPr/>
              <a:t>‹#›</a:t>
            </a:fld>
            <a:endParaRPr lang="en-US"/>
          </a:p>
        </p:txBody>
      </p:sp>
    </p:spTree>
    <p:extLst>
      <p:ext uri="{BB962C8B-B14F-4D97-AF65-F5344CB8AC3E}">
        <p14:creationId xmlns:p14="http://schemas.microsoft.com/office/powerpoint/2010/main" val="151003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solidFill>
            <a:schemeClr val="accent1"/>
          </a:solidFill>
        </p:spPr>
        <p:txBody>
          <a:bodyPr vert="eaVert"/>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marL="460375" indent="-227013">
              <a:defRPr/>
            </a:lvl1pPr>
            <a:lvl5pPr marL="0" indent="0">
              <a:buFontTx/>
              <a:buNone/>
              <a:defRPr/>
            </a:lvl5pPr>
            <a:lvl6pPr marL="2286000" indent="0">
              <a:buFontTx/>
              <a:buNone/>
              <a:defRPr/>
            </a:lvl6pPr>
            <a:lvl7pPr marL="2743200" indent="0">
              <a:buFontTx/>
              <a:buNone/>
              <a:defRPr/>
            </a:lvl7pPr>
            <a:lvl8pPr marL="3200400" indent="0">
              <a:buFontTx/>
              <a:buNone/>
              <a:defRPr/>
            </a:lvl8pPr>
            <a:lvl9pPr marL="3657600" indent="0">
              <a:buFontTx/>
              <a:buNone/>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SHINE: Seattle’s Hub for Industry-driven Nanotechnology Education</a:t>
            </a:r>
            <a:endParaRPr lang="en-US"/>
          </a:p>
        </p:txBody>
      </p:sp>
      <p:sp>
        <p:nvSpPr>
          <p:cNvPr id="5" name="Footer Placeholder 4"/>
          <p:cNvSpPr>
            <a:spLocks noGrp="1"/>
          </p:cNvSpPr>
          <p:nvPr>
            <p:ph type="ftr" sz="quarter" idx="11"/>
          </p:nvPr>
        </p:nvSpPr>
        <p:spPr/>
        <p:txBody>
          <a:bodyPr/>
          <a:lstStyle>
            <a:lvl1pPr algn="l">
              <a:defRPr/>
            </a:lvl1pPr>
          </a:lstStyle>
          <a:p>
            <a:r>
              <a:rPr lang="en-US" dirty="0" smtClean="0"/>
              <a:t>This material is based upon work supported by the National Science Foundation </a:t>
            </a:r>
          </a:p>
          <a:p>
            <a:r>
              <a:rPr lang="en-US" dirty="0" smtClean="0"/>
              <a:t>under Grant Number 1204279.</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3591AE-FACB-47FB-8AAC-14349F9948F4}" type="slidenum">
              <a:rPr lang="en-US" smtClean="0"/>
              <a:pPr/>
              <a:t>‹#›</a:t>
            </a:fld>
            <a:endParaRPr lang="en-US"/>
          </a:p>
        </p:txBody>
      </p:sp>
    </p:spTree>
    <p:extLst>
      <p:ext uri="{BB962C8B-B14F-4D97-AF65-F5344CB8AC3E}">
        <p14:creationId xmlns:p14="http://schemas.microsoft.com/office/powerpoint/2010/main" val="394517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981200"/>
          </a:xfrm>
          <a:solidFill>
            <a:schemeClr val="accent1"/>
          </a:solidFill>
        </p:spPr>
        <p:txBody>
          <a:bodyPr/>
          <a:lstStyle>
            <a:lvl1pPr>
              <a:defRPr baseline="0">
                <a:solidFill>
                  <a:schemeClr val="bg1"/>
                </a:solidFill>
              </a:defRPr>
            </a:lvl1pPr>
          </a:lstStyle>
          <a:p>
            <a:r>
              <a:rPr lang="en-US" dirty="0" smtClean="0"/>
              <a:t/>
            </a:r>
            <a:br>
              <a:rPr lang="en-US" dirty="0" smtClean="0"/>
            </a:br>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0" y="1981200"/>
            <a:ext cx="9144000" cy="4144963"/>
          </a:xfrm>
        </p:spPr>
        <p:txBody>
          <a:bodyPr/>
          <a:lstStyle>
            <a:lvl1pPr marL="233363" indent="0">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SHINE: Seattle’s Hub for Industry-driven Nanotechnology Education</a:t>
            </a:r>
            <a:endParaRPr lang="en-US"/>
          </a:p>
        </p:txBody>
      </p:sp>
      <p:sp>
        <p:nvSpPr>
          <p:cNvPr id="5" name="Footer Placeholder 4"/>
          <p:cNvSpPr>
            <a:spLocks noGrp="1"/>
          </p:cNvSpPr>
          <p:nvPr>
            <p:ph type="ftr" sz="quarter" idx="11"/>
          </p:nvPr>
        </p:nvSpPr>
        <p:spPr/>
        <p:txBody>
          <a:bodyPr/>
          <a:lstStyle>
            <a:lvl1pPr algn="l">
              <a:defRPr/>
            </a:lvl1pPr>
          </a:lstStyle>
          <a:p>
            <a:r>
              <a:rPr lang="en-US" dirty="0" smtClean="0"/>
              <a:t>This material is based upon work supported by the National Science Foundation </a:t>
            </a:r>
          </a:p>
          <a:p>
            <a:r>
              <a:rPr lang="en-US" dirty="0" smtClean="0"/>
              <a:t>under Grant Number 1204279.</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3591AE-FACB-47FB-8AAC-14349F9948F4}" type="slidenum">
              <a:rPr lang="en-US" smtClean="0"/>
              <a:pPr/>
              <a:t>‹#›</a:t>
            </a:fld>
            <a:endParaRPr lang="en-US"/>
          </a:p>
        </p:txBody>
      </p:sp>
    </p:spTree>
    <p:extLst>
      <p:ext uri="{BB962C8B-B14F-4D97-AF65-F5344CB8AC3E}">
        <p14:creationId xmlns:p14="http://schemas.microsoft.com/office/powerpoint/2010/main" val="50047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4196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04800" y="2895600"/>
            <a:ext cx="7772400" cy="1500187"/>
          </a:xfrm>
        </p:spPr>
        <p:txBody>
          <a:bodyPr anchor="b"/>
          <a:lstStyle>
            <a:lvl1pPr marL="233363"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SHINE: Seattle’s Hub for Industry-driven Nanotechnology Education</a:t>
            </a:r>
            <a:endParaRPr lang="en-US"/>
          </a:p>
        </p:txBody>
      </p:sp>
      <p:sp>
        <p:nvSpPr>
          <p:cNvPr id="5" name="Footer Placeholder 4"/>
          <p:cNvSpPr>
            <a:spLocks noGrp="1"/>
          </p:cNvSpPr>
          <p:nvPr>
            <p:ph type="ftr" sz="quarter" idx="11"/>
          </p:nvPr>
        </p:nvSpPr>
        <p:spPr/>
        <p:txBody>
          <a:bodyPr/>
          <a:lstStyle>
            <a:lvl1pPr algn="l">
              <a:defRPr/>
            </a:lvl1pPr>
          </a:lstStyle>
          <a:p>
            <a:r>
              <a:rPr lang="en-US" dirty="0" smtClean="0"/>
              <a:t>This material is based upon work supported by the National Science Foundation </a:t>
            </a:r>
          </a:p>
          <a:p>
            <a:r>
              <a:rPr lang="en-US" dirty="0" smtClean="0"/>
              <a:t>under Grant Number 1204279.</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3591AE-FACB-47FB-8AAC-14349F9948F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1600" y="609600"/>
            <a:ext cx="3493901" cy="3200400"/>
          </a:xfrm>
          <a:prstGeom prst="rect">
            <a:avLst/>
          </a:prstGeom>
        </p:spPr>
      </p:pic>
    </p:spTree>
    <p:extLst>
      <p:ext uri="{BB962C8B-B14F-4D97-AF65-F5344CB8AC3E}">
        <p14:creationId xmlns:p14="http://schemas.microsoft.com/office/powerpoint/2010/main" val="289610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1524000"/>
            <a:ext cx="4343400" cy="4602163"/>
          </a:xfrm>
        </p:spPr>
        <p:txBody>
          <a:bodyPr/>
          <a:lstStyle>
            <a:lvl1pPr marL="233363"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524000"/>
            <a:ext cx="4343400" cy="4602163"/>
          </a:xfrm>
        </p:spPr>
        <p:txBody>
          <a:bodyPr/>
          <a:lstStyle>
            <a:lvl1pPr marL="233363" indent="0">
              <a:buNone/>
              <a:defRPr sz="2800"/>
            </a:lvl1pPr>
            <a:lvl2pPr marL="0" indent="0">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SHINE: Seattle’s Hub for Industry-driven Nanotechnology Education</a:t>
            </a:r>
            <a:endParaRPr lang="en-US"/>
          </a:p>
        </p:txBody>
      </p:sp>
      <p:sp>
        <p:nvSpPr>
          <p:cNvPr id="6" name="Footer Placeholder 5"/>
          <p:cNvSpPr>
            <a:spLocks noGrp="1"/>
          </p:cNvSpPr>
          <p:nvPr>
            <p:ph type="ftr" sz="quarter" idx="11"/>
          </p:nvPr>
        </p:nvSpPr>
        <p:spPr/>
        <p:txBody>
          <a:bodyPr/>
          <a:lstStyle>
            <a:lvl1pPr algn="l">
              <a:defRPr/>
            </a:lvl1pPr>
          </a:lstStyle>
          <a:p>
            <a:r>
              <a:rPr lang="en-US" dirty="0" smtClean="0"/>
              <a:t>This material is based upon work supported by the National Science Foundation </a:t>
            </a:r>
          </a:p>
          <a:p>
            <a:r>
              <a:rPr lang="en-US" dirty="0" smtClean="0"/>
              <a:t>under Grant Number 1204279.</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33591AE-FACB-47FB-8AAC-14349F9948F4}" type="slidenum">
              <a:rPr lang="en-US" smtClean="0"/>
              <a:pPr/>
              <a:t>‹#›</a:t>
            </a:fld>
            <a:endParaRPr lang="en-US"/>
          </a:p>
        </p:txBody>
      </p:sp>
    </p:spTree>
    <p:extLst>
      <p:ext uri="{BB962C8B-B14F-4D97-AF65-F5344CB8AC3E}">
        <p14:creationId xmlns:p14="http://schemas.microsoft.com/office/powerpoint/2010/main" val="252327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solidFill>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5486400"/>
            <a:ext cx="4268788" cy="639762"/>
          </a:xfrm>
        </p:spPr>
        <p:txBody>
          <a:bodyPr anchor="b"/>
          <a:lstStyle>
            <a:lvl1pPr marL="117475"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524000"/>
            <a:ext cx="4268788" cy="3951288"/>
          </a:xfrm>
        </p:spPr>
        <p:txBody>
          <a:bodyPr/>
          <a:lstStyle>
            <a:lvl1pPr marL="117475"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194175" cy="639762"/>
          </a:xfrm>
        </p:spPr>
        <p:txBody>
          <a:bodyPr anchor="b"/>
          <a:lstStyle>
            <a:lvl1pPr marL="117475"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194175" cy="3951288"/>
          </a:xfrm>
        </p:spPr>
        <p:txBody>
          <a:bodyPr/>
          <a:lstStyle>
            <a:lvl1pPr marL="117475" indent="0">
              <a:buFontTx/>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SHINE: Seattle’s Hub for Industry-driven Nanotechnology Education</a:t>
            </a:r>
            <a:endParaRPr lang="en-US"/>
          </a:p>
        </p:txBody>
      </p:sp>
      <p:sp>
        <p:nvSpPr>
          <p:cNvPr id="8" name="Footer Placeholder 7"/>
          <p:cNvSpPr>
            <a:spLocks noGrp="1"/>
          </p:cNvSpPr>
          <p:nvPr>
            <p:ph type="ftr" sz="quarter" idx="11"/>
          </p:nvPr>
        </p:nvSpPr>
        <p:spPr/>
        <p:txBody>
          <a:bodyPr/>
          <a:lstStyle>
            <a:lvl1pPr algn="l">
              <a:defRPr/>
            </a:lvl1pPr>
          </a:lstStyle>
          <a:p>
            <a:r>
              <a:rPr lang="en-US" dirty="0" smtClean="0"/>
              <a:t>This material is based upon work supported by the National Science Foundation </a:t>
            </a:r>
          </a:p>
          <a:p>
            <a:r>
              <a:rPr lang="en-US" dirty="0" smtClean="0"/>
              <a:t>under Grant Number 1204279.</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33591AE-FACB-47FB-8AAC-14349F9948F4}" type="slidenum">
              <a:rPr lang="en-US" smtClean="0"/>
              <a:pPr/>
              <a:t>‹#›</a:t>
            </a:fld>
            <a:endParaRPr lang="en-US"/>
          </a:p>
        </p:txBody>
      </p:sp>
    </p:spTree>
    <p:extLst>
      <p:ext uri="{BB962C8B-B14F-4D97-AF65-F5344CB8AC3E}">
        <p14:creationId xmlns:p14="http://schemas.microsoft.com/office/powerpoint/2010/main" val="289090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4876800"/>
            <a:ext cx="9144000" cy="1143000"/>
          </a:xfrm>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SHINE: Seattle’s Hub for Industry-driven Nanotechnology Education</a:t>
            </a:r>
            <a:endParaRPr lang="en-US"/>
          </a:p>
        </p:txBody>
      </p:sp>
      <p:sp>
        <p:nvSpPr>
          <p:cNvPr id="4" name="Footer Placeholder 3"/>
          <p:cNvSpPr>
            <a:spLocks noGrp="1"/>
          </p:cNvSpPr>
          <p:nvPr>
            <p:ph type="ftr" sz="quarter" idx="11"/>
          </p:nvPr>
        </p:nvSpPr>
        <p:spPr/>
        <p:txBody>
          <a:bodyPr/>
          <a:lstStyle>
            <a:lvl1pPr algn="l">
              <a:defRPr/>
            </a:lvl1pPr>
          </a:lstStyle>
          <a:p>
            <a:r>
              <a:rPr lang="en-US" dirty="0" smtClean="0"/>
              <a:t>This material is based upon work supported by the National Science Foundation </a:t>
            </a:r>
          </a:p>
          <a:p>
            <a:r>
              <a:rPr lang="en-US" dirty="0" smtClean="0"/>
              <a:t>under Grant Number 1204279.</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33591AE-FACB-47FB-8AAC-14349F9948F4}" type="slidenum">
              <a:rPr lang="en-US" smtClean="0"/>
              <a:pPr/>
              <a:t>‹#›</a:t>
            </a:fld>
            <a:endParaRPr lang="en-US"/>
          </a:p>
        </p:txBody>
      </p:sp>
    </p:spTree>
    <p:extLst>
      <p:ext uri="{BB962C8B-B14F-4D97-AF65-F5344CB8AC3E}">
        <p14:creationId xmlns:p14="http://schemas.microsoft.com/office/powerpoint/2010/main" val="276849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SHINE: Seattle’s Hub for Industry-driven Nanotechnology Education</a:t>
            </a:r>
            <a:endParaRPr lang="en-US"/>
          </a:p>
        </p:txBody>
      </p:sp>
      <p:sp>
        <p:nvSpPr>
          <p:cNvPr id="3" name="Footer Placeholder 2"/>
          <p:cNvSpPr>
            <a:spLocks noGrp="1"/>
          </p:cNvSpPr>
          <p:nvPr>
            <p:ph type="ftr" sz="quarter" idx="11"/>
          </p:nvPr>
        </p:nvSpPr>
        <p:spPr/>
        <p:txBody>
          <a:bodyPr/>
          <a:lstStyle>
            <a:lvl1pPr algn="l">
              <a:defRPr/>
            </a:lvl1pPr>
          </a:lstStyle>
          <a:p>
            <a:r>
              <a:rPr lang="en-US" dirty="0" smtClean="0"/>
              <a:t>This material is based upon work supported by the National Science Foundation </a:t>
            </a:r>
          </a:p>
          <a:p>
            <a:r>
              <a:rPr lang="en-US" dirty="0" smtClean="0"/>
              <a:t>under Grant Number 1204279.</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33591AE-FACB-47FB-8AAC-14349F9948F4}" type="slidenum">
              <a:rPr lang="en-US" smtClean="0"/>
              <a:pPr/>
              <a:t>‹#›</a:t>
            </a:fld>
            <a:endParaRPr lang="en-US"/>
          </a:p>
        </p:txBody>
      </p:sp>
    </p:spTree>
    <p:extLst>
      <p:ext uri="{BB962C8B-B14F-4D97-AF65-F5344CB8AC3E}">
        <p14:creationId xmlns:p14="http://schemas.microsoft.com/office/powerpoint/2010/main" val="325810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1"/>
          </a:solidFill>
        </p:spPr>
        <p:txBody>
          <a:bodyPr anchor="b"/>
          <a:lstStyle>
            <a:lvl1pPr marL="117475" indent="0"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marL="0" indent="233363">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0" y="1435100"/>
            <a:ext cx="3008313" cy="4691063"/>
          </a:xfrm>
          <a:solidFill>
            <a:schemeClr val="tx2"/>
          </a:solidFill>
        </p:spPr>
        <p:txBody>
          <a:bodyPr/>
          <a:lstStyle>
            <a:lvl1pPr marL="117475"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SHINE: Seattle’s Hub for Industry-driven Nanotechnology Education</a:t>
            </a:r>
            <a:endParaRPr lang="en-US"/>
          </a:p>
        </p:txBody>
      </p:sp>
      <p:sp>
        <p:nvSpPr>
          <p:cNvPr id="6" name="Footer Placeholder 5"/>
          <p:cNvSpPr>
            <a:spLocks noGrp="1"/>
          </p:cNvSpPr>
          <p:nvPr>
            <p:ph type="ftr" sz="quarter" idx="11"/>
          </p:nvPr>
        </p:nvSpPr>
        <p:spPr/>
        <p:txBody>
          <a:bodyPr/>
          <a:lstStyle>
            <a:lvl1pPr algn="l">
              <a:defRPr/>
            </a:lvl1pPr>
          </a:lstStyle>
          <a:p>
            <a:r>
              <a:rPr lang="en-US" dirty="0" smtClean="0"/>
              <a:t>This material is based upon work supported by the National Science Foundation </a:t>
            </a:r>
          </a:p>
          <a:p>
            <a:r>
              <a:rPr lang="en-US" dirty="0" smtClean="0"/>
              <a:t>under Grant Number 1204279.</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33591AE-FACB-47FB-8AAC-14349F9948F4}" type="slidenum">
              <a:rPr lang="en-US" smtClean="0"/>
              <a:pPr/>
              <a:t>‹#›</a:t>
            </a:fld>
            <a:endParaRPr lang="en-US"/>
          </a:p>
        </p:txBody>
      </p:sp>
    </p:spTree>
    <p:extLst>
      <p:ext uri="{BB962C8B-B14F-4D97-AF65-F5344CB8AC3E}">
        <p14:creationId xmlns:p14="http://schemas.microsoft.com/office/powerpoint/2010/main" val="2460857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609600"/>
          </a:xfrm>
          <a:solidFill>
            <a:schemeClr val="tx2"/>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609600"/>
            <a:ext cx="8229600" cy="4114800"/>
          </a:xfrm>
        </p:spPr>
        <p:txBody>
          <a:bodyPr/>
          <a:lstStyle>
            <a:lvl1pPr marL="233363"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5334000"/>
            <a:ext cx="8229600" cy="804862"/>
          </a:xfrm>
          <a:solidFill>
            <a:schemeClr val="accent1"/>
          </a:solidFill>
        </p:spPr>
        <p:txBody>
          <a:bodyPr/>
          <a:lstStyle>
            <a:lvl1pPr marL="233363"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SHINE: Seattle’s Hub for Industry-driven Nanotechnology Education</a:t>
            </a:r>
            <a:endParaRPr lang="en-US"/>
          </a:p>
        </p:txBody>
      </p:sp>
      <p:sp>
        <p:nvSpPr>
          <p:cNvPr id="6" name="Footer Placeholder 5"/>
          <p:cNvSpPr>
            <a:spLocks noGrp="1"/>
          </p:cNvSpPr>
          <p:nvPr>
            <p:ph type="ftr" sz="quarter" idx="11"/>
          </p:nvPr>
        </p:nvSpPr>
        <p:spPr/>
        <p:txBody>
          <a:bodyPr/>
          <a:lstStyle>
            <a:lvl1pPr algn="l">
              <a:defRPr/>
            </a:lvl1pPr>
          </a:lstStyle>
          <a:p>
            <a:r>
              <a:rPr lang="en-US" dirty="0" smtClean="0"/>
              <a:t>This material is based upon work supported by the National Science Foundation </a:t>
            </a:r>
          </a:p>
          <a:p>
            <a:r>
              <a:rPr lang="en-US" dirty="0" smtClean="0"/>
              <a:t>under Grant Number 1204279.</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33591AE-FACB-47FB-8AAC-14349F9948F4}" type="slidenum">
              <a:rPr lang="en-US" smtClean="0"/>
              <a:pPr/>
              <a:t>‹#›</a:t>
            </a:fld>
            <a:endParaRPr lang="en-US"/>
          </a:p>
        </p:txBody>
      </p:sp>
    </p:spTree>
    <p:extLst>
      <p:ext uri="{BB962C8B-B14F-4D97-AF65-F5344CB8AC3E}">
        <p14:creationId xmlns:p14="http://schemas.microsoft.com/office/powerpoint/2010/main" val="150985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2400" y="6356350"/>
            <a:ext cx="24384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SHINE: Seattle’s Hub for Industry-driven Nanotechnology Education</a:t>
            </a:r>
            <a:endParaRPr lang="en-US" dirty="0"/>
          </a:p>
        </p:txBody>
      </p:sp>
      <p:sp>
        <p:nvSpPr>
          <p:cNvPr id="5" name="Footer Placeholder 4"/>
          <p:cNvSpPr>
            <a:spLocks noGrp="1"/>
          </p:cNvSpPr>
          <p:nvPr>
            <p:ph type="ftr" sz="quarter" idx="3"/>
          </p:nvPr>
        </p:nvSpPr>
        <p:spPr>
          <a:xfrm>
            <a:off x="2743200" y="6356350"/>
            <a:ext cx="6172200"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dirty="0" smtClean="0"/>
              <a:t>This material is based upon work supported by the National Science Foundation </a:t>
            </a:r>
          </a:p>
          <a:p>
            <a:pPr algn="l"/>
            <a:r>
              <a:rPr lang="en-US" dirty="0" smtClean="0"/>
              <a:t>under Grant Number 1204279.</a:t>
            </a:r>
            <a:endParaRPr lang="en-US" dirty="0"/>
          </a:p>
        </p:txBody>
      </p:sp>
    </p:spTree>
    <p:extLst>
      <p:ext uri="{BB962C8B-B14F-4D97-AF65-F5344CB8AC3E}">
        <p14:creationId xmlns:p14="http://schemas.microsoft.com/office/powerpoint/2010/main" val="2690213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233363" indent="0"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600"/>
        </a:spcAft>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online.kitp.ucsb.edu/online/colloq/lewis1/oh/33.html%20Downloaded%20July%20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4876800"/>
            <a:ext cx="6781800" cy="1143000"/>
          </a:xfrm>
        </p:spPr>
        <p:txBody>
          <a:bodyPr>
            <a:noAutofit/>
          </a:bodyPr>
          <a:lstStyle/>
          <a:p>
            <a:pPr eaLnBrk="1" fontAlgn="auto" hangingPunct="1">
              <a:spcAft>
                <a:spcPts val="0"/>
              </a:spcAft>
              <a:buFont typeface="Wingdings 2"/>
              <a:buNone/>
              <a:defRPr/>
            </a:pPr>
            <a:r>
              <a:rPr lang="en-US" dirty="0" smtClean="0"/>
              <a:t>Train the </a:t>
            </a:r>
            <a:r>
              <a:rPr lang="en-US" dirty="0" err="1" smtClean="0"/>
              <a:t>NanoTeacher</a:t>
            </a:r>
            <a:r>
              <a:rPr lang="en-US" dirty="0" smtClean="0"/>
              <a:t> Workshop	July </a:t>
            </a:r>
            <a:r>
              <a:rPr lang="en-US" dirty="0" smtClean="0"/>
              <a:t>17, 2014</a:t>
            </a:r>
            <a:endParaRPr lang="en-US" dirty="0"/>
          </a:p>
        </p:txBody>
      </p:sp>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t>Nanocrystalline</a:t>
            </a:r>
            <a:br>
              <a:rPr lang="en-US" dirty="0" smtClean="0"/>
            </a:br>
            <a:r>
              <a:rPr lang="en-US" dirty="0" smtClean="0"/>
              <a:t>Solar Cells</a:t>
            </a:r>
            <a:endParaRPr lang="en-US" dirty="0"/>
          </a:p>
        </p:txBody>
      </p:sp>
      <p:sp>
        <p:nvSpPr>
          <p:cNvPr id="13316" name="TextBox 3"/>
          <p:cNvSpPr txBox="1">
            <a:spLocks noChangeArrowheads="1"/>
          </p:cNvSpPr>
          <p:nvPr/>
        </p:nvSpPr>
        <p:spPr bwMode="auto">
          <a:xfrm>
            <a:off x="5410200" y="6534150"/>
            <a:ext cx="3733800" cy="647700"/>
          </a:xfrm>
          <a:prstGeom prst="rect">
            <a:avLst/>
          </a:prstGeom>
          <a:noFill/>
          <a:ln w="9525">
            <a:noFill/>
            <a:miter lim="800000"/>
            <a:headEnd/>
            <a:tailEnd/>
          </a:ln>
        </p:spPr>
        <p:txBody>
          <a:bodyPr>
            <a:spAutoFit/>
          </a:bodyPr>
          <a:lstStyle/>
          <a:p>
            <a:endParaRPr lang="en-US"/>
          </a:p>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Nanocrystalline Structure</a:t>
            </a:r>
            <a:endParaRPr lang="en-US" dirty="0"/>
          </a:p>
        </p:txBody>
      </p:sp>
      <p:sp>
        <p:nvSpPr>
          <p:cNvPr id="3" name="Content Placeholder 2"/>
          <p:cNvSpPr>
            <a:spLocks noGrp="1"/>
          </p:cNvSpPr>
          <p:nvPr>
            <p:ph idx="1"/>
          </p:nvPr>
        </p:nvSpPr>
        <p:spPr/>
        <p:txBody>
          <a:bodyPr>
            <a:normAutofit fontScale="92500" lnSpcReduction="20000"/>
          </a:bodyPr>
          <a:lstStyle/>
          <a:p>
            <a:pPr marL="265176" indent="-265176" eaLnBrk="1" fontAlgn="auto" hangingPunct="1">
              <a:spcAft>
                <a:spcPts val="0"/>
              </a:spcAft>
              <a:defRPr/>
            </a:pPr>
            <a:r>
              <a:rPr lang="en-US" dirty="0" smtClean="0"/>
              <a:t>   Dye absorbs into TiO</a:t>
            </a:r>
            <a:r>
              <a:rPr lang="en-US" baseline="-25000" dirty="0" smtClean="0"/>
              <a:t>2</a:t>
            </a:r>
            <a:r>
              <a:rPr lang="en-US" dirty="0" smtClean="0"/>
              <a:t> coating</a:t>
            </a:r>
            <a:endParaRPr lang="en-US" baseline="-25000" dirty="0" smtClean="0"/>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defRPr/>
            </a:pPr>
            <a:r>
              <a:rPr lang="en-US" dirty="0" smtClean="0"/>
              <a:t>   Nanostructure of TiO</a:t>
            </a:r>
            <a:r>
              <a:rPr lang="en-US" baseline="-25000" dirty="0" smtClean="0"/>
              <a:t>2</a:t>
            </a:r>
            <a:endParaRPr lang="en-US" baseline="-25000" dirty="0"/>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defRPr/>
            </a:pPr>
            <a:r>
              <a:rPr lang="en-US" dirty="0" smtClean="0"/>
              <a:t>   Increased surface area of TiO</a:t>
            </a:r>
            <a:r>
              <a:rPr lang="en-US" baseline="-25000" dirty="0" smtClean="0"/>
              <a:t>2</a:t>
            </a:r>
            <a:endParaRPr lang="en-US" baseline="-25000" dirty="0"/>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defRPr/>
            </a:pPr>
            <a:r>
              <a:rPr lang="en-US" dirty="0" smtClean="0"/>
              <a:t>   Increase in dye absorbed</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defRPr/>
            </a:pPr>
            <a:r>
              <a:rPr lang="en-US" dirty="0" smtClean="0"/>
              <a:t>   Increase in efficiency</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endParaRPr lang="en-US" dirty="0"/>
          </a:p>
        </p:txBody>
      </p:sp>
      <p:grpSp>
        <p:nvGrpSpPr>
          <p:cNvPr id="6" name="Group 9"/>
          <p:cNvGrpSpPr>
            <a:grpSpLocks/>
          </p:cNvGrpSpPr>
          <p:nvPr/>
        </p:nvGrpSpPr>
        <p:grpSpPr bwMode="auto">
          <a:xfrm>
            <a:off x="5486400" y="3198812"/>
            <a:ext cx="2895600" cy="381000"/>
            <a:chOff x="2819400" y="2514600"/>
            <a:chExt cx="2209800" cy="381000"/>
          </a:xfrm>
        </p:grpSpPr>
        <p:sp>
          <p:nvSpPr>
            <p:cNvPr id="4" name="Rectangle 3"/>
            <p:cNvSpPr/>
            <p:nvPr/>
          </p:nvSpPr>
          <p:spPr>
            <a:xfrm>
              <a:off x="2819400" y="2667000"/>
              <a:ext cx="2209800" cy="228600"/>
            </a:xfrm>
            <a:prstGeom prst="rect">
              <a:avLst/>
            </a:prstGeom>
            <a:solidFill>
              <a:schemeClr val="bg2">
                <a:lumMod val="90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5" name="Rectangle 4"/>
            <p:cNvSpPr/>
            <p:nvPr/>
          </p:nvSpPr>
          <p:spPr>
            <a:xfrm>
              <a:off x="2819400" y="2590800"/>
              <a:ext cx="2209800" cy="76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cxnSp>
          <p:nvCxnSpPr>
            <p:cNvPr id="9" name="Straight Connector 8"/>
            <p:cNvCxnSpPr/>
            <p:nvPr/>
          </p:nvCxnSpPr>
          <p:spPr>
            <a:xfrm>
              <a:off x="2819400" y="2514600"/>
              <a:ext cx="220980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11" name="Freeform 10"/>
          <p:cNvSpPr/>
          <p:nvPr/>
        </p:nvSpPr>
        <p:spPr>
          <a:xfrm>
            <a:off x="5713413" y="4200525"/>
            <a:ext cx="2897187" cy="714375"/>
          </a:xfrm>
          <a:custGeom>
            <a:avLst/>
            <a:gdLst>
              <a:gd name="connsiteX0" fmla="*/ 221496 w 1456027"/>
              <a:gd name="connsiteY0" fmla="*/ 276404 h 743129"/>
              <a:gd name="connsiteX1" fmla="*/ 173871 w 1456027"/>
              <a:gd name="connsiteY1" fmla="*/ 238304 h 743129"/>
              <a:gd name="connsiteX2" fmla="*/ 40521 w 1456027"/>
              <a:gd name="connsiteY2" fmla="*/ 238304 h 743129"/>
              <a:gd name="connsiteX3" fmla="*/ 50046 w 1456027"/>
              <a:gd name="connsiteY3" fmla="*/ 324029 h 743129"/>
              <a:gd name="connsiteX4" fmla="*/ 88146 w 1456027"/>
              <a:gd name="connsiteY4" fmla="*/ 333554 h 743129"/>
              <a:gd name="connsiteX5" fmla="*/ 135771 w 1456027"/>
              <a:gd name="connsiteY5" fmla="*/ 343079 h 743129"/>
              <a:gd name="connsiteX6" fmla="*/ 126246 w 1456027"/>
              <a:gd name="connsiteY6" fmla="*/ 390704 h 743129"/>
              <a:gd name="connsiteX7" fmla="*/ 97671 w 1456027"/>
              <a:gd name="connsiteY7" fmla="*/ 381179 h 743129"/>
              <a:gd name="connsiteX8" fmla="*/ 21471 w 1456027"/>
              <a:gd name="connsiteY8" fmla="*/ 352604 h 743129"/>
              <a:gd name="connsiteX9" fmla="*/ 11946 w 1456027"/>
              <a:gd name="connsiteY9" fmla="*/ 419279 h 743129"/>
              <a:gd name="connsiteX10" fmla="*/ 40521 w 1456027"/>
              <a:gd name="connsiteY10" fmla="*/ 428804 h 743129"/>
              <a:gd name="connsiteX11" fmla="*/ 88146 w 1456027"/>
              <a:gd name="connsiteY11" fmla="*/ 476429 h 743129"/>
              <a:gd name="connsiteX12" fmla="*/ 116721 w 1456027"/>
              <a:gd name="connsiteY12" fmla="*/ 495479 h 743129"/>
              <a:gd name="connsiteX13" fmla="*/ 192921 w 1456027"/>
              <a:gd name="connsiteY13" fmla="*/ 447854 h 743129"/>
              <a:gd name="connsiteX14" fmla="*/ 202446 w 1456027"/>
              <a:gd name="connsiteY14" fmla="*/ 419279 h 743129"/>
              <a:gd name="connsiteX15" fmla="*/ 240546 w 1456027"/>
              <a:gd name="connsiteY15" fmla="*/ 428804 h 743129"/>
              <a:gd name="connsiteX16" fmla="*/ 307221 w 1456027"/>
              <a:gd name="connsiteY16" fmla="*/ 457379 h 743129"/>
              <a:gd name="connsiteX17" fmla="*/ 326271 w 1456027"/>
              <a:gd name="connsiteY17" fmla="*/ 485954 h 743129"/>
              <a:gd name="connsiteX18" fmla="*/ 221496 w 1456027"/>
              <a:gd name="connsiteY18" fmla="*/ 533579 h 743129"/>
              <a:gd name="connsiteX19" fmla="*/ 192921 w 1456027"/>
              <a:gd name="connsiteY19" fmla="*/ 543104 h 743129"/>
              <a:gd name="connsiteX20" fmla="*/ 135771 w 1456027"/>
              <a:gd name="connsiteY20" fmla="*/ 552629 h 743129"/>
              <a:gd name="connsiteX21" fmla="*/ 116721 w 1456027"/>
              <a:gd name="connsiteY21" fmla="*/ 581204 h 743129"/>
              <a:gd name="connsiteX22" fmla="*/ 183396 w 1456027"/>
              <a:gd name="connsiteY22" fmla="*/ 638354 h 743129"/>
              <a:gd name="connsiteX23" fmla="*/ 211971 w 1456027"/>
              <a:gd name="connsiteY23" fmla="*/ 647879 h 743129"/>
              <a:gd name="connsiteX24" fmla="*/ 269121 w 1456027"/>
              <a:gd name="connsiteY24" fmla="*/ 628829 h 743129"/>
              <a:gd name="connsiteX25" fmla="*/ 326271 w 1456027"/>
              <a:gd name="connsiteY25" fmla="*/ 647879 h 743129"/>
              <a:gd name="connsiteX26" fmla="*/ 421521 w 1456027"/>
              <a:gd name="connsiteY26" fmla="*/ 600254 h 743129"/>
              <a:gd name="connsiteX27" fmla="*/ 431046 w 1456027"/>
              <a:gd name="connsiteY27" fmla="*/ 571679 h 743129"/>
              <a:gd name="connsiteX28" fmla="*/ 440571 w 1456027"/>
              <a:gd name="connsiteY28" fmla="*/ 514529 h 743129"/>
              <a:gd name="connsiteX29" fmla="*/ 469146 w 1456027"/>
              <a:gd name="connsiteY29" fmla="*/ 524054 h 743129"/>
              <a:gd name="connsiteX30" fmla="*/ 478671 w 1456027"/>
              <a:gd name="connsiteY30" fmla="*/ 628829 h 743129"/>
              <a:gd name="connsiteX31" fmla="*/ 488196 w 1456027"/>
              <a:gd name="connsiteY31" fmla="*/ 657404 h 743129"/>
              <a:gd name="connsiteX32" fmla="*/ 373896 w 1456027"/>
              <a:gd name="connsiteY32" fmla="*/ 685979 h 743129"/>
              <a:gd name="connsiteX33" fmla="*/ 392946 w 1456027"/>
              <a:gd name="connsiteY33" fmla="*/ 733604 h 743129"/>
              <a:gd name="connsiteX34" fmla="*/ 621546 w 1456027"/>
              <a:gd name="connsiteY34" fmla="*/ 714554 h 743129"/>
              <a:gd name="connsiteX35" fmla="*/ 640596 w 1456027"/>
              <a:gd name="connsiteY35" fmla="*/ 685979 h 743129"/>
              <a:gd name="connsiteX36" fmla="*/ 612021 w 1456027"/>
              <a:gd name="connsiteY36" fmla="*/ 609779 h 743129"/>
              <a:gd name="connsiteX37" fmla="*/ 621546 w 1456027"/>
              <a:gd name="connsiteY37" fmla="*/ 562154 h 743129"/>
              <a:gd name="connsiteX38" fmla="*/ 564396 w 1456027"/>
              <a:gd name="connsiteY38" fmla="*/ 533579 h 743129"/>
              <a:gd name="connsiteX39" fmla="*/ 545346 w 1456027"/>
              <a:gd name="connsiteY39" fmla="*/ 505004 h 743129"/>
              <a:gd name="connsiteX40" fmla="*/ 564396 w 1456027"/>
              <a:gd name="connsiteY40" fmla="*/ 419279 h 743129"/>
              <a:gd name="connsiteX41" fmla="*/ 621546 w 1456027"/>
              <a:gd name="connsiteY41" fmla="*/ 457379 h 743129"/>
              <a:gd name="connsiteX42" fmla="*/ 650121 w 1456027"/>
              <a:gd name="connsiteY42" fmla="*/ 476429 h 743129"/>
              <a:gd name="connsiteX43" fmla="*/ 735846 w 1456027"/>
              <a:gd name="connsiteY43" fmla="*/ 524054 h 743129"/>
              <a:gd name="connsiteX44" fmla="*/ 754896 w 1456027"/>
              <a:gd name="connsiteY44" fmla="*/ 485954 h 743129"/>
              <a:gd name="connsiteX45" fmla="*/ 783471 w 1456027"/>
              <a:gd name="connsiteY45" fmla="*/ 495479 h 743129"/>
              <a:gd name="connsiteX46" fmla="*/ 821571 w 1456027"/>
              <a:gd name="connsiteY46" fmla="*/ 524054 h 743129"/>
              <a:gd name="connsiteX47" fmla="*/ 812046 w 1456027"/>
              <a:gd name="connsiteY47" fmla="*/ 552629 h 743129"/>
              <a:gd name="connsiteX48" fmla="*/ 745371 w 1456027"/>
              <a:gd name="connsiteY48" fmla="*/ 562154 h 743129"/>
              <a:gd name="connsiteX49" fmla="*/ 764421 w 1456027"/>
              <a:gd name="connsiteY49" fmla="*/ 619304 h 743129"/>
              <a:gd name="connsiteX50" fmla="*/ 764421 w 1456027"/>
              <a:gd name="connsiteY50" fmla="*/ 714554 h 743129"/>
              <a:gd name="connsiteX51" fmla="*/ 792996 w 1456027"/>
              <a:gd name="connsiteY51" fmla="*/ 743129 h 743129"/>
              <a:gd name="connsiteX52" fmla="*/ 821571 w 1456027"/>
              <a:gd name="connsiteY52" fmla="*/ 733604 h 743129"/>
              <a:gd name="connsiteX53" fmla="*/ 831096 w 1456027"/>
              <a:gd name="connsiteY53" fmla="*/ 705029 h 743129"/>
              <a:gd name="connsiteX54" fmla="*/ 840621 w 1456027"/>
              <a:gd name="connsiteY54" fmla="*/ 647879 h 743129"/>
              <a:gd name="connsiteX55" fmla="*/ 869196 w 1456027"/>
              <a:gd name="connsiteY55" fmla="*/ 666929 h 743129"/>
              <a:gd name="connsiteX56" fmla="*/ 888246 w 1456027"/>
              <a:gd name="connsiteY56" fmla="*/ 552629 h 743129"/>
              <a:gd name="connsiteX57" fmla="*/ 869196 w 1456027"/>
              <a:gd name="connsiteY57" fmla="*/ 495479 h 743129"/>
              <a:gd name="connsiteX58" fmla="*/ 859671 w 1456027"/>
              <a:gd name="connsiteY58" fmla="*/ 466904 h 743129"/>
              <a:gd name="connsiteX59" fmla="*/ 888246 w 1456027"/>
              <a:gd name="connsiteY59" fmla="*/ 485954 h 743129"/>
              <a:gd name="connsiteX60" fmla="*/ 916821 w 1456027"/>
              <a:gd name="connsiteY60" fmla="*/ 514529 h 743129"/>
              <a:gd name="connsiteX61" fmla="*/ 926346 w 1456027"/>
              <a:gd name="connsiteY61" fmla="*/ 543104 h 743129"/>
              <a:gd name="connsiteX62" fmla="*/ 983496 w 1456027"/>
              <a:gd name="connsiteY62" fmla="*/ 581204 h 743129"/>
              <a:gd name="connsiteX63" fmla="*/ 993021 w 1456027"/>
              <a:gd name="connsiteY63" fmla="*/ 666929 h 743129"/>
              <a:gd name="connsiteX64" fmla="*/ 1069221 w 1456027"/>
              <a:gd name="connsiteY64" fmla="*/ 628829 h 743129"/>
              <a:gd name="connsiteX65" fmla="*/ 1059696 w 1456027"/>
              <a:gd name="connsiteY65" fmla="*/ 552629 h 743129"/>
              <a:gd name="connsiteX66" fmla="*/ 1002546 w 1456027"/>
              <a:gd name="connsiteY66" fmla="*/ 514529 h 743129"/>
              <a:gd name="connsiteX67" fmla="*/ 983496 w 1456027"/>
              <a:gd name="connsiteY67" fmla="*/ 476429 h 743129"/>
              <a:gd name="connsiteX68" fmla="*/ 1040646 w 1456027"/>
              <a:gd name="connsiteY68" fmla="*/ 457379 h 743129"/>
              <a:gd name="connsiteX69" fmla="*/ 1097796 w 1456027"/>
              <a:gd name="connsiteY69" fmla="*/ 466904 h 743129"/>
              <a:gd name="connsiteX70" fmla="*/ 1126371 w 1456027"/>
              <a:gd name="connsiteY70" fmla="*/ 485954 h 743129"/>
              <a:gd name="connsiteX71" fmla="*/ 1173996 w 1456027"/>
              <a:gd name="connsiteY71" fmla="*/ 495479 h 743129"/>
              <a:gd name="connsiteX72" fmla="*/ 1202571 w 1456027"/>
              <a:gd name="connsiteY72" fmla="*/ 533579 h 743129"/>
              <a:gd name="connsiteX73" fmla="*/ 1221621 w 1456027"/>
              <a:gd name="connsiteY73" fmla="*/ 562154 h 743129"/>
              <a:gd name="connsiteX74" fmla="*/ 1259721 w 1456027"/>
              <a:gd name="connsiteY74" fmla="*/ 571679 h 743129"/>
              <a:gd name="connsiteX75" fmla="*/ 1259721 w 1456027"/>
              <a:gd name="connsiteY75" fmla="*/ 495479 h 743129"/>
              <a:gd name="connsiteX76" fmla="*/ 1212096 w 1456027"/>
              <a:gd name="connsiteY76" fmla="*/ 476429 h 743129"/>
              <a:gd name="connsiteX77" fmla="*/ 1145421 w 1456027"/>
              <a:gd name="connsiteY77" fmla="*/ 390704 h 743129"/>
              <a:gd name="connsiteX78" fmla="*/ 1116846 w 1456027"/>
              <a:gd name="connsiteY78" fmla="*/ 381179 h 743129"/>
              <a:gd name="connsiteX79" fmla="*/ 1069221 w 1456027"/>
              <a:gd name="connsiteY79" fmla="*/ 371654 h 743129"/>
              <a:gd name="connsiteX80" fmla="*/ 1154946 w 1456027"/>
              <a:gd name="connsiteY80" fmla="*/ 381179 h 743129"/>
              <a:gd name="connsiteX81" fmla="*/ 1240671 w 1456027"/>
              <a:gd name="connsiteY81" fmla="*/ 400229 h 743129"/>
              <a:gd name="connsiteX82" fmla="*/ 1278771 w 1456027"/>
              <a:gd name="connsiteY82" fmla="*/ 409754 h 743129"/>
              <a:gd name="connsiteX83" fmla="*/ 1326396 w 1456027"/>
              <a:gd name="connsiteY83" fmla="*/ 466904 h 743129"/>
              <a:gd name="connsiteX84" fmla="*/ 1374021 w 1456027"/>
              <a:gd name="connsiteY84" fmla="*/ 524054 h 743129"/>
              <a:gd name="connsiteX85" fmla="*/ 1450221 w 1456027"/>
              <a:gd name="connsiteY85" fmla="*/ 514529 h 743129"/>
              <a:gd name="connsiteX86" fmla="*/ 1440696 w 1456027"/>
              <a:gd name="connsiteY86" fmla="*/ 438329 h 743129"/>
              <a:gd name="connsiteX87" fmla="*/ 1431171 w 1456027"/>
              <a:gd name="connsiteY87" fmla="*/ 409754 h 743129"/>
              <a:gd name="connsiteX88" fmla="*/ 1364496 w 1456027"/>
              <a:gd name="connsiteY88" fmla="*/ 381179 h 743129"/>
              <a:gd name="connsiteX89" fmla="*/ 1345446 w 1456027"/>
              <a:gd name="connsiteY89" fmla="*/ 352604 h 743129"/>
              <a:gd name="connsiteX90" fmla="*/ 1326396 w 1456027"/>
              <a:gd name="connsiteY90" fmla="*/ 295454 h 743129"/>
              <a:gd name="connsiteX91" fmla="*/ 1326396 w 1456027"/>
              <a:gd name="connsiteY91" fmla="*/ 228779 h 743129"/>
              <a:gd name="connsiteX92" fmla="*/ 1316871 w 1456027"/>
              <a:gd name="connsiteY92" fmla="*/ 200204 h 743129"/>
              <a:gd name="connsiteX93" fmla="*/ 1288296 w 1456027"/>
              <a:gd name="connsiteY93" fmla="*/ 181154 h 743129"/>
              <a:gd name="connsiteX94" fmla="*/ 1212096 w 1456027"/>
              <a:gd name="connsiteY94" fmla="*/ 190679 h 743129"/>
              <a:gd name="connsiteX95" fmla="*/ 1183521 w 1456027"/>
              <a:gd name="connsiteY95" fmla="*/ 200204 h 743129"/>
              <a:gd name="connsiteX96" fmla="*/ 1145421 w 1456027"/>
              <a:gd name="connsiteY96" fmla="*/ 209729 h 743129"/>
              <a:gd name="connsiteX97" fmla="*/ 1059696 w 1456027"/>
              <a:gd name="connsiteY97" fmla="*/ 257354 h 743129"/>
              <a:gd name="connsiteX98" fmla="*/ 983496 w 1456027"/>
              <a:gd name="connsiteY98" fmla="*/ 266879 h 743129"/>
              <a:gd name="connsiteX99" fmla="*/ 973971 w 1456027"/>
              <a:gd name="connsiteY99" fmla="*/ 381179 h 743129"/>
              <a:gd name="connsiteX100" fmla="*/ 869196 w 1456027"/>
              <a:gd name="connsiteY100" fmla="*/ 343079 h 743129"/>
              <a:gd name="connsiteX101" fmla="*/ 802521 w 1456027"/>
              <a:gd name="connsiteY101" fmla="*/ 343079 h 743129"/>
              <a:gd name="connsiteX102" fmla="*/ 812046 w 1456027"/>
              <a:gd name="connsiteY102" fmla="*/ 314504 h 743129"/>
              <a:gd name="connsiteX103" fmla="*/ 926346 w 1456027"/>
              <a:gd name="connsiteY103" fmla="*/ 285929 h 743129"/>
              <a:gd name="connsiteX104" fmla="*/ 935871 w 1456027"/>
              <a:gd name="connsiteY104" fmla="*/ 257354 h 743129"/>
              <a:gd name="connsiteX105" fmla="*/ 945396 w 1456027"/>
              <a:gd name="connsiteY105" fmla="*/ 190679 h 743129"/>
              <a:gd name="connsiteX106" fmla="*/ 1002546 w 1456027"/>
              <a:gd name="connsiteY106" fmla="*/ 200204 h 743129"/>
              <a:gd name="connsiteX107" fmla="*/ 1031121 w 1456027"/>
              <a:gd name="connsiteY107" fmla="*/ 219254 h 743129"/>
              <a:gd name="connsiteX108" fmla="*/ 1069221 w 1456027"/>
              <a:gd name="connsiteY108" fmla="*/ 181154 h 743129"/>
              <a:gd name="connsiteX109" fmla="*/ 1097796 w 1456027"/>
              <a:gd name="connsiteY109" fmla="*/ 162104 h 743129"/>
              <a:gd name="connsiteX110" fmla="*/ 1221621 w 1456027"/>
              <a:gd name="connsiteY110" fmla="*/ 152579 h 743129"/>
              <a:gd name="connsiteX111" fmla="*/ 1221621 w 1456027"/>
              <a:gd name="connsiteY111" fmla="*/ 85904 h 743129"/>
              <a:gd name="connsiteX112" fmla="*/ 1183521 w 1456027"/>
              <a:gd name="connsiteY112" fmla="*/ 76379 h 743129"/>
              <a:gd name="connsiteX113" fmla="*/ 1126371 w 1456027"/>
              <a:gd name="connsiteY113" fmla="*/ 85904 h 743129"/>
              <a:gd name="connsiteX114" fmla="*/ 1059696 w 1456027"/>
              <a:gd name="connsiteY114" fmla="*/ 85904 h 743129"/>
              <a:gd name="connsiteX115" fmla="*/ 1050171 w 1456027"/>
              <a:gd name="connsiteY115" fmla="*/ 114479 h 743129"/>
              <a:gd name="connsiteX116" fmla="*/ 964446 w 1456027"/>
              <a:gd name="connsiteY116" fmla="*/ 85904 h 743129"/>
              <a:gd name="connsiteX117" fmla="*/ 907296 w 1456027"/>
              <a:gd name="connsiteY117" fmla="*/ 133529 h 743129"/>
              <a:gd name="connsiteX118" fmla="*/ 840621 w 1456027"/>
              <a:gd name="connsiteY118" fmla="*/ 152579 h 743129"/>
              <a:gd name="connsiteX119" fmla="*/ 831096 w 1456027"/>
              <a:gd name="connsiteY119" fmla="*/ 257354 h 743129"/>
              <a:gd name="connsiteX120" fmla="*/ 802521 w 1456027"/>
              <a:gd name="connsiteY120" fmla="*/ 276404 h 743129"/>
              <a:gd name="connsiteX121" fmla="*/ 716796 w 1456027"/>
              <a:gd name="connsiteY121" fmla="*/ 257354 h 743129"/>
              <a:gd name="connsiteX122" fmla="*/ 707271 w 1456027"/>
              <a:gd name="connsiteY122" fmla="*/ 228779 h 743129"/>
              <a:gd name="connsiteX123" fmla="*/ 735846 w 1456027"/>
              <a:gd name="connsiteY123" fmla="*/ 219254 h 743129"/>
              <a:gd name="connsiteX124" fmla="*/ 792996 w 1456027"/>
              <a:gd name="connsiteY124" fmla="*/ 190679 h 743129"/>
              <a:gd name="connsiteX125" fmla="*/ 802521 w 1456027"/>
              <a:gd name="connsiteY125" fmla="*/ 162104 h 743129"/>
              <a:gd name="connsiteX126" fmla="*/ 821571 w 1456027"/>
              <a:gd name="connsiteY126" fmla="*/ 124004 h 743129"/>
              <a:gd name="connsiteX127" fmla="*/ 831096 w 1456027"/>
              <a:gd name="connsiteY127" fmla="*/ 47804 h 743129"/>
              <a:gd name="connsiteX128" fmla="*/ 888246 w 1456027"/>
              <a:gd name="connsiteY128" fmla="*/ 38279 h 743129"/>
              <a:gd name="connsiteX129" fmla="*/ 878721 w 1456027"/>
              <a:gd name="connsiteY129" fmla="*/ 9704 h 743129"/>
              <a:gd name="connsiteX130" fmla="*/ 707271 w 1456027"/>
              <a:gd name="connsiteY130" fmla="*/ 19229 h 743129"/>
              <a:gd name="connsiteX131" fmla="*/ 678696 w 1456027"/>
              <a:gd name="connsiteY131" fmla="*/ 104954 h 743129"/>
              <a:gd name="connsiteX132" fmla="*/ 640596 w 1456027"/>
              <a:gd name="connsiteY132" fmla="*/ 162104 h 743129"/>
              <a:gd name="connsiteX133" fmla="*/ 621546 w 1456027"/>
              <a:gd name="connsiteY133" fmla="*/ 190679 h 743129"/>
              <a:gd name="connsiteX134" fmla="*/ 659646 w 1456027"/>
              <a:gd name="connsiteY134" fmla="*/ 257354 h 743129"/>
              <a:gd name="connsiteX135" fmla="*/ 697746 w 1456027"/>
              <a:gd name="connsiteY135" fmla="*/ 304979 h 743129"/>
              <a:gd name="connsiteX136" fmla="*/ 697746 w 1456027"/>
              <a:gd name="connsiteY136" fmla="*/ 381179 h 743129"/>
              <a:gd name="connsiteX137" fmla="*/ 640596 w 1456027"/>
              <a:gd name="connsiteY137" fmla="*/ 371654 h 743129"/>
              <a:gd name="connsiteX138" fmla="*/ 612021 w 1456027"/>
              <a:gd name="connsiteY138" fmla="*/ 362129 h 743129"/>
              <a:gd name="connsiteX139" fmla="*/ 535821 w 1456027"/>
              <a:gd name="connsiteY139" fmla="*/ 352604 h 743129"/>
              <a:gd name="connsiteX140" fmla="*/ 516771 w 1456027"/>
              <a:gd name="connsiteY140" fmla="*/ 314504 h 743129"/>
              <a:gd name="connsiteX141" fmla="*/ 497721 w 1456027"/>
              <a:gd name="connsiteY141" fmla="*/ 285929 h 743129"/>
              <a:gd name="connsiteX142" fmla="*/ 564396 w 1456027"/>
              <a:gd name="connsiteY142" fmla="*/ 276404 h 743129"/>
              <a:gd name="connsiteX143" fmla="*/ 535821 w 1456027"/>
              <a:gd name="connsiteY143" fmla="*/ 152579 h 743129"/>
              <a:gd name="connsiteX144" fmla="*/ 592971 w 1456027"/>
              <a:gd name="connsiteY144" fmla="*/ 124004 h 743129"/>
              <a:gd name="connsiteX145" fmla="*/ 564396 w 1456027"/>
              <a:gd name="connsiteY145" fmla="*/ 28754 h 743129"/>
              <a:gd name="connsiteX146" fmla="*/ 535821 w 1456027"/>
              <a:gd name="connsiteY146" fmla="*/ 19229 h 743129"/>
              <a:gd name="connsiteX147" fmla="*/ 497721 w 1456027"/>
              <a:gd name="connsiteY147" fmla="*/ 28754 h 743129"/>
              <a:gd name="connsiteX148" fmla="*/ 459621 w 1456027"/>
              <a:gd name="connsiteY148" fmla="*/ 124004 h 743129"/>
              <a:gd name="connsiteX149" fmla="*/ 402471 w 1456027"/>
              <a:gd name="connsiteY149" fmla="*/ 114479 h 743129"/>
              <a:gd name="connsiteX150" fmla="*/ 373896 w 1456027"/>
              <a:gd name="connsiteY150" fmla="*/ 104954 h 743129"/>
              <a:gd name="connsiteX151" fmla="*/ 345321 w 1456027"/>
              <a:gd name="connsiteY151" fmla="*/ 114479 h 743129"/>
              <a:gd name="connsiteX152" fmla="*/ 354846 w 1456027"/>
              <a:gd name="connsiteY152" fmla="*/ 171629 h 743129"/>
              <a:gd name="connsiteX153" fmla="*/ 411996 w 1456027"/>
              <a:gd name="connsiteY153" fmla="*/ 190679 h 743129"/>
              <a:gd name="connsiteX154" fmla="*/ 440571 w 1456027"/>
              <a:gd name="connsiteY154" fmla="*/ 200204 h 743129"/>
              <a:gd name="connsiteX155" fmla="*/ 469146 w 1456027"/>
              <a:gd name="connsiteY155" fmla="*/ 219254 h 743129"/>
              <a:gd name="connsiteX156" fmla="*/ 421521 w 1456027"/>
              <a:gd name="connsiteY156" fmla="*/ 295454 h 743129"/>
              <a:gd name="connsiteX157" fmla="*/ 383421 w 1456027"/>
              <a:gd name="connsiteY157" fmla="*/ 304979 h 743129"/>
              <a:gd name="connsiteX158" fmla="*/ 392946 w 1456027"/>
              <a:gd name="connsiteY158" fmla="*/ 362129 h 743129"/>
              <a:gd name="connsiteX159" fmla="*/ 402471 w 1456027"/>
              <a:gd name="connsiteY159" fmla="*/ 390704 h 743129"/>
              <a:gd name="connsiteX160" fmla="*/ 373896 w 1456027"/>
              <a:gd name="connsiteY160" fmla="*/ 400229 h 743129"/>
              <a:gd name="connsiteX161" fmla="*/ 326271 w 1456027"/>
              <a:gd name="connsiteY161" fmla="*/ 352604 h 743129"/>
              <a:gd name="connsiteX162" fmla="*/ 288171 w 1456027"/>
              <a:gd name="connsiteY162" fmla="*/ 266879 h 743129"/>
              <a:gd name="connsiteX163" fmla="*/ 221496 w 1456027"/>
              <a:gd name="connsiteY163" fmla="*/ 276404 h 74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456027" h="743129">
                <a:moveTo>
                  <a:pt x="221496" y="276404"/>
                </a:moveTo>
                <a:cubicBezTo>
                  <a:pt x="202446" y="271642"/>
                  <a:pt x="193017" y="245142"/>
                  <a:pt x="173871" y="238304"/>
                </a:cubicBezTo>
                <a:cubicBezTo>
                  <a:pt x="117017" y="217999"/>
                  <a:pt x="91021" y="228204"/>
                  <a:pt x="40521" y="238304"/>
                </a:cubicBezTo>
                <a:cubicBezTo>
                  <a:pt x="43696" y="266879"/>
                  <a:pt x="37188" y="298313"/>
                  <a:pt x="50046" y="324029"/>
                </a:cubicBezTo>
                <a:cubicBezTo>
                  <a:pt x="55900" y="335738"/>
                  <a:pt x="75367" y="330714"/>
                  <a:pt x="88146" y="333554"/>
                </a:cubicBezTo>
                <a:cubicBezTo>
                  <a:pt x="103950" y="337066"/>
                  <a:pt x="119896" y="339904"/>
                  <a:pt x="135771" y="343079"/>
                </a:cubicBezTo>
                <a:cubicBezTo>
                  <a:pt x="132596" y="358954"/>
                  <a:pt x="137694" y="379256"/>
                  <a:pt x="126246" y="390704"/>
                </a:cubicBezTo>
                <a:cubicBezTo>
                  <a:pt x="119146" y="397804"/>
                  <a:pt x="107325" y="383937"/>
                  <a:pt x="97671" y="381179"/>
                </a:cubicBezTo>
                <a:cubicBezTo>
                  <a:pt x="37150" y="363887"/>
                  <a:pt x="80658" y="382197"/>
                  <a:pt x="21471" y="352604"/>
                </a:cubicBezTo>
                <a:cubicBezTo>
                  <a:pt x="5917" y="375935"/>
                  <a:pt x="-12657" y="388525"/>
                  <a:pt x="11946" y="419279"/>
                </a:cubicBezTo>
                <a:cubicBezTo>
                  <a:pt x="18218" y="427119"/>
                  <a:pt x="30996" y="425629"/>
                  <a:pt x="40521" y="428804"/>
                </a:cubicBezTo>
                <a:cubicBezTo>
                  <a:pt x="116721" y="479604"/>
                  <a:pt x="24646" y="412929"/>
                  <a:pt x="88146" y="476429"/>
                </a:cubicBezTo>
                <a:cubicBezTo>
                  <a:pt x="96241" y="484524"/>
                  <a:pt x="107196" y="489129"/>
                  <a:pt x="116721" y="495479"/>
                </a:cubicBezTo>
                <a:cubicBezTo>
                  <a:pt x="168845" y="478104"/>
                  <a:pt x="171789" y="490118"/>
                  <a:pt x="192921" y="447854"/>
                </a:cubicBezTo>
                <a:cubicBezTo>
                  <a:pt x="197411" y="438874"/>
                  <a:pt x="199271" y="428804"/>
                  <a:pt x="202446" y="419279"/>
                </a:cubicBezTo>
                <a:cubicBezTo>
                  <a:pt x="215146" y="422454"/>
                  <a:pt x="228514" y="423647"/>
                  <a:pt x="240546" y="428804"/>
                </a:cubicBezTo>
                <a:cubicBezTo>
                  <a:pt x="332636" y="468271"/>
                  <a:pt x="197838" y="430033"/>
                  <a:pt x="307221" y="457379"/>
                </a:cubicBezTo>
                <a:cubicBezTo>
                  <a:pt x="313571" y="466904"/>
                  <a:pt x="324652" y="474621"/>
                  <a:pt x="326271" y="485954"/>
                </a:cubicBezTo>
                <a:cubicBezTo>
                  <a:pt x="335754" y="552335"/>
                  <a:pt x="264578" y="529271"/>
                  <a:pt x="221496" y="533579"/>
                </a:cubicBezTo>
                <a:cubicBezTo>
                  <a:pt x="211971" y="536754"/>
                  <a:pt x="202722" y="540926"/>
                  <a:pt x="192921" y="543104"/>
                </a:cubicBezTo>
                <a:cubicBezTo>
                  <a:pt x="174068" y="547294"/>
                  <a:pt x="153045" y="543992"/>
                  <a:pt x="135771" y="552629"/>
                </a:cubicBezTo>
                <a:cubicBezTo>
                  <a:pt x="125532" y="557749"/>
                  <a:pt x="123071" y="571679"/>
                  <a:pt x="116721" y="581204"/>
                </a:cubicBezTo>
                <a:cubicBezTo>
                  <a:pt x="131116" y="638785"/>
                  <a:pt x="113827" y="615164"/>
                  <a:pt x="183396" y="638354"/>
                </a:cubicBezTo>
                <a:lnTo>
                  <a:pt x="211971" y="647879"/>
                </a:lnTo>
                <a:lnTo>
                  <a:pt x="269121" y="628829"/>
                </a:lnTo>
                <a:lnTo>
                  <a:pt x="326271" y="647879"/>
                </a:lnTo>
                <a:cubicBezTo>
                  <a:pt x="394313" y="602517"/>
                  <a:pt x="361209" y="615332"/>
                  <a:pt x="421521" y="600254"/>
                </a:cubicBezTo>
                <a:cubicBezTo>
                  <a:pt x="424696" y="590729"/>
                  <a:pt x="428868" y="581480"/>
                  <a:pt x="431046" y="571679"/>
                </a:cubicBezTo>
                <a:cubicBezTo>
                  <a:pt x="435236" y="552826"/>
                  <a:pt x="428506" y="529610"/>
                  <a:pt x="440571" y="514529"/>
                </a:cubicBezTo>
                <a:cubicBezTo>
                  <a:pt x="446843" y="506689"/>
                  <a:pt x="459621" y="520879"/>
                  <a:pt x="469146" y="524054"/>
                </a:cubicBezTo>
                <a:cubicBezTo>
                  <a:pt x="472321" y="558979"/>
                  <a:pt x="473711" y="594112"/>
                  <a:pt x="478671" y="628829"/>
                </a:cubicBezTo>
                <a:cubicBezTo>
                  <a:pt x="480091" y="638768"/>
                  <a:pt x="495296" y="650304"/>
                  <a:pt x="488196" y="657404"/>
                </a:cubicBezTo>
                <a:cubicBezTo>
                  <a:pt x="473102" y="672498"/>
                  <a:pt x="392784" y="682831"/>
                  <a:pt x="373896" y="685979"/>
                </a:cubicBezTo>
                <a:cubicBezTo>
                  <a:pt x="380246" y="701854"/>
                  <a:pt x="376359" y="729457"/>
                  <a:pt x="392946" y="733604"/>
                </a:cubicBezTo>
                <a:cubicBezTo>
                  <a:pt x="406430" y="736975"/>
                  <a:pt x="590570" y="717652"/>
                  <a:pt x="621546" y="714554"/>
                </a:cubicBezTo>
                <a:cubicBezTo>
                  <a:pt x="627896" y="705029"/>
                  <a:pt x="639176" y="697338"/>
                  <a:pt x="640596" y="685979"/>
                </a:cubicBezTo>
                <a:cubicBezTo>
                  <a:pt x="644932" y="651288"/>
                  <a:pt x="628662" y="634741"/>
                  <a:pt x="612021" y="609779"/>
                </a:cubicBezTo>
                <a:cubicBezTo>
                  <a:pt x="615196" y="593904"/>
                  <a:pt x="625994" y="577720"/>
                  <a:pt x="621546" y="562154"/>
                </a:cubicBezTo>
                <a:cubicBezTo>
                  <a:pt x="617659" y="548549"/>
                  <a:pt x="574852" y="537064"/>
                  <a:pt x="564396" y="533579"/>
                </a:cubicBezTo>
                <a:cubicBezTo>
                  <a:pt x="558046" y="524054"/>
                  <a:pt x="546610" y="516382"/>
                  <a:pt x="545346" y="505004"/>
                </a:cubicBezTo>
                <a:cubicBezTo>
                  <a:pt x="542552" y="479859"/>
                  <a:pt x="556026" y="444389"/>
                  <a:pt x="564396" y="419279"/>
                </a:cubicBezTo>
                <a:lnTo>
                  <a:pt x="621546" y="457379"/>
                </a:lnTo>
                <a:lnTo>
                  <a:pt x="650121" y="476429"/>
                </a:lnTo>
                <a:cubicBezTo>
                  <a:pt x="676271" y="554878"/>
                  <a:pt x="649292" y="536419"/>
                  <a:pt x="735846" y="524054"/>
                </a:cubicBezTo>
                <a:cubicBezTo>
                  <a:pt x="742196" y="511354"/>
                  <a:pt x="742720" y="493259"/>
                  <a:pt x="754896" y="485954"/>
                </a:cubicBezTo>
                <a:cubicBezTo>
                  <a:pt x="763505" y="480788"/>
                  <a:pt x="774754" y="490498"/>
                  <a:pt x="783471" y="495479"/>
                </a:cubicBezTo>
                <a:cubicBezTo>
                  <a:pt x="797254" y="503355"/>
                  <a:pt x="808871" y="514529"/>
                  <a:pt x="821571" y="524054"/>
                </a:cubicBezTo>
                <a:cubicBezTo>
                  <a:pt x="818396" y="533579"/>
                  <a:pt x="821026" y="548139"/>
                  <a:pt x="812046" y="552629"/>
                </a:cubicBezTo>
                <a:cubicBezTo>
                  <a:pt x="791966" y="562669"/>
                  <a:pt x="758420" y="543885"/>
                  <a:pt x="745371" y="562154"/>
                </a:cubicBezTo>
                <a:cubicBezTo>
                  <a:pt x="733699" y="578494"/>
                  <a:pt x="764421" y="619304"/>
                  <a:pt x="764421" y="619304"/>
                </a:cubicBezTo>
                <a:cubicBezTo>
                  <a:pt x="751801" y="657163"/>
                  <a:pt x="744521" y="664804"/>
                  <a:pt x="764421" y="714554"/>
                </a:cubicBezTo>
                <a:cubicBezTo>
                  <a:pt x="769424" y="727061"/>
                  <a:pt x="783471" y="733604"/>
                  <a:pt x="792996" y="743129"/>
                </a:cubicBezTo>
                <a:cubicBezTo>
                  <a:pt x="802521" y="739954"/>
                  <a:pt x="814471" y="740704"/>
                  <a:pt x="821571" y="733604"/>
                </a:cubicBezTo>
                <a:cubicBezTo>
                  <a:pt x="828671" y="726504"/>
                  <a:pt x="828918" y="714830"/>
                  <a:pt x="831096" y="705029"/>
                </a:cubicBezTo>
                <a:cubicBezTo>
                  <a:pt x="835286" y="686176"/>
                  <a:pt x="837446" y="666929"/>
                  <a:pt x="840621" y="647879"/>
                </a:cubicBezTo>
                <a:cubicBezTo>
                  <a:pt x="850146" y="654229"/>
                  <a:pt x="857904" y="665047"/>
                  <a:pt x="869196" y="666929"/>
                </a:cubicBezTo>
                <a:cubicBezTo>
                  <a:pt x="933766" y="677691"/>
                  <a:pt x="889160" y="557810"/>
                  <a:pt x="888246" y="552629"/>
                </a:cubicBezTo>
                <a:cubicBezTo>
                  <a:pt x="884756" y="532854"/>
                  <a:pt x="875546" y="514529"/>
                  <a:pt x="869196" y="495479"/>
                </a:cubicBezTo>
                <a:cubicBezTo>
                  <a:pt x="866021" y="485954"/>
                  <a:pt x="851317" y="461335"/>
                  <a:pt x="859671" y="466904"/>
                </a:cubicBezTo>
                <a:cubicBezTo>
                  <a:pt x="869196" y="473254"/>
                  <a:pt x="879452" y="478625"/>
                  <a:pt x="888246" y="485954"/>
                </a:cubicBezTo>
                <a:cubicBezTo>
                  <a:pt x="898594" y="494578"/>
                  <a:pt x="907296" y="505004"/>
                  <a:pt x="916821" y="514529"/>
                </a:cubicBezTo>
                <a:cubicBezTo>
                  <a:pt x="919996" y="524054"/>
                  <a:pt x="919246" y="536004"/>
                  <a:pt x="926346" y="543104"/>
                </a:cubicBezTo>
                <a:cubicBezTo>
                  <a:pt x="942535" y="559293"/>
                  <a:pt x="983496" y="581204"/>
                  <a:pt x="983496" y="581204"/>
                </a:cubicBezTo>
                <a:cubicBezTo>
                  <a:pt x="986671" y="609779"/>
                  <a:pt x="974088" y="645292"/>
                  <a:pt x="993021" y="666929"/>
                </a:cubicBezTo>
                <a:cubicBezTo>
                  <a:pt x="1027550" y="706391"/>
                  <a:pt x="1059560" y="643321"/>
                  <a:pt x="1069221" y="628829"/>
                </a:cubicBezTo>
                <a:cubicBezTo>
                  <a:pt x="1066046" y="603429"/>
                  <a:pt x="1072594" y="574740"/>
                  <a:pt x="1059696" y="552629"/>
                </a:cubicBezTo>
                <a:cubicBezTo>
                  <a:pt x="1048160" y="532853"/>
                  <a:pt x="1002546" y="514529"/>
                  <a:pt x="1002546" y="514529"/>
                </a:cubicBezTo>
                <a:cubicBezTo>
                  <a:pt x="996196" y="501829"/>
                  <a:pt x="975620" y="488243"/>
                  <a:pt x="983496" y="476429"/>
                </a:cubicBezTo>
                <a:cubicBezTo>
                  <a:pt x="994635" y="459721"/>
                  <a:pt x="1040646" y="457379"/>
                  <a:pt x="1040646" y="457379"/>
                </a:cubicBezTo>
                <a:cubicBezTo>
                  <a:pt x="1059696" y="460554"/>
                  <a:pt x="1079474" y="460797"/>
                  <a:pt x="1097796" y="466904"/>
                </a:cubicBezTo>
                <a:cubicBezTo>
                  <a:pt x="1108656" y="470524"/>
                  <a:pt x="1115652" y="481934"/>
                  <a:pt x="1126371" y="485954"/>
                </a:cubicBezTo>
                <a:cubicBezTo>
                  <a:pt x="1141530" y="491638"/>
                  <a:pt x="1158121" y="492304"/>
                  <a:pt x="1173996" y="495479"/>
                </a:cubicBezTo>
                <a:cubicBezTo>
                  <a:pt x="1183521" y="508179"/>
                  <a:pt x="1193344" y="520661"/>
                  <a:pt x="1202571" y="533579"/>
                </a:cubicBezTo>
                <a:cubicBezTo>
                  <a:pt x="1209225" y="542894"/>
                  <a:pt x="1212096" y="555804"/>
                  <a:pt x="1221621" y="562154"/>
                </a:cubicBezTo>
                <a:cubicBezTo>
                  <a:pt x="1232513" y="569416"/>
                  <a:pt x="1247021" y="568504"/>
                  <a:pt x="1259721" y="571679"/>
                </a:cubicBezTo>
                <a:cubicBezTo>
                  <a:pt x="1267807" y="547420"/>
                  <a:pt x="1281790" y="521226"/>
                  <a:pt x="1259721" y="495479"/>
                </a:cubicBezTo>
                <a:cubicBezTo>
                  <a:pt x="1248594" y="482497"/>
                  <a:pt x="1227971" y="482779"/>
                  <a:pt x="1212096" y="476429"/>
                </a:cubicBezTo>
                <a:cubicBezTo>
                  <a:pt x="1167332" y="431665"/>
                  <a:pt x="1190993" y="459062"/>
                  <a:pt x="1145421" y="390704"/>
                </a:cubicBezTo>
                <a:cubicBezTo>
                  <a:pt x="1139852" y="382350"/>
                  <a:pt x="1126586" y="383614"/>
                  <a:pt x="1116846" y="381179"/>
                </a:cubicBezTo>
                <a:cubicBezTo>
                  <a:pt x="1101140" y="377252"/>
                  <a:pt x="1085096" y="374829"/>
                  <a:pt x="1069221" y="371654"/>
                </a:cubicBezTo>
                <a:cubicBezTo>
                  <a:pt x="1118601" y="355194"/>
                  <a:pt x="1084762" y="360124"/>
                  <a:pt x="1154946" y="381179"/>
                </a:cubicBezTo>
                <a:cubicBezTo>
                  <a:pt x="1188131" y="391134"/>
                  <a:pt x="1205711" y="392460"/>
                  <a:pt x="1240671" y="400229"/>
                </a:cubicBezTo>
                <a:cubicBezTo>
                  <a:pt x="1253450" y="403069"/>
                  <a:pt x="1266071" y="406579"/>
                  <a:pt x="1278771" y="409754"/>
                </a:cubicBezTo>
                <a:cubicBezTo>
                  <a:pt x="1326069" y="480700"/>
                  <a:pt x="1265280" y="393565"/>
                  <a:pt x="1326396" y="466904"/>
                </a:cubicBezTo>
                <a:cubicBezTo>
                  <a:pt x="1392701" y="546470"/>
                  <a:pt x="1290539" y="440572"/>
                  <a:pt x="1374021" y="524054"/>
                </a:cubicBezTo>
                <a:cubicBezTo>
                  <a:pt x="1399421" y="520879"/>
                  <a:pt x="1434506" y="534735"/>
                  <a:pt x="1450221" y="514529"/>
                </a:cubicBezTo>
                <a:cubicBezTo>
                  <a:pt x="1465936" y="494323"/>
                  <a:pt x="1445275" y="463514"/>
                  <a:pt x="1440696" y="438329"/>
                </a:cubicBezTo>
                <a:cubicBezTo>
                  <a:pt x="1438900" y="428451"/>
                  <a:pt x="1438271" y="416854"/>
                  <a:pt x="1431171" y="409754"/>
                </a:cubicBezTo>
                <a:cubicBezTo>
                  <a:pt x="1419401" y="397984"/>
                  <a:pt x="1381573" y="386871"/>
                  <a:pt x="1364496" y="381179"/>
                </a:cubicBezTo>
                <a:cubicBezTo>
                  <a:pt x="1358146" y="371654"/>
                  <a:pt x="1350095" y="363065"/>
                  <a:pt x="1345446" y="352604"/>
                </a:cubicBezTo>
                <a:cubicBezTo>
                  <a:pt x="1337291" y="334254"/>
                  <a:pt x="1326396" y="295454"/>
                  <a:pt x="1326396" y="295454"/>
                </a:cubicBezTo>
                <a:cubicBezTo>
                  <a:pt x="1339355" y="256577"/>
                  <a:pt x="1339276" y="273859"/>
                  <a:pt x="1326396" y="228779"/>
                </a:cubicBezTo>
                <a:cubicBezTo>
                  <a:pt x="1323638" y="219125"/>
                  <a:pt x="1323143" y="208044"/>
                  <a:pt x="1316871" y="200204"/>
                </a:cubicBezTo>
                <a:cubicBezTo>
                  <a:pt x="1309720" y="191265"/>
                  <a:pt x="1297821" y="187504"/>
                  <a:pt x="1288296" y="181154"/>
                </a:cubicBezTo>
                <a:cubicBezTo>
                  <a:pt x="1262896" y="184329"/>
                  <a:pt x="1237281" y="186100"/>
                  <a:pt x="1212096" y="190679"/>
                </a:cubicBezTo>
                <a:cubicBezTo>
                  <a:pt x="1202218" y="192475"/>
                  <a:pt x="1193175" y="197446"/>
                  <a:pt x="1183521" y="200204"/>
                </a:cubicBezTo>
                <a:cubicBezTo>
                  <a:pt x="1170934" y="203800"/>
                  <a:pt x="1158121" y="206554"/>
                  <a:pt x="1145421" y="209729"/>
                </a:cubicBezTo>
                <a:cubicBezTo>
                  <a:pt x="1115758" y="229504"/>
                  <a:pt x="1094274" y="251067"/>
                  <a:pt x="1059696" y="257354"/>
                </a:cubicBezTo>
                <a:cubicBezTo>
                  <a:pt x="1034511" y="261933"/>
                  <a:pt x="1008896" y="263704"/>
                  <a:pt x="983496" y="266879"/>
                </a:cubicBezTo>
                <a:cubicBezTo>
                  <a:pt x="980321" y="304979"/>
                  <a:pt x="1001005" y="354145"/>
                  <a:pt x="973971" y="381179"/>
                </a:cubicBezTo>
                <a:cubicBezTo>
                  <a:pt x="897672" y="457478"/>
                  <a:pt x="879705" y="374605"/>
                  <a:pt x="869196" y="343079"/>
                </a:cubicBezTo>
                <a:cubicBezTo>
                  <a:pt x="852052" y="348794"/>
                  <a:pt x="819265" y="365405"/>
                  <a:pt x="802521" y="343079"/>
                </a:cubicBezTo>
                <a:cubicBezTo>
                  <a:pt x="796497" y="335047"/>
                  <a:pt x="803876" y="320340"/>
                  <a:pt x="812046" y="314504"/>
                </a:cubicBezTo>
                <a:cubicBezTo>
                  <a:pt x="835016" y="298097"/>
                  <a:pt x="899884" y="290339"/>
                  <a:pt x="926346" y="285929"/>
                </a:cubicBezTo>
                <a:cubicBezTo>
                  <a:pt x="929521" y="276404"/>
                  <a:pt x="933902" y="267199"/>
                  <a:pt x="935871" y="257354"/>
                </a:cubicBezTo>
                <a:cubicBezTo>
                  <a:pt x="940274" y="235339"/>
                  <a:pt x="928350" y="205290"/>
                  <a:pt x="945396" y="190679"/>
                </a:cubicBezTo>
                <a:cubicBezTo>
                  <a:pt x="960059" y="178110"/>
                  <a:pt x="983496" y="197029"/>
                  <a:pt x="1002546" y="200204"/>
                </a:cubicBezTo>
                <a:cubicBezTo>
                  <a:pt x="1012071" y="206554"/>
                  <a:pt x="1019829" y="217372"/>
                  <a:pt x="1031121" y="219254"/>
                </a:cubicBezTo>
                <a:cubicBezTo>
                  <a:pt x="1071462" y="225978"/>
                  <a:pt x="1054280" y="199830"/>
                  <a:pt x="1069221" y="181154"/>
                </a:cubicBezTo>
                <a:cubicBezTo>
                  <a:pt x="1076372" y="172215"/>
                  <a:pt x="1086544" y="164214"/>
                  <a:pt x="1097796" y="162104"/>
                </a:cubicBezTo>
                <a:cubicBezTo>
                  <a:pt x="1138484" y="154475"/>
                  <a:pt x="1180346" y="155754"/>
                  <a:pt x="1221621" y="152579"/>
                </a:cubicBezTo>
                <a:cubicBezTo>
                  <a:pt x="1228406" y="132224"/>
                  <a:pt x="1242551" y="106834"/>
                  <a:pt x="1221621" y="85904"/>
                </a:cubicBezTo>
                <a:cubicBezTo>
                  <a:pt x="1212364" y="76647"/>
                  <a:pt x="1196221" y="79554"/>
                  <a:pt x="1183521" y="76379"/>
                </a:cubicBezTo>
                <a:cubicBezTo>
                  <a:pt x="1164471" y="79554"/>
                  <a:pt x="1145566" y="88037"/>
                  <a:pt x="1126371" y="85904"/>
                </a:cubicBezTo>
                <a:cubicBezTo>
                  <a:pt x="1049264" y="77337"/>
                  <a:pt x="1153578" y="38963"/>
                  <a:pt x="1059696" y="85904"/>
                </a:cubicBezTo>
                <a:cubicBezTo>
                  <a:pt x="1056521" y="95429"/>
                  <a:pt x="1059825" y="111721"/>
                  <a:pt x="1050171" y="114479"/>
                </a:cubicBezTo>
                <a:cubicBezTo>
                  <a:pt x="1014239" y="124745"/>
                  <a:pt x="989820" y="102820"/>
                  <a:pt x="964446" y="85904"/>
                </a:cubicBezTo>
                <a:cubicBezTo>
                  <a:pt x="948582" y="101768"/>
                  <a:pt x="929398" y="124688"/>
                  <a:pt x="907296" y="133529"/>
                </a:cubicBezTo>
                <a:cubicBezTo>
                  <a:pt x="885835" y="142113"/>
                  <a:pt x="862846" y="146229"/>
                  <a:pt x="840621" y="152579"/>
                </a:cubicBezTo>
                <a:cubicBezTo>
                  <a:pt x="837446" y="187504"/>
                  <a:pt x="841409" y="223836"/>
                  <a:pt x="831096" y="257354"/>
                </a:cubicBezTo>
                <a:cubicBezTo>
                  <a:pt x="827729" y="268295"/>
                  <a:pt x="813969" y="276404"/>
                  <a:pt x="802521" y="276404"/>
                </a:cubicBezTo>
                <a:cubicBezTo>
                  <a:pt x="773249" y="276404"/>
                  <a:pt x="745371" y="263704"/>
                  <a:pt x="716796" y="257354"/>
                </a:cubicBezTo>
                <a:cubicBezTo>
                  <a:pt x="713621" y="247829"/>
                  <a:pt x="702781" y="237759"/>
                  <a:pt x="707271" y="228779"/>
                </a:cubicBezTo>
                <a:cubicBezTo>
                  <a:pt x="711761" y="219799"/>
                  <a:pt x="726866" y="223744"/>
                  <a:pt x="735846" y="219254"/>
                </a:cubicBezTo>
                <a:cubicBezTo>
                  <a:pt x="809704" y="182325"/>
                  <a:pt x="721172" y="214620"/>
                  <a:pt x="792996" y="190679"/>
                </a:cubicBezTo>
                <a:cubicBezTo>
                  <a:pt x="796171" y="181154"/>
                  <a:pt x="798566" y="171332"/>
                  <a:pt x="802521" y="162104"/>
                </a:cubicBezTo>
                <a:cubicBezTo>
                  <a:pt x="808114" y="149053"/>
                  <a:pt x="818127" y="137779"/>
                  <a:pt x="821571" y="124004"/>
                </a:cubicBezTo>
                <a:cubicBezTo>
                  <a:pt x="827779" y="99171"/>
                  <a:pt x="815381" y="68010"/>
                  <a:pt x="831096" y="47804"/>
                </a:cubicBezTo>
                <a:cubicBezTo>
                  <a:pt x="842953" y="32559"/>
                  <a:pt x="869196" y="41454"/>
                  <a:pt x="888246" y="38279"/>
                </a:cubicBezTo>
                <a:cubicBezTo>
                  <a:pt x="885071" y="28754"/>
                  <a:pt x="887438" y="14685"/>
                  <a:pt x="878721" y="9704"/>
                </a:cubicBezTo>
                <a:cubicBezTo>
                  <a:pt x="835705" y="-14877"/>
                  <a:pt x="736153" y="14415"/>
                  <a:pt x="707271" y="19229"/>
                </a:cubicBezTo>
                <a:lnTo>
                  <a:pt x="678696" y="104954"/>
                </a:lnTo>
                <a:cubicBezTo>
                  <a:pt x="671456" y="126674"/>
                  <a:pt x="653296" y="143054"/>
                  <a:pt x="640596" y="162104"/>
                </a:cubicBezTo>
                <a:lnTo>
                  <a:pt x="621546" y="190679"/>
                </a:lnTo>
                <a:cubicBezTo>
                  <a:pt x="642566" y="295777"/>
                  <a:pt x="611060" y="196622"/>
                  <a:pt x="659646" y="257354"/>
                </a:cubicBezTo>
                <a:cubicBezTo>
                  <a:pt x="712226" y="323079"/>
                  <a:pt x="615854" y="250384"/>
                  <a:pt x="697746" y="304979"/>
                </a:cubicBezTo>
                <a:cubicBezTo>
                  <a:pt x="703551" y="322395"/>
                  <a:pt x="723493" y="366467"/>
                  <a:pt x="697746" y="381179"/>
                </a:cubicBezTo>
                <a:cubicBezTo>
                  <a:pt x="680978" y="390761"/>
                  <a:pt x="659646" y="374829"/>
                  <a:pt x="640596" y="371654"/>
                </a:cubicBezTo>
                <a:cubicBezTo>
                  <a:pt x="631071" y="368479"/>
                  <a:pt x="621899" y="363925"/>
                  <a:pt x="612021" y="362129"/>
                </a:cubicBezTo>
                <a:cubicBezTo>
                  <a:pt x="586836" y="357550"/>
                  <a:pt x="558716" y="364052"/>
                  <a:pt x="535821" y="352604"/>
                </a:cubicBezTo>
                <a:cubicBezTo>
                  <a:pt x="523121" y="346254"/>
                  <a:pt x="523816" y="326832"/>
                  <a:pt x="516771" y="314504"/>
                </a:cubicBezTo>
                <a:cubicBezTo>
                  <a:pt x="511091" y="304565"/>
                  <a:pt x="504071" y="295454"/>
                  <a:pt x="497721" y="285929"/>
                </a:cubicBezTo>
                <a:cubicBezTo>
                  <a:pt x="519946" y="282754"/>
                  <a:pt x="555106" y="296842"/>
                  <a:pt x="564396" y="276404"/>
                </a:cubicBezTo>
                <a:cubicBezTo>
                  <a:pt x="572480" y="258619"/>
                  <a:pt x="546561" y="184798"/>
                  <a:pt x="535821" y="152579"/>
                </a:cubicBezTo>
                <a:cubicBezTo>
                  <a:pt x="545458" y="149367"/>
                  <a:pt x="590017" y="137298"/>
                  <a:pt x="592971" y="124004"/>
                </a:cubicBezTo>
                <a:cubicBezTo>
                  <a:pt x="597847" y="102061"/>
                  <a:pt x="587731" y="47422"/>
                  <a:pt x="564396" y="28754"/>
                </a:cubicBezTo>
                <a:cubicBezTo>
                  <a:pt x="556556" y="22482"/>
                  <a:pt x="545346" y="22404"/>
                  <a:pt x="535821" y="19229"/>
                </a:cubicBezTo>
                <a:cubicBezTo>
                  <a:pt x="523121" y="22404"/>
                  <a:pt x="508613" y="21492"/>
                  <a:pt x="497721" y="28754"/>
                </a:cubicBezTo>
                <a:cubicBezTo>
                  <a:pt x="475223" y="43752"/>
                  <a:pt x="462889" y="112568"/>
                  <a:pt x="459621" y="124004"/>
                </a:cubicBezTo>
                <a:cubicBezTo>
                  <a:pt x="440571" y="120829"/>
                  <a:pt x="421324" y="118669"/>
                  <a:pt x="402471" y="114479"/>
                </a:cubicBezTo>
                <a:cubicBezTo>
                  <a:pt x="392670" y="112301"/>
                  <a:pt x="383936" y="104954"/>
                  <a:pt x="373896" y="104954"/>
                </a:cubicBezTo>
                <a:cubicBezTo>
                  <a:pt x="363856" y="104954"/>
                  <a:pt x="354846" y="111304"/>
                  <a:pt x="345321" y="114479"/>
                </a:cubicBezTo>
                <a:cubicBezTo>
                  <a:pt x="348496" y="133529"/>
                  <a:pt x="342128" y="157095"/>
                  <a:pt x="354846" y="171629"/>
                </a:cubicBezTo>
                <a:cubicBezTo>
                  <a:pt x="368069" y="186741"/>
                  <a:pt x="392946" y="184329"/>
                  <a:pt x="411996" y="190679"/>
                </a:cubicBezTo>
                <a:lnTo>
                  <a:pt x="440571" y="200204"/>
                </a:lnTo>
                <a:cubicBezTo>
                  <a:pt x="450096" y="206554"/>
                  <a:pt x="467726" y="207895"/>
                  <a:pt x="469146" y="219254"/>
                </a:cubicBezTo>
                <a:cubicBezTo>
                  <a:pt x="473818" y="256634"/>
                  <a:pt x="451216" y="282727"/>
                  <a:pt x="421521" y="295454"/>
                </a:cubicBezTo>
                <a:cubicBezTo>
                  <a:pt x="409489" y="300611"/>
                  <a:pt x="396121" y="301804"/>
                  <a:pt x="383421" y="304979"/>
                </a:cubicBezTo>
                <a:cubicBezTo>
                  <a:pt x="386596" y="324029"/>
                  <a:pt x="388756" y="343276"/>
                  <a:pt x="392946" y="362129"/>
                </a:cubicBezTo>
                <a:cubicBezTo>
                  <a:pt x="395124" y="371930"/>
                  <a:pt x="406961" y="381724"/>
                  <a:pt x="402471" y="390704"/>
                </a:cubicBezTo>
                <a:cubicBezTo>
                  <a:pt x="397981" y="399684"/>
                  <a:pt x="383421" y="397054"/>
                  <a:pt x="373896" y="400229"/>
                </a:cubicBezTo>
                <a:cubicBezTo>
                  <a:pt x="353258" y="386471"/>
                  <a:pt x="334208" y="379062"/>
                  <a:pt x="326271" y="352604"/>
                </a:cubicBezTo>
                <a:cubicBezTo>
                  <a:pt x="316419" y="319765"/>
                  <a:pt x="334767" y="275351"/>
                  <a:pt x="288171" y="266879"/>
                </a:cubicBezTo>
                <a:cubicBezTo>
                  <a:pt x="263181" y="262335"/>
                  <a:pt x="240546" y="281166"/>
                  <a:pt x="221496" y="276404"/>
                </a:cubicBezTo>
                <a:close/>
              </a:path>
            </a:pathLst>
          </a:cu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2" name="Rectangle 11"/>
          <p:cNvSpPr/>
          <p:nvPr/>
        </p:nvSpPr>
        <p:spPr>
          <a:xfrm>
            <a:off x="5713413" y="4800600"/>
            <a:ext cx="2895600" cy="228600"/>
          </a:xfrm>
          <a:prstGeom prst="rect">
            <a:avLst/>
          </a:prstGeom>
          <a:solidFill>
            <a:schemeClr val="bg2">
              <a:lumMod val="90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10"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13" name="Picture 2" descr="M:\SHINE\Marketing\Logos\SHINE logos\Brian's SHINE Logos\SHINE only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10</a:t>
            </a:fld>
            <a:endParaRPr lang="en-US" sz="1400" dirty="0">
              <a:solidFill>
                <a:srgbClr val="000000"/>
              </a:solidFill>
              <a:latin typeface="Verdana"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5"/>
          <p:cNvSpPr>
            <a:spLocks noChangeArrowheads="1"/>
          </p:cNvSpPr>
          <p:nvPr/>
        </p:nvSpPr>
        <p:spPr bwMode="auto">
          <a:xfrm>
            <a:off x="3200400" y="2743200"/>
            <a:ext cx="1905000" cy="533400"/>
          </a:xfrm>
          <a:prstGeom prst="rect">
            <a:avLst/>
          </a:prstGeom>
          <a:solidFill>
            <a:srgbClr val="558ED5"/>
          </a:solidFill>
          <a:ln w="9525">
            <a:solidFill>
              <a:srgbClr val="000000"/>
            </a:solidFill>
            <a:miter lim="800000"/>
            <a:headEnd/>
            <a:tailEnd/>
          </a:ln>
        </p:spPr>
        <p:txBody>
          <a:bodyPr/>
          <a:lstStyle/>
          <a:p>
            <a:endParaRPr lang="en-US"/>
          </a:p>
        </p:txBody>
      </p:sp>
      <p:grpSp>
        <p:nvGrpSpPr>
          <p:cNvPr id="2" name="Group 1058"/>
          <p:cNvGrpSpPr>
            <a:grpSpLocks/>
          </p:cNvGrpSpPr>
          <p:nvPr/>
        </p:nvGrpSpPr>
        <p:grpSpPr bwMode="auto">
          <a:xfrm>
            <a:off x="457200" y="762000"/>
            <a:ext cx="8153400" cy="5334000"/>
            <a:chOff x="0" y="0"/>
            <a:chExt cx="7191375" cy="4495800"/>
          </a:xfrm>
        </p:grpSpPr>
        <p:grpSp>
          <p:nvGrpSpPr>
            <p:cNvPr id="3" name="Group 926"/>
            <p:cNvGrpSpPr>
              <a:grpSpLocks/>
            </p:cNvGrpSpPr>
            <p:nvPr/>
          </p:nvGrpSpPr>
          <p:grpSpPr bwMode="auto">
            <a:xfrm>
              <a:off x="1200150" y="381000"/>
              <a:ext cx="4562475" cy="2353945"/>
              <a:chOff x="0" y="0"/>
              <a:chExt cx="4562475" cy="2353945"/>
            </a:xfrm>
          </p:grpSpPr>
          <p:grpSp>
            <p:nvGrpSpPr>
              <p:cNvPr id="4" name="Group 913"/>
              <p:cNvGrpSpPr>
                <a:grpSpLocks/>
              </p:cNvGrpSpPr>
              <p:nvPr/>
            </p:nvGrpSpPr>
            <p:grpSpPr bwMode="auto">
              <a:xfrm>
                <a:off x="0" y="0"/>
                <a:ext cx="4562475" cy="2353945"/>
                <a:chOff x="0" y="0"/>
                <a:chExt cx="2763867" cy="1314450"/>
              </a:xfrm>
            </p:grpSpPr>
            <p:sp>
              <p:nvSpPr>
                <p:cNvPr id="21535" name="Flowchart: Process 914"/>
                <p:cNvSpPr>
                  <a:spLocks noChangeArrowheads="1"/>
                </p:cNvSpPr>
                <p:nvPr/>
              </p:nvSpPr>
              <p:spPr bwMode="auto">
                <a:xfrm>
                  <a:off x="0" y="0"/>
                  <a:ext cx="2449542" cy="196850"/>
                </a:xfrm>
                <a:prstGeom prst="flowChartProcess">
                  <a:avLst/>
                </a:prstGeom>
                <a:solidFill>
                  <a:srgbClr val="FFFFFF"/>
                </a:solidFill>
                <a:ln w="25400">
                  <a:solidFill>
                    <a:srgbClr val="F79646"/>
                  </a:solidFill>
                  <a:miter lim="800000"/>
                  <a:headEnd/>
                  <a:tailEnd/>
                </a:ln>
              </p:spPr>
              <p:txBody>
                <a:bodyPr anchor="ctr"/>
                <a:lstStyle/>
                <a:p>
                  <a:endParaRPr lang="en-US"/>
                </a:p>
              </p:txBody>
            </p:sp>
            <p:sp>
              <p:nvSpPr>
                <p:cNvPr id="21536" name="Flowchart: Process 915"/>
                <p:cNvSpPr>
                  <a:spLocks noChangeArrowheads="1"/>
                </p:cNvSpPr>
                <p:nvPr/>
              </p:nvSpPr>
              <p:spPr bwMode="auto">
                <a:xfrm>
                  <a:off x="314325" y="1123950"/>
                  <a:ext cx="2449542" cy="190500"/>
                </a:xfrm>
                <a:prstGeom prst="flowChartProcess">
                  <a:avLst/>
                </a:prstGeom>
                <a:solidFill>
                  <a:srgbClr val="FFFFFF"/>
                </a:solidFill>
                <a:ln w="25400">
                  <a:solidFill>
                    <a:srgbClr val="F79646"/>
                  </a:solidFill>
                  <a:miter lim="800000"/>
                  <a:headEnd/>
                  <a:tailEnd/>
                </a:ln>
              </p:spPr>
              <p:txBody>
                <a:bodyPr anchor="ctr"/>
                <a:lstStyle/>
                <a:p>
                  <a:endParaRPr lang="en-US"/>
                </a:p>
              </p:txBody>
            </p:sp>
            <p:sp>
              <p:nvSpPr>
                <p:cNvPr id="21537" name="Flowchart: Process 916"/>
                <p:cNvSpPr>
                  <a:spLocks noChangeArrowheads="1"/>
                </p:cNvSpPr>
                <p:nvPr/>
              </p:nvSpPr>
              <p:spPr bwMode="auto">
                <a:xfrm>
                  <a:off x="0" y="200025"/>
                  <a:ext cx="2459966" cy="95267"/>
                </a:xfrm>
                <a:prstGeom prst="flowChartProcess">
                  <a:avLst/>
                </a:prstGeom>
                <a:solidFill>
                  <a:srgbClr val="A6A6A6"/>
                </a:solidFill>
                <a:ln w="25400">
                  <a:solidFill>
                    <a:srgbClr val="A6A6A6"/>
                  </a:solidFill>
                  <a:miter lim="800000"/>
                  <a:headEnd/>
                  <a:tailEnd/>
                </a:ln>
              </p:spPr>
              <p:txBody>
                <a:bodyPr anchor="ctr"/>
                <a:lstStyle/>
                <a:p>
                  <a:endParaRPr lang="en-US"/>
                </a:p>
              </p:txBody>
            </p:sp>
            <p:sp>
              <p:nvSpPr>
                <p:cNvPr id="21538" name="Flowchart: Process 917"/>
                <p:cNvSpPr>
                  <a:spLocks noChangeArrowheads="1"/>
                </p:cNvSpPr>
                <p:nvPr/>
              </p:nvSpPr>
              <p:spPr bwMode="auto">
                <a:xfrm>
                  <a:off x="314325" y="1028700"/>
                  <a:ext cx="2449542" cy="95250"/>
                </a:xfrm>
                <a:prstGeom prst="flowChartProcess">
                  <a:avLst/>
                </a:prstGeom>
                <a:solidFill>
                  <a:srgbClr val="A6A6A6"/>
                </a:solidFill>
                <a:ln w="25400">
                  <a:solidFill>
                    <a:srgbClr val="A6A6A6"/>
                  </a:solidFill>
                  <a:miter lim="800000"/>
                  <a:headEnd/>
                  <a:tailEnd/>
                </a:ln>
              </p:spPr>
              <p:txBody>
                <a:bodyPr anchor="ctr"/>
                <a:lstStyle/>
                <a:p>
                  <a:endParaRPr lang="en-US"/>
                </a:p>
              </p:txBody>
            </p:sp>
            <p:sp>
              <p:nvSpPr>
                <p:cNvPr id="21539" name="Rectangle 918"/>
                <p:cNvSpPr>
                  <a:spLocks noChangeArrowheads="1"/>
                </p:cNvSpPr>
                <p:nvPr/>
              </p:nvSpPr>
              <p:spPr bwMode="auto">
                <a:xfrm>
                  <a:off x="314325" y="971550"/>
                  <a:ext cx="2449542" cy="57150"/>
                </a:xfrm>
                <a:prstGeom prst="rect">
                  <a:avLst/>
                </a:prstGeom>
                <a:solidFill>
                  <a:srgbClr val="000000"/>
                </a:solidFill>
                <a:ln w="25400">
                  <a:solidFill>
                    <a:srgbClr val="000000"/>
                  </a:solidFill>
                  <a:miter lim="800000"/>
                  <a:headEnd/>
                  <a:tailEnd/>
                </a:ln>
              </p:spPr>
              <p:txBody>
                <a:bodyPr anchor="ctr"/>
                <a:lstStyle/>
                <a:p>
                  <a:endParaRPr lang="en-US"/>
                </a:p>
              </p:txBody>
            </p:sp>
          </p:grpSp>
          <p:sp>
            <p:nvSpPr>
              <p:cNvPr id="21533" name="Rectangle 921"/>
              <p:cNvSpPr>
                <a:spLocks noChangeArrowheads="1"/>
              </p:cNvSpPr>
              <p:nvPr/>
            </p:nvSpPr>
            <p:spPr bwMode="auto">
              <a:xfrm>
                <a:off x="1200150" y="1123950"/>
                <a:ext cx="1709420" cy="180975"/>
              </a:xfrm>
              <a:prstGeom prst="rect">
                <a:avLst/>
              </a:prstGeom>
              <a:solidFill>
                <a:srgbClr val="FF0000"/>
              </a:solidFill>
              <a:ln w="38100">
                <a:noFill/>
                <a:miter lim="800000"/>
                <a:headEnd/>
                <a:tailEnd/>
              </a:ln>
            </p:spPr>
            <p:txBody>
              <a:bodyPr anchor="ctr"/>
              <a:lstStyle/>
              <a:p>
                <a:endParaRPr lang="en-US"/>
              </a:p>
            </p:txBody>
          </p:sp>
          <p:sp>
            <p:nvSpPr>
              <p:cNvPr id="21534" name="Oval 925"/>
              <p:cNvSpPr>
                <a:spLocks noChangeArrowheads="1"/>
              </p:cNvSpPr>
              <p:nvPr/>
            </p:nvSpPr>
            <p:spPr bwMode="auto">
              <a:xfrm>
                <a:off x="1733550" y="552450"/>
                <a:ext cx="628650" cy="553720"/>
              </a:xfrm>
              <a:prstGeom prst="ellipse">
                <a:avLst/>
              </a:prstGeom>
              <a:solidFill>
                <a:srgbClr val="FFFFFF"/>
              </a:solidFill>
              <a:ln w="25400">
                <a:solidFill>
                  <a:srgbClr val="000000"/>
                </a:solidFill>
                <a:round/>
                <a:headEnd/>
                <a:tailEnd/>
              </a:ln>
            </p:spPr>
            <p:txBody>
              <a:bodyPr anchor="ctr"/>
              <a:lstStyle/>
              <a:p>
                <a:endParaRPr lang="en-US"/>
              </a:p>
            </p:txBody>
          </p:sp>
        </p:grpSp>
        <p:grpSp>
          <p:nvGrpSpPr>
            <p:cNvPr id="5" name="Group 1028"/>
            <p:cNvGrpSpPr>
              <a:grpSpLocks/>
            </p:cNvGrpSpPr>
            <p:nvPr/>
          </p:nvGrpSpPr>
          <p:grpSpPr bwMode="auto">
            <a:xfrm>
              <a:off x="0" y="114300"/>
              <a:ext cx="7191375" cy="4381500"/>
              <a:chOff x="0" y="0"/>
              <a:chExt cx="7191375" cy="4381500"/>
            </a:xfrm>
          </p:grpSpPr>
          <p:sp>
            <p:nvSpPr>
              <p:cNvPr id="21520" name="Freeform 928"/>
              <p:cNvSpPr>
                <a:spLocks/>
              </p:cNvSpPr>
              <p:nvPr/>
            </p:nvSpPr>
            <p:spPr bwMode="auto">
              <a:xfrm rot="12215377" flipH="1">
                <a:off x="5229225" y="1828800"/>
                <a:ext cx="1819275" cy="1095375"/>
              </a:xfrm>
              <a:custGeom>
                <a:avLst/>
                <a:gdLst>
                  <a:gd name="T0" fmla="*/ 160185027 w 788626"/>
                  <a:gd name="T1" fmla="*/ 2715963 h 362078"/>
                  <a:gd name="T2" fmla="*/ 1006146375 w 788626"/>
                  <a:gd name="T3" fmla="*/ 2147483647 h 362078"/>
                  <a:gd name="T4" fmla="*/ 1567282 w 788626"/>
                  <a:gd name="T5" fmla="*/ 2147483647 h 362078"/>
                  <a:gd name="T6" fmla="*/ 1288134699 w 788626"/>
                  <a:gd name="T7" fmla="*/ 2147483647 h 362078"/>
                  <a:gd name="T8" fmla="*/ 1323381877 w 788626"/>
                  <a:gd name="T9" fmla="*/ 2147483647 h 362078"/>
                  <a:gd name="T10" fmla="*/ 160185027 w 788626"/>
                  <a:gd name="T11" fmla="*/ 2715963 h 362078"/>
                  <a:gd name="T12" fmla="*/ 0 60000 65536"/>
                  <a:gd name="T13" fmla="*/ 0 60000 65536"/>
                  <a:gd name="T14" fmla="*/ 0 60000 65536"/>
                  <a:gd name="T15" fmla="*/ 0 60000 65536"/>
                  <a:gd name="T16" fmla="*/ 0 60000 65536"/>
                  <a:gd name="T17" fmla="*/ 0 60000 65536"/>
                  <a:gd name="T18" fmla="*/ 0 w 788626"/>
                  <a:gd name="T19" fmla="*/ 0 h 362078"/>
                  <a:gd name="T20" fmla="*/ 788626 w 788626"/>
                  <a:gd name="T21" fmla="*/ 362078 h 362078"/>
                </a:gdLst>
                <a:ahLst/>
                <a:cxnLst>
                  <a:cxn ang="T12">
                    <a:pos x="T0" y="T1"/>
                  </a:cxn>
                  <a:cxn ang="T13">
                    <a:pos x="T2" y="T3"/>
                  </a:cxn>
                  <a:cxn ang="T14">
                    <a:pos x="T4" y="T5"/>
                  </a:cxn>
                  <a:cxn ang="T15">
                    <a:pos x="T6" y="T7"/>
                  </a:cxn>
                  <a:cxn ang="T16">
                    <a:pos x="T8" y="T9"/>
                  </a:cxn>
                  <a:cxn ang="T17">
                    <a:pos x="T10" y="T11"/>
                  </a:cxn>
                </a:cxnLst>
                <a:rect l="T18" t="T19" r="T20" b="T21"/>
                <a:pathLst>
                  <a:path w="788626" h="362078">
                    <a:moveTo>
                      <a:pt x="86572" y="128"/>
                    </a:moveTo>
                    <a:cubicBezTo>
                      <a:pt x="57997" y="4890"/>
                      <a:pt x="558060" y="187453"/>
                      <a:pt x="543772" y="219203"/>
                    </a:cubicBezTo>
                    <a:cubicBezTo>
                      <a:pt x="529485" y="250953"/>
                      <a:pt x="-24553" y="166816"/>
                      <a:pt x="847" y="190628"/>
                    </a:cubicBezTo>
                    <a:cubicBezTo>
                      <a:pt x="26247" y="214441"/>
                      <a:pt x="577110" y="362078"/>
                      <a:pt x="696172" y="362078"/>
                    </a:cubicBezTo>
                    <a:cubicBezTo>
                      <a:pt x="815234" y="362078"/>
                      <a:pt x="816822" y="257303"/>
                      <a:pt x="715222" y="190628"/>
                    </a:cubicBezTo>
                    <a:cubicBezTo>
                      <a:pt x="613622" y="123953"/>
                      <a:pt x="115147" y="-4634"/>
                      <a:pt x="86572" y="128"/>
                    </a:cubicBezTo>
                    <a:close/>
                  </a:path>
                </a:pathLst>
              </a:custGeom>
              <a:solidFill>
                <a:srgbClr val="4F81BD"/>
              </a:solidFill>
              <a:ln w="25400">
                <a:solidFill>
                  <a:srgbClr val="385D8A"/>
                </a:solidFill>
                <a:round/>
                <a:headEnd/>
                <a:tailEnd/>
              </a:ln>
            </p:spPr>
            <p:txBody>
              <a:bodyPr anchor="ctr"/>
              <a:lstStyle/>
              <a:p>
                <a:endParaRPr lang="en-US"/>
              </a:p>
            </p:txBody>
          </p:sp>
          <p:cxnSp>
            <p:nvCxnSpPr>
              <p:cNvPr id="21521" name="Curved Connector 934"/>
              <p:cNvCxnSpPr>
                <a:cxnSpLocks noChangeShapeType="1"/>
              </p:cNvCxnSpPr>
              <p:nvPr/>
            </p:nvCxnSpPr>
            <p:spPr bwMode="auto">
              <a:xfrm rot="10800000" flipV="1">
                <a:off x="3810000" y="2505075"/>
                <a:ext cx="3228977" cy="1676400"/>
              </a:xfrm>
              <a:prstGeom prst="curvedConnector3">
                <a:avLst>
                  <a:gd name="adj1" fmla="val -2801"/>
                </a:avLst>
              </a:prstGeom>
              <a:noFill/>
              <a:ln w="9525">
                <a:solidFill>
                  <a:srgbClr val="4A7EBB"/>
                </a:solidFill>
                <a:round/>
                <a:headEnd/>
                <a:tailEnd/>
              </a:ln>
            </p:spPr>
          </p:cxnSp>
          <p:grpSp>
            <p:nvGrpSpPr>
              <p:cNvPr id="6" name="Group 959"/>
              <p:cNvGrpSpPr>
                <a:grpSpLocks/>
              </p:cNvGrpSpPr>
              <p:nvPr/>
            </p:nvGrpSpPr>
            <p:grpSpPr bwMode="auto">
              <a:xfrm>
                <a:off x="0" y="0"/>
                <a:ext cx="4316362" cy="4381500"/>
                <a:chOff x="0" y="0"/>
                <a:chExt cx="4316362" cy="4381500"/>
              </a:xfrm>
            </p:grpSpPr>
            <p:sp>
              <p:nvSpPr>
                <p:cNvPr id="21529" name="Freeform 958"/>
                <p:cNvSpPr>
                  <a:spLocks/>
                </p:cNvSpPr>
                <p:nvPr/>
              </p:nvSpPr>
              <p:spPr bwMode="auto">
                <a:xfrm rot="9546196">
                  <a:off x="85725" y="0"/>
                  <a:ext cx="1820545" cy="1097915"/>
                </a:xfrm>
                <a:custGeom>
                  <a:avLst/>
                  <a:gdLst>
                    <a:gd name="T0" fmla="*/ 161194824 w 788626"/>
                    <a:gd name="T1" fmla="*/ 2774216 h 362078"/>
                    <a:gd name="T2" fmla="*/ 1012485492 w 788626"/>
                    <a:gd name="T3" fmla="*/ 2147483647 h 362078"/>
                    <a:gd name="T4" fmla="*/ 1576751 w 788626"/>
                    <a:gd name="T5" fmla="*/ 2147483647 h 362078"/>
                    <a:gd name="T6" fmla="*/ 1296251023 w 788626"/>
                    <a:gd name="T7" fmla="*/ 2147483647 h 362078"/>
                    <a:gd name="T8" fmla="*/ 1331721373 w 788626"/>
                    <a:gd name="T9" fmla="*/ 2147483647 h 362078"/>
                    <a:gd name="T10" fmla="*/ 161194824 w 788626"/>
                    <a:gd name="T11" fmla="*/ 2774216 h 362078"/>
                    <a:gd name="T12" fmla="*/ 0 60000 65536"/>
                    <a:gd name="T13" fmla="*/ 0 60000 65536"/>
                    <a:gd name="T14" fmla="*/ 0 60000 65536"/>
                    <a:gd name="T15" fmla="*/ 0 60000 65536"/>
                    <a:gd name="T16" fmla="*/ 0 60000 65536"/>
                    <a:gd name="T17" fmla="*/ 0 60000 65536"/>
                    <a:gd name="T18" fmla="*/ 0 w 788626"/>
                    <a:gd name="T19" fmla="*/ 0 h 362078"/>
                    <a:gd name="T20" fmla="*/ 788626 w 788626"/>
                    <a:gd name="T21" fmla="*/ 362078 h 362078"/>
                  </a:gdLst>
                  <a:ahLst/>
                  <a:cxnLst>
                    <a:cxn ang="T12">
                      <a:pos x="T0" y="T1"/>
                    </a:cxn>
                    <a:cxn ang="T13">
                      <a:pos x="T2" y="T3"/>
                    </a:cxn>
                    <a:cxn ang="T14">
                      <a:pos x="T4" y="T5"/>
                    </a:cxn>
                    <a:cxn ang="T15">
                      <a:pos x="T6" y="T7"/>
                    </a:cxn>
                    <a:cxn ang="T16">
                      <a:pos x="T8" y="T9"/>
                    </a:cxn>
                    <a:cxn ang="T17">
                      <a:pos x="T10" y="T11"/>
                    </a:cxn>
                  </a:cxnLst>
                  <a:rect l="T18" t="T19" r="T20" b="T21"/>
                  <a:pathLst>
                    <a:path w="788626" h="362078">
                      <a:moveTo>
                        <a:pt x="86572" y="128"/>
                      </a:moveTo>
                      <a:cubicBezTo>
                        <a:pt x="57997" y="4890"/>
                        <a:pt x="558060" y="187453"/>
                        <a:pt x="543772" y="219203"/>
                      </a:cubicBezTo>
                      <a:cubicBezTo>
                        <a:pt x="529485" y="250953"/>
                        <a:pt x="-24553" y="166816"/>
                        <a:pt x="847" y="190628"/>
                      </a:cubicBezTo>
                      <a:cubicBezTo>
                        <a:pt x="26247" y="214441"/>
                        <a:pt x="577110" y="362078"/>
                        <a:pt x="696172" y="362078"/>
                      </a:cubicBezTo>
                      <a:cubicBezTo>
                        <a:pt x="815234" y="362078"/>
                        <a:pt x="816822" y="257303"/>
                        <a:pt x="715222" y="190628"/>
                      </a:cubicBezTo>
                      <a:cubicBezTo>
                        <a:pt x="613622" y="123953"/>
                        <a:pt x="115147" y="-4634"/>
                        <a:pt x="86572" y="128"/>
                      </a:cubicBezTo>
                      <a:close/>
                    </a:path>
                  </a:pathLst>
                </a:custGeom>
                <a:solidFill>
                  <a:srgbClr val="4F81BD"/>
                </a:solidFill>
                <a:ln w="25400">
                  <a:solidFill>
                    <a:srgbClr val="385D8A"/>
                  </a:solidFill>
                  <a:round/>
                  <a:headEnd/>
                  <a:tailEnd/>
                </a:ln>
              </p:spPr>
              <p:txBody>
                <a:bodyPr anchor="ctr"/>
                <a:lstStyle/>
                <a:p>
                  <a:endParaRPr lang="en-US"/>
                </a:p>
              </p:txBody>
            </p:sp>
            <p:cxnSp>
              <p:nvCxnSpPr>
                <p:cNvPr id="21530" name="Curved Connector 933"/>
                <p:cNvCxnSpPr>
                  <a:cxnSpLocks noChangeShapeType="1"/>
                </p:cNvCxnSpPr>
                <p:nvPr/>
              </p:nvCxnSpPr>
              <p:spPr bwMode="auto">
                <a:xfrm>
                  <a:off x="0" y="523875"/>
                  <a:ext cx="3790950" cy="3660140"/>
                </a:xfrm>
                <a:prstGeom prst="curvedConnector3">
                  <a:avLst>
                    <a:gd name="adj1" fmla="val 11306"/>
                  </a:avLst>
                </a:prstGeom>
                <a:noFill/>
                <a:ln w="9525">
                  <a:solidFill>
                    <a:srgbClr val="4A7EBB"/>
                  </a:solidFill>
                  <a:round/>
                  <a:headEnd/>
                  <a:tailEnd/>
                </a:ln>
              </p:spPr>
            </p:cxnSp>
            <p:sp>
              <p:nvSpPr>
                <p:cNvPr id="21531" name="Text Box 942"/>
                <p:cNvSpPr txBox="1">
                  <a:spLocks noChangeArrowheads="1"/>
                </p:cNvSpPr>
                <p:nvPr/>
              </p:nvSpPr>
              <p:spPr bwMode="auto">
                <a:xfrm>
                  <a:off x="3219450" y="3867150"/>
                  <a:ext cx="1096912" cy="514350"/>
                </a:xfrm>
                <a:prstGeom prst="rect">
                  <a:avLst/>
                </a:prstGeom>
                <a:solidFill>
                  <a:srgbClr val="FFFFFF"/>
                </a:solidFill>
                <a:ln w="9525">
                  <a:solidFill>
                    <a:srgbClr val="000000"/>
                  </a:solidFill>
                  <a:miter lim="800000"/>
                  <a:headEnd/>
                  <a:tailEnd/>
                </a:ln>
              </p:spPr>
              <p:txBody>
                <a:bodyPr/>
                <a:lstStyle/>
                <a:p>
                  <a:pPr algn="ctr">
                    <a:spcAft>
                      <a:spcPts val="1000"/>
                    </a:spcAft>
                  </a:pPr>
                  <a:r>
                    <a:rPr lang="en-US" sz="2800">
                      <a:latin typeface="Calibri" pitchFamily="34" charset="0"/>
                    </a:rPr>
                    <a:t>Load</a:t>
                  </a:r>
                  <a:endParaRPr lang="en-US" sz="2800"/>
                </a:p>
              </p:txBody>
            </p:sp>
          </p:grpSp>
          <p:sp>
            <p:nvSpPr>
              <p:cNvPr id="21523" name="Up Arrow 969"/>
              <p:cNvSpPr>
                <a:spLocks noChangeAspect="1"/>
              </p:cNvSpPr>
              <p:nvPr/>
            </p:nvSpPr>
            <p:spPr bwMode="auto">
              <a:xfrm rot="21300000" flipV="1">
                <a:off x="342900" y="1647825"/>
                <a:ext cx="155448" cy="356616"/>
              </a:xfrm>
              <a:prstGeom prst="upArrow">
                <a:avLst>
                  <a:gd name="adj1" fmla="val 50000"/>
                  <a:gd name="adj2" fmla="val 50003"/>
                </a:avLst>
              </a:prstGeom>
              <a:solidFill>
                <a:srgbClr val="000000"/>
              </a:solidFill>
              <a:ln w="25400">
                <a:solidFill>
                  <a:srgbClr val="000000"/>
                </a:solidFill>
                <a:miter lim="800000"/>
                <a:headEnd/>
                <a:tailEnd/>
              </a:ln>
            </p:spPr>
            <p:txBody>
              <a:bodyPr anchor="ctr"/>
              <a:lstStyle/>
              <a:p>
                <a:endParaRPr lang="en-US"/>
              </a:p>
            </p:txBody>
          </p:sp>
          <p:sp>
            <p:nvSpPr>
              <p:cNvPr id="21524" name="Up Arrow 972"/>
              <p:cNvSpPr>
                <a:spLocks noChangeArrowheads="1"/>
              </p:cNvSpPr>
              <p:nvPr/>
            </p:nvSpPr>
            <p:spPr bwMode="auto">
              <a:xfrm>
                <a:off x="7038975" y="2819400"/>
                <a:ext cx="152400" cy="333375"/>
              </a:xfrm>
              <a:prstGeom prst="upArrow">
                <a:avLst>
                  <a:gd name="adj1" fmla="val 50000"/>
                  <a:gd name="adj2" fmla="val 49999"/>
                </a:avLst>
              </a:prstGeom>
              <a:solidFill>
                <a:srgbClr val="000000"/>
              </a:solidFill>
              <a:ln w="25400">
                <a:solidFill>
                  <a:srgbClr val="000000"/>
                </a:solidFill>
                <a:miter lim="800000"/>
                <a:headEnd/>
                <a:tailEnd/>
              </a:ln>
            </p:spPr>
            <p:txBody>
              <a:bodyPr anchor="ctr"/>
              <a:lstStyle/>
              <a:p>
                <a:endParaRPr lang="en-US"/>
              </a:p>
            </p:txBody>
          </p:sp>
          <p:sp>
            <p:nvSpPr>
              <p:cNvPr id="21525" name="Up Arrow 970"/>
              <p:cNvSpPr>
                <a:spLocks noChangeAspect="1"/>
              </p:cNvSpPr>
              <p:nvPr/>
            </p:nvSpPr>
            <p:spPr bwMode="auto">
              <a:xfrm rot="7560000">
                <a:off x="962025" y="3162300"/>
                <a:ext cx="155448" cy="338328"/>
              </a:xfrm>
              <a:prstGeom prst="upArrow">
                <a:avLst>
                  <a:gd name="adj1" fmla="val 50000"/>
                  <a:gd name="adj2" fmla="val 49998"/>
                </a:avLst>
              </a:prstGeom>
              <a:solidFill>
                <a:srgbClr val="000000"/>
              </a:solidFill>
              <a:ln w="25400">
                <a:solidFill>
                  <a:srgbClr val="000000"/>
                </a:solidFill>
                <a:miter lim="800000"/>
                <a:headEnd/>
                <a:tailEnd/>
              </a:ln>
            </p:spPr>
            <p:txBody>
              <a:bodyPr anchor="ctr"/>
              <a:lstStyle/>
              <a:p>
                <a:endParaRPr lang="en-US"/>
              </a:p>
            </p:txBody>
          </p:sp>
          <p:sp>
            <p:nvSpPr>
              <p:cNvPr id="21526" name="Up Arrow 971"/>
              <p:cNvSpPr>
                <a:spLocks noChangeArrowheads="1"/>
              </p:cNvSpPr>
              <p:nvPr/>
            </p:nvSpPr>
            <p:spPr bwMode="auto">
              <a:xfrm rot="6420000">
                <a:off x="2371725" y="3838575"/>
                <a:ext cx="155448" cy="338328"/>
              </a:xfrm>
              <a:prstGeom prst="upArrow">
                <a:avLst>
                  <a:gd name="adj1" fmla="val 50000"/>
                  <a:gd name="adj2" fmla="val 49998"/>
                </a:avLst>
              </a:prstGeom>
              <a:solidFill>
                <a:srgbClr val="000000"/>
              </a:solidFill>
              <a:ln w="25400">
                <a:solidFill>
                  <a:srgbClr val="000000"/>
                </a:solidFill>
                <a:miter lim="800000"/>
                <a:headEnd/>
                <a:tailEnd/>
              </a:ln>
            </p:spPr>
            <p:txBody>
              <a:bodyPr anchor="ctr"/>
              <a:lstStyle/>
              <a:p>
                <a:endParaRPr lang="en-US"/>
              </a:p>
            </p:txBody>
          </p:sp>
          <p:sp>
            <p:nvSpPr>
              <p:cNvPr id="21527" name="Up Arrow 977"/>
              <p:cNvSpPr>
                <a:spLocks noChangeArrowheads="1"/>
              </p:cNvSpPr>
              <p:nvPr/>
            </p:nvSpPr>
            <p:spPr bwMode="auto">
              <a:xfrm rot="4980000">
                <a:off x="4819650" y="3962400"/>
                <a:ext cx="155448" cy="338328"/>
              </a:xfrm>
              <a:prstGeom prst="upArrow">
                <a:avLst>
                  <a:gd name="adj1" fmla="val 50000"/>
                  <a:gd name="adj2" fmla="val 49998"/>
                </a:avLst>
              </a:prstGeom>
              <a:solidFill>
                <a:srgbClr val="000000"/>
              </a:solidFill>
              <a:ln w="25400">
                <a:solidFill>
                  <a:srgbClr val="000000"/>
                </a:solidFill>
                <a:miter lim="800000"/>
                <a:headEnd/>
                <a:tailEnd/>
              </a:ln>
            </p:spPr>
            <p:txBody>
              <a:bodyPr anchor="ctr"/>
              <a:lstStyle/>
              <a:p>
                <a:endParaRPr lang="en-US"/>
              </a:p>
            </p:txBody>
          </p:sp>
          <p:sp>
            <p:nvSpPr>
              <p:cNvPr id="21528" name="Up Arrow 978"/>
              <p:cNvSpPr>
                <a:spLocks noChangeArrowheads="1"/>
              </p:cNvSpPr>
              <p:nvPr/>
            </p:nvSpPr>
            <p:spPr bwMode="auto">
              <a:xfrm rot="4200000">
                <a:off x="6296025" y="3676650"/>
                <a:ext cx="154940" cy="337820"/>
              </a:xfrm>
              <a:prstGeom prst="upArrow">
                <a:avLst>
                  <a:gd name="adj1" fmla="val 50000"/>
                  <a:gd name="adj2" fmla="val 49996"/>
                </a:avLst>
              </a:prstGeom>
              <a:solidFill>
                <a:srgbClr val="000000"/>
              </a:solidFill>
              <a:ln w="25400">
                <a:solidFill>
                  <a:srgbClr val="000000"/>
                </a:solidFill>
                <a:miter lim="800000"/>
                <a:headEnd/>
                <a:tailEnd/>
              </a:ln>
            </p:spPr>
            <p:txBody>
              <a:bodyPr anchor="ctr"/>
              <a:lstStyle/>
              <a:p>
                <a:endParaRPr lang="en-US"/>
              </a:p>
            </p:txBody>
          </p:sp>
        </p:grpSp>
        <p:grpSp>
          <p:nvGrpSpPr>
            <p:cNvPr id="7" name="Group 1048"/>
            <p:cNvGrpSpPr>
              <a:grpSpLocks/>
            </p:cNvGrpSpPr>
            <p:nvPr/>
          </p:nvGrpSpPr>
          <p:grpSpPr bwMode="auto">
            <a:xfrm>
              <a:off x="1619250" y="0"/>
              <a:ext cx="1945005" cy="2107565"/>
              <a:chOff x="0" y="0"/>
              <a:chExt cx="1945195" cy="2107565"/>
            </a:xfrm>
          </p:grpSpPr>
          <p:sp>
            <p:nvSpPr>
              <p:cNvPr id="21511" name="Down Arrow 1049"/>
              <p:cNvSpPr>
                <a:spLocks noChangeArrowheads="1"/>
              </p:cNvSpPr>
              <p:nvPr/>
            </p:nvSpPr>
            <p:spPr bwMode="auto">
              <a:xfrm>
                <a:off x="1423987" y="0"/>
                <a:ext cx="112446" cy="1550987"/>
              </a:xfrm>
              <a:prstGeom prst="downArrow">
                <a:avLst>
                  <a:gd name="adj1" fmla="val 50000"/>
                  <a:gd name="adj2" fmla="val 50000"/>
                </a:avLst>
              </a:prstGeom>
              <a:solidFill>
                <a:srgbClr val="000000"/>
              </a:solidFill>
              <a:ln w="25400">
                <a:solidFill>
                  <a:srgbClr val="000000"/>
                </a:solidFill>
                <a:miter lim="800000"/>
                <a:headEnd/>
                <a:tailEnd/>
              </a:ln>
            </p:spPr>
            <p:txBody>
              <a:bodyPr anchor="ctr"/>
              <a:lstStyle/>
              <a:p>
                <a:endParaRPr lang="en-US"/>
              </a:p>
            </p:txBody>
          </p:sp>
          <p:sp>
            <p:nvSpPr>
              <p:cNvPr id="21512" name="Up Arrow 1050"/>
              <p:cNvSpPr>
                <a:spLocks noChangeArrowheads="1"/>
              </p:cNvSpPr>
              <p:nvPr/>
            </p:nvSpPr>
            <p:spPr bwMode="auto">
              <a:xfrm>
                <a:off x="1766887" y="866775"/>
                <a:ext cx="57150" cy="342900"/>
              </a:xfrm>
              <a:prstGeom prst="upArrow">
                <a:avLst>
                  <a:gd name="adj1" fmla="val 50000"/>
                  <a:gd name="adj2" fmla="val 50000"/>
                </a:avLst>
              </a:prstGeom>
              <a:solidFill>
                <a:srgbClr val="000000"/>
              </a:solidFill>
              <a:ln w="25400">
                <a:solidFill>
                  <a:srgbClr val="000000"/>
                </a:solidFill>
                <a:miter lim="800000"/>
                <a:headEnd/>
                <a:tailEnd/>
              </a:ln>
            </p:spPr>
            <p:txBody>
              <a:bodyPr anchor="ctr"/>
              <a:lstStyle/>
              <a:p>
                <a:endParaRPr lang="en-US"/>
              </a:p>
            </p:txBody>
          </p:sp>
          <p:sp>
            <p:nvSpPr>
              <p:cNvPr id="21513" name="Up Arrow 1051"/>
              <p:cNvSpPr>
                <a:spLocks noChangeArrowheads="1"/>
              </p:cNvSpPr>
              <p:nvPr/>
            </p:nvSpPr>
            <p:spPr bwMode="auto">
              <a:xfrm rot="16200000" flipH="1">
                <a:off x="776287" y="0"/>
                <a:ext cx="66675" cy="1619250"/>
              </a:xfrm>
              <a:prstGeom prst="upArrow">
                <a:avLst>
                  <a:gd name="adj1" fmla="val 50000"/>
                  <a:gd name="adj2" fmla="val 50033"/>
                </a:avLst>
              </a:prstGeom>
              <a:solidFill>
                <a:srgbClr val="000000"/>
              </a:solidFill>
              <a:ln w="25400">
                <a:solidFill>
                  <a:srgbClr val="000000"/>
                </a:solidFill>
                <a:miter lim="800000"/>
                <a:headEnd/>
                <a:tailEnd/>
              </a:ln>
            </p:spPr>
            <p:txBody>
              <a:bodyPr anchor="ctr"/>
              <a:lstStyle/>
              <a:p>
                <a:endParaRPr lang="en-US"/>
              </a:p>
            </p:txBody>
          </p:sp>
          <p:grpSp>
            <p:nvGrpSpPr>
              <p:cNvPr id="8" name="Group 1052"/>
              <p:cNvGrpSpPr>
                <a:grpSpLocks/>
              </p:cNvGrpSpPr>
              <p:nvPr/>
            </p:nvGrpSpPr>
            <p:grpSpPr bwMode="auto">
              <a:xfrm>
                <a:off x="1062037" y="1276350"/>
                <a:ext cx="883158" cy="831215"/>
                <a:chOff x="0" y="0"/>
                <a:chExt cx="883158" cy="831215"/>
              </a:xfrm>
            </p:grpSpPr>
            <p:sp>
              <p:nvSpPr>
                <p:cNvPr id="21515" name="Curved Right Arrow 1053"/>
                <p:cNvSpPr>
                  <a:spLocks noChangeArrowheads="1"/>
                </p:cNvSpPr>
                <p:nvPr/>
              </p:nvSpPr>
              <p:spPr bwMode="auto">
                <a:xfrm>
                  <a:off x="0" y="552450"/>
                  <a:ext cx="239395" cy="278765"/>
                </a:xfrm>
                <a:prstGeom prst="curvedRightArrow">
                  <a:avLst>
                    <a:gd name="adj1" fmla="val 24998"/>
                    <a:gd name="adj2" fmla="val 50002"/>
                    <a:gd name="adj3" fmla="val 25000"/>
                  </a:avLst>
                </a:prstGeom>
                <a:solidFill>
                  <a:srgbClr val="000000"/>
                </a:solidFill>
                <a:ln w="25400">
                  <a:solidFill>
                    <a:srgbClr val="000000"/>
                  </a:solidFill>
                  <a:miter lim="800000"/>
                  <a:headEnd/>
                  <a:tailEnd/>
                </a:ln>
              </p:spPr>
              <p:txBody>
                <a:bodyPr anchor="ctr"/>
                <a:lstStyle/>
                <a:p>
                  <a:endParaRPr lang="en-US"/>
                </a:p>
              </p:txBody>
            </p:sp>
            <p:sp>
              <p:nvSpPr>
                <p:cNvPr id="21516" name="Curved Right Arrow 1054"/>
                <p:cNvSpPr>
                  <a:spLocks noChangeArrowheads="1"/>
                </p:cNvSpPr>
                <p:nvPr/>
              </p:nvSpPr>
              <p:spPr bwMode="auto">
                <a:xfrm rot="10800000">
                  <a:off x="295275" y="552450"/>
                  <a:ext cx="266700" cy="247650"/>
                </a:xfrm>
                <a:prstGeom prst="curvedRightArrow">
                  <a:avLst>
                    <a:gd name="adj1" fmla="val 25000"/>
                    <a:gd name="adj2" fmla="val 50000"/>
                    <a:gd name="adj3" fmla="val 12998"/>
                  </a:avLst>
                </a:prstGeom>
                <a:solidFill>
                  <a:srgbClr val="000000"/>
                </a:solidFill>
                <a:ln w="25400">
                  <a:solidFill>
                    <a:srgbClr val="000000"/>
                  </a:solidFill>
                  <a:miter lim="800000"/>
                  <a:headEnd/>
                  <a:tailEnd/>
                </a:ln>
              </p:spPr>
              <p:txBody>
                <a:bodyPr anchor="ctr"/>
                <a:lstStyle/>
                <a:p>
                  <a:endParaRPr lang="en-US"/>
                </a:p>
              </p:txBody>
            </p:sp>
            <p:sp>
              <p:nvSpPr>
                <p:cNvPr id="21517" name="Up Arrow 1055"/>
                <p:cNvSpPr>
                  <a:spLocks noChangeArrowheads="1"/>
                </p:cNvSpPr>
                <p:nvPr/>
              </p:nvSpPr>
              <p:spPr bwMode="auto">
                <a:xfrm rot="18900000" flipH="1">
                  <a:off x="819150" y="0"/>
                  <a:ext cx="64008" cy="347472"/>
                </a:xfrm>
                <a:prstGeom prst="upArrow">
                  <a:avLst>
                    <a:gd name="adj1" fmla="val 50000"/>
                    <a:gd name="adj2" fmla="val 49988"/>
                  </a:avLst>
                </a:prstGeom>
                <a:solidFill>
                  <a:srgbClr val="000000"/>
                </a:solidFill>
                <a:ln w="25400">
                  <a:solidFill>
                    <a:srgbClr val="000000"/>
                  </a:solidFill>
                  <a:miter lim="800000"/>
                  <a:headEnd/>
                  <a:tailEnd/>
                </a:ln>
              </p:spPr>
              <p:txBody>
                <a:bodyPr anchor="ctr"/>
                <a:lstStyle/>
                <a:p>
                  <a:endParaRPr lang="en-US"/>
                </a:p>
              </p:txBody>
            </p:sp>
            <p:sp>
              <p:nvSpPr>
                <p:cNvPr id="21518" name="Up Arrow 1056"/>
                <p:cNvSpPr>
                  <a:spLocks noChangeArrowheads="1"/>
                </p:cNvSpPr>
                <p:nvPr/>
              </p:nvSpPr>
              <p:spPr bwMode="auto">
                <a:xfrm rot="5400000">
                  <a:off x="647700" y="171450"/>
                  <a:ext cx="57150" cy="342900"/>
                </a:xfrm>
                <a:prstGeom prst="upArrow">
                  <a:avLst>
                    <a:gd name="adj1" fmla="val 50000"/>
                    <a:gd name="adj2" fmla="val 50000"/>
                  </a:avLst>
                </a:prstGeom>
                <a:solidFill>
                  <a:srgbClr val="000000"/>
                </a:solidFill>
                <a:ln w="25400">
                  <a:solidFill>
                    <a:srgbClr val="000000"/>
                  </a:solidFill>
                  <a:miter lim="800000"/>
                  <a:headEnd/>
                  <a:tailEnd/>
                </a:ln>
              </p:spPr>
              <p:txBody>
                <a:bodyPr anchor="ctr"/>
                <a:lstStyle/>
                <a:p>
                  <a:endParaRPr lang="en-US"/>
                </a:p>
              </p:txBody>
            </p:sp>
            <p:sp>
              <p:nvSpPr>
                <p:cNvPr id="21519" name="Curved Right Arrow 1057"/>
                <p:cNvSpPr>
                  <a:spLocks noChangeArrowheads="1"/>
                </p:cNvSpPr>
                <p:nvPr/>
              </p:nvSpPr>
              <p:spPr bwMode="auto">
                <a:xfrm rot="10800000">
                  <a:off x="342900" y="314325"/>
                  <a:ext cx="285750" cy="498475"/>
                </a:xfrm>
                <a:prstGeom prst="curvedRightArrow">
                  <a:avLst>
                    <a:gd name="adj1" fmla="val 24996"/>
                    <a:gd name="adj2" fmla="val 49999"/>
                    <a:gd name="adj3" fmla="val 13000"/>
                  </a:avLst>
                </a:prstGeom>
                <a:solidFill>
                  <a:srgbClr val="000000"/>
                </a:solidFill>
                <a:ln w="25400">
                  <a:solidFill>
                    <a:srgbClr val="000000"/>
                  </a:solidFill>
                  <a:miter lim="800000"/>
                  <a:headEnd/>
                  <a:tailEnd/>
                </a:ln>
              </p:spPr>
              <p:txBody>
                <a:bodyPr anchor="ctr"/>
                <a:lstStyle/>
                <a:p>
                  <a:endParaRPr lang="en-US"/>
                </a:p>
              </p:txBody>
            </p:sp>
          </p:grpSp>
        </p:grpSp>
      </p:grpSp>
      <p:sp>
        <p:nvSpPr>
          <p:cNvPr id="36"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37" name="Picture 2" descr="M:\SHINE\Marketing\Logos\SHINE logos\Brian's SHINE Logos\SHINE only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11</a:t>
            </a:fld>
            <a:endParaRPr lang="en-US" sz="1400" dirty="0">
              <a:solidFill>
                <a:srgbClr val="000000"/>
              </a:solidFill>
              <a:latin typeface="Verdana"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p:cNvCxnSpPr/>
          <p:nvPr/>
        </p:nvCxnSpPr>
        <p:spPr>
          <a:xfrm>
            <a:off x="3200400" y="3352801"/>
            <a:ext cx="493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itle 98"/>
          <p:cNvSpPr>
            <a:spLocks noGrp="1"/>
          </p:cNvSpPr>
          <p:nvPr>
            <p:ph type="title"/>
          </p:nvPr>
        </p:nvSpPr>
        <p:spPr/>
        <p:txBody>
          <a:bodyPr/>
          <a:lstStyle/>
          <a:p>
            <a:pPr eaLnBrk="1" fontAlgn="auto" hangingPunct="1">
              <a:spcAft>
                <a:spcPts val="0"/>
              </a:spcAft>
              <a:defRPr/>
            </a:pPr>
            <a:r>
              <a:rPr lang="en-US" dirty="0" smtClean="0"/>
              <a:t>Solar Panel</a:t>
            </a:r>
            <a:endParaRPr lang="en-US" dirty="0"/>
          </a:p>
        </p:txBody>
      </p:sp>
      <p:sp>
        <p:nvSpPr>
          <p:cNvPr id="3" name="Content Placeholder 2"/>
          <p:cNvSpPr>
            <a:spLocks noGrp="1"/>
          </p:cNvSpPr>
          <p:nvPr>
            <p:ph idx="4294967295"/>
          </p:nvPr>
        </p:nvSpPr>
        <p:spPr>
          <a:xfrm>
            <a:off x="0" y="152400"/>
            <a:ext cx="9144000" cy="1143000"/>
          </a:xfrm>
        </p:spPr>
        <p:txBody>
          <a:bodyPr>
            <a:normAutofit/>
          </a:bodyPr>
          <a:lstStyle/>
          <a:p>
            <a:pPr marL="265176" indent="-265176" eaLnBrk="1" fontAlgn="auto" hangingPunct="1">
              <a:spcAft>
                <a:spcPts val="0"/>
              </a:spcAft>
              <a:buNone/>
              <a:defRPr/>
            </a:pPr>
            <a:r>
              <a:rPr lang="en-US" dirty="0" smtClean="0"/>
              <a:t>   To increase output of the solar cell cells can be put together to create panel</a:t>
            </a:r>
          </a:p>
          <a:p>
            <a:pPr marL="265176" indent="-265176" eaLnBrk="1" fontAlgn="auto" hangingPunct="1">
              <a:spcAft>
                <a:spcPts val="0"/>
              </a:spcAft>
              <a:buFont typeface="Wingdings 2"/>
              <a:buChar char=""/>
              <a:defRPr/>
            </a:pPr>
            <a:endParaRPr lang="en-US" dirty="0" smtClean="0"/>
          </a:p>
          <a:p>
            <a:pPr marL="0" indent="0" eaLnBrk="1" fontAlgn="auto" hangingPunct="1">
              <a:spcAft>
                <a:spcPts val="0"/>
              </a:spcAft>
              <a:buFont typeface="Wingdings 2"/>
              <a:buNone/>
              <a:defRPr/>
            </a:pPr>
            <a:endParaRPr lang="en-US" dirty="0"/>
          </a:p>
          <a:p>
            <a:pPr marL="265176" indent="-265176" eaLnBrk="1" fontAlgn="auto" hangingPunct="1">
              <a:spcAft>
                <a:spcPts val="0"/>
              </a:spcAft>
              <a:buFont typeface="Wingdings 2"/>
              <a:buChar char=""/>
              <a:defRPr/>
            </a:pPr>
            <a:endParaRPr lang="en-US" dirty="0"/>
          </a:p>
        </p:txBody>
      </p:sp>
      <p:grpSp>
        <p:nvGrpSpPr>
          <p:cNvPr id="2" name="Group 3"/>
          <p:cNvGrpSpPr>
            <a:grpSpLocks/>
          </p:cNvGrpSpPr>
          <p:nvPr/>
        </p:nvGrpSpPr>
        <p:grpSpPr bwMode="auto">
          <a:xfrm>
            <a:off x="719138" y="1338262"/>
            <a:ext cx="2762250" cy="1314450"/>
            <a:chOff x="0" y="0"/>
            <a:chExt cx="2524124" cy="1314450"/>
          </a:xfrm>
        </p:grpSpPr>
        <p:sp>
          <p:nvSpPr>
            <p:cNvPr id="5" name="Flowchart: Process 4"/>
            <p:cNvSpPr/>
            <p:nvPr/>
          </p:nvSpPr>
          <p:spPr>
            <a:xfrm>
              <a:off x="0" y="0"/>
              <a:ext cx="2238346" cy="19685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6" name="Flowchart: Process 5"/>
            <p:cNvSpPr/>
            <p:nvPr/>
          </p:nvSpPr>
          <p:spPr>
            <a:xfrm>
              <a:off x="285777" y="1123950"/>
              <a:ext cx="2238347" cy="1905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7" name="Flowchart: Process 6"/>
            <p:cNvSpPr/>
            <p:nvPr/>
          </p:nvSpPr>
          <p:spPr>
            <a:xfrm>
              <a:off x="0" y="200025"/>
              <a:ext cx="2248501" cy="95250"/>
            </a:xfrm>
            <a:prstGeom prst="flowChartProcess">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8" name="Flowchart: Process 7"/>
            <p:cNvSpPr/>
            <p:nvPr/>
          </p:nvSpPr>
          <p:spPr>
            <a:xfrm>
              <a:off x="285777" y="1028700"/>
              <a:ext cx="2238347" cy="95250"/>
            </a:xfrm>
            <a:prstGeom prst="flowChartProcess">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9" name="Rectangle 8"/>
            <p:cNvSpPr/>
            <p:nvPr/>
          </p:nvSpPr>
          <p:spPr>
            <a:xfrm>
              <a:off x="285777" y="971550"/>
              <a:ext cx="2238347" cy="571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endParaRPr lang="en-US" dirty="0"/>
            </a:p>
          </p:txBody>
        </p:sp>
        <p:sp>
          <p:nvSpPr>
            <p:cNvPr id="10" name="Rectangle 9"/>
            <p:cNvSpPr/>
            <p:nvPr/>
          </p:nvSpPr>
          <p:spPr>
            <a:xfrm>
              <a:off x="285777" y="314325"/>
              <a:ext cx="1962724"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1" name="Freeform 10"/>
            <p:cNvSpPr/>
            <p:nvPr/>
          </p:nvSpPr>
          <p:spPr>
            <a:xfrm>
              <a:off x="352507" y="333375"/>
              <a:ext cx="1830715" cy="590550"/>
            </a:xfrm>
            <a:custGeom>
              <a:avLst/>
              <a:gdLst>
                <a:gd name="connsiteX0" fmla="*/ 221496 w 1456027"/>
                <a:gd name="connsiteY0" fmla="*/ 276404 h 743129"/>
                <a:gd name="connsiteX1" fmla="*/ 173871 w 1456027"/>
                <a:gd name="connsiteY1" fmla="*/ 238304 h 743129"/>
                <a:gd name="connsiteX2" fmla="*/ 40521 w 1456027"/>
                <a:gd name="connsiteY2" fmla="*/ 238304 h 743129"/>
                <a:gd name="connsiteX3" fmla="*/ 50046 w 1456027"/>
                <a:gd name="connsiteY3" fmla="*/ 324029 h 743129"/>
                <a:gd name="connsiteX4" fmla="*/ 88146 w 1456027"/>
                <a:gd name="connsiteY4" fmla="*/ 333554 h 743129"/>
                <a:gd name="connsiteX5" fmla="*/ 135771 w 1456027"/>
                <a:gd name="connsiteY5" fmla="*/ 343079 h 743129"/>
                <a:gd name="connsiteX6" fmla="*/ 126246 w 1456027"/>
                <a:gd name="connsiteY6" fmla="*/ 390704 h 743129"/>
                <a:gd name="connsiteX7" fmla="*/ 97671 w 1456027"/>
                <a:gd name="connsiteY7" fmla="*/ 381179 h 743129"/>
                <a:gd name="connsiteX8" fmla="*/ 21471 w 1456027"/>
                <a:gd name="connsiteY8" fmla="*/ 352604 h 743129"/>
                <a:gd name="connsiteX9" fmla="*/ 11946 w 1456027"/>
                <a:gd name="connsiteY9" fmla="*/ 419279 h 743129"/>
                <a:gd name="connsiteX10" fmla="*/ 40521 w 1456027"/>
                <a:gd name="connsiteY10" fmla="*/ 428804 h 743129"/>
                <a:gd name="connsiteX11" fmla="*/ 88146 w 1456027"/>
                <a:gd name="connsiteY11" fmla="*/ 476429 h 743129"/>
                <a:gd name="connsiteX12" fmla="*/ 116721 w 1456027"/>
                <a:gd name="connsiteY12" fmla="*/ 495479 h 743129"/>
                <a:gd name="connsiteX13" fmla="*/ 192921 w 1456027"/>
                <a:gd name="connsiteY13" fmla="*/ 447854 h 743129"/>
                <a:gd name="connsiteX14" fmla="*/ 202446 w 1456027"/>
                <a:gd name="connsiteY14" fmla="*/ 419279 h 743129"/>
                <a:gd name="connsiteX15" fmla="*/ 240546 w 1456027"/>
                <a:gd name="connsiteY15" fmla="*/ 428804 h 743129"/>
                <a:gd name="connsiteX16" fmla="*/ 307221 w 1456027"/>
                <a:gd name="connsiteY16" fmla="*/ 457379 h 743129"/>
                <a:gd name="connsiteX17" fmla="*/ 326271 w 1456027"/>
                <a:gd name="connsiteY17" fmla="*/ 485954 h 743129"/>
                <a:gd name="connsiteX18" fmla="*/ 221496 w 1456027"/>
                <a:gd name="connsiteY18" fmla="*/ 533579 h 743129"/>
                <a:gd name="connsiteX19" fmla="*/ 192921 w 1456027"/>
                <a:gd name="connsiteY19" fmla="*/ 543104 h 743129"/>
                <a:gd name="connsiteX20" fmla="*/ 135771 w 1456027"/>
                <a:gd name="connsiteY20" fmla="*/ 552629 h 743129"/>
                <a:gd name="connsiteX21" fmla="*/ 116721 w 1456027"/>
                <a:gd name="connsiteY21" fmla="*/ 581204 h 743129"/>
                <a:gd name="connsiteX22" fmla="*/ 183396 w 1456027"/>
                <a:gd name="connsiteY22" fmla="*/ 638354 h 743129"/>
                <a:gd name="connsiteX23" fmla="*/ 211971 w 1456027"/>
                <a:gd name="connsiteY23" fmla="*/ 647879 h 743129"/>
                <a:gd name="connsiteX24" fmla="*/ 269121 w 1456027"/>
                <a:gd name="connsiteY24" fmla="*/ 628829 h 743129"/>
                <a:gd name="connsiteX25" fmla="*/ 326271 w 1456027"/>
                <a:gd name="connsiteY25" fmla="*/ 647879 h 743129"/>
                <a:gd name="connsiteX26" fmla="*/ 421521 w 1456027"/>
                <a:gd name="connsiteY26" fmla="*/ 600254 h 743129"/>
                <a:gd name="connsiteX27" fmla="*/ 431046 w 1456027"/>
                <a:gd name="connsiteY27" fmla="*/ 571679 h 743129"/>
                <a:gd name="connsiteX28" fmla="*/ 440571 w 1456027"/>
                <a:gd name="connsiteY28" fmla="*/ 514529 h 743129"/>
                <a:gd name="connsiteX29" fmla="*/ 469146 w 1456027"/>
                <a:gd name="connsiteY29" fmla="*/ 524054 h 743129"/>
                <a:gd name="connsiteX30" fmla="*/ 478671 w 1456027"/>
                <a:gd name="connsiteY30" fmla="*/ 628829 h 743129"/>
                <a:gd name="connsiteX31" fmla="*/ 488196 w 1456027"/>
                <a:gd name="connsiteY31" fmla="*/ 657404 h 743129"/>
                <a:gd name="connsiteX32" fmla="*/ 373896 w 1456027"/>
                <a:gd name="connsiteY32" fmla="*/ 685979 h 743129"/>
                <a:gd name="connsiteX33" fmla="*/ 392946 w 1456027"/>
                <a:gd name="connsiteY33" fmla="*/ 733604 h 743129"/>
                <a:gd name="connsiteX34" fmla="*/ 621546 w 1456027"/>
                <a:gd name="connsiteY34" fmla="*/ 714554 h 743129"/>
                <a:gd name="connsiteX35" fmla="*/ 640596 w 1456027"/>
                <a:gd name="connsiteY35" fmla="*/ 685979 h 743129"/>
                <a:gd name="connsiteX36" fmla="*/ 612021 w 1456027"/>
                <a:gd name="connsiteY36" fmla="*/ 609779 h 743129"/>
                <a:gd name="connsiteX37" fmla="*/ 621546 w 1456027"/>
                <a:gd name="connsiteY37" fmla="*/ 562154 h 743129"/>
                <a:gd name="connsiteX38" fmla="*/ 564396 w 1456027"/>
                <a:gd name="connsiteY38" fmla="*/ 533579 h 743129"/>
                <a:gd name="connsiteX39" fmla="*/ 545346 w 1456027"/>
                <a:gd name="connsiteY39" fmla="*/ 505004 h 743129"/>
                <a:gd name="connsiteX40" fmla="*/ 564396 w 1456027"/>
                <a:gd name="connsiteY40" fmla="*/ 419279 h 743129"/>
                <a:gd name="connsiteX41" fmla="*/ 621546 w 1456027"/>
                <a:gd name="connsiteY41" fmla="*/ 457379 h 743129"/>
                <a:gd name="connsiteX42" fmla="*/ 650121 w 1456027"/>
                <a:gd name="connsiteY42" fmla="*/ 476429 h 743129"/>
                <a:gd name="connsiteX43" fmla="*/ 735846 w 1456027"/>
                <a:gd name="connsiteY43" fmla="*/ 524054 h 743129"/>
                <a:gd name="connsiteX44" fmla="*/ 754896 w 1456027"/>
                <a:gd name="connsiteY44" fmla="*/ 485954 h 743129"/>
                <a:gd name="connsiteX45" fmla="*/ 783471 w 1456027"/>
                <a:gd name="connsiteY45" fmla="*/ 495479 h 743129"/>
                <a:gd name="connsiteX46" fmla="*/ 821571 w 1456027"/>
                <a:gd name="connsiteY46" fmla="*/ 524054 h 743129"/>
                <a:gd name="connsiteX47" fmla="*/ 812046 w 1456027"/>
                <a:gd name="connsiteY47" fmla="*/ 552629 h 743129"/>
                <a:gd name="connsiteX48" fmla="*/ 745371 w 1456027"/>
                <a:gd name="connsiteY48" fmla="*/ 562154 h 743129"/>
                <a:gd name="connsiteX49" fmla="*/ 764421 w 1456027"/>
                <a:gd name="connsiteY49" fmla="*/ 619304 h 743129"/>
                <a:gd name="connsiteX50" fmla="*/ 764421 w 1456027"/>
                <a:gd name="connsiteY50" fmla="*/ 714554 h 743129"/>
                <a:gd name="connsiteX51" fmla="*/ 792996 w 1456027"/>
                <a:gd name="connsiteY51" fmla="*/ 743129 h 743129"/>
                <a:gd name="connsiteX52" fmla="*/ 821571 w 1456027"/>
                <a:gd name="connsiteY52" fmla="*/ 733604 h 743129"/>
                <a:gd name="connsiteX53" fmla="*/ 831096 w 1456027"/>
                <a:gd name="connsiteY53" fmla="*/ 705029 h 743129"/>
                <a:gd name="connsiteX54" fmla="*/ 840621 w 1456027"/>
                <a:gd name="connsiteY54" fmla="*/ 647879 h 743129"/>
                <a:gd name="connsiteX55" fmla="*/ 869196 w 1456027"/>
                <a:gd name="connsiteY55" fmla="*/ 666929 h 743129"/>
                <a:gd name="connsiteX56" fmla="*/ 888246 w 1456027"/>
                <a:gd name="connsiteY56" fmla="*/ 552629 h 743129"/>
                <a:gd name="connsiteX57" fmla="*/ 869196 w 1456027"/>
                <a:gd name="connsiteY57" fmla="*/ 495479 h 743129"/>
                <a:gd name="connsiteX58" fmla="*/ 859671 w 1456027"/>
                <a:gd name="connsiteY58" fmla="*/ 466904 h 743129"/>
                <a:gd name="connsiteX59" fmla="*/ 888246 w 1456027"/>
                <a:gd name="connsiteY59" fmla="*/ 485954 h 743129"/>
                <a:gd name="connsiteX60" fmla="*/ 916821 w 1456027"/>
                <a:gd name="connsiteY60" fmla="*/ 514529 h 743129"/>
                <a:gd name="connsiteX61" fmla="*/ 926346 w 1456027"/>
                <a:gd name="connsiteY61" fmla="*/ 543104 h 743129"/>
                <a:gd name="connsiteX62" fmla="*/ 983496 w 1456027"/>
                <a:gd name="connsiteY62" fmla="*/ 581204 h 743129"/>
                <a:gd name="connsiteX63" fmla="*/ 993021 w 1456027"/>
                <a:gd name="connsiteY63" fmla="*/ 666929 h 743129"/>
                <a:gd name="connsiteX64" fmla="*/ 1069221 w 1456027"/>
                <a:gd name="connsiteY64" fmla="*/ 628829 h 743129"/>
                <a:gd name="connsiteX65" fmla="*/ 1059696 w 1456027"/>
                <a:gd name="connsiteY65" fmla="*/ 552629 h 743129"/>
                <a:gd name="connsiteX66" fmla="*/ 1002546 w 1456027"/>
                <a:gd name="connsiteY66" fmla="*/ 514529 h 743129"/>
                <a:gd name="connsiteX67" fmla="*/ 983496 w 1456027"/>
                <a:gd name="connsiteY67" fmla="*/ 476429 h 743129"/>
                <a:gd name="connsiteX68" fmla="*/ 1040646 w 1456027"/>
                <a:gd name="connsiteY68" fmla="*/ 457379 h 743129"/>
                <a:gd name="connsiteX69" fmla="*/ 1097796 w 1456027"/>
                <a:gd name="connsiteY69" fmla="*/ 466904 h 743129"/>
                <a:gd name="connsiteX70" fmla="*/ 1126371 w 1456027"/>
                <a:gd name="connsiteY70" fmla="*/ 485954 h 743129"/>
                <a:gd name="connsiteX71" fmla="*/ 1173996 w 1456027"/>
                <a:gd name="connsiteY71" fmla="*/ 495479 h 743129"/>
                <a:gd name="connsiteX72" fmla="*/ 1202571 w 1456027"/>
                <a:gd name="connsiteY72" fmla="*/ 533579 h 743129"/>
                <a:gd name="connsiteX73" fmla="*/ 1221621 w 1456027"/>
                <a:gd name="connsiteY73" fmla="*/ 562154 h 743129"/>
                <a:gd name="connsiteX74" fmla="*/ 1259721 w 1456027"/>
                <a:gd name="connsiteY74" fmla="*/ 571679 h 743129"/>
                <a:gd name="connsiteX75" fmla="*/ 1259721 w 1456027"/>
                <a:gd name="connsiteY75" fmla="*/ 495479 h 743129"/>
                <a:gd name="connsiteX76" fmla="*/ 1212096 w 1456027"/>
                <a:gd name="connsiteY76" fmla="*/ 476429 h 743129"/>
                <a:gd name="connsiteX77" fmla="*/ 1145421 w 1456027"/>
                <a:gd name="connsiteY77" fmla="*/ 390704 h 743129"/>
                <a:gd name="connsiteX78" fmla="*/ 1116846 w 1456027"/>
                <a:gd name="connsiteY78" fmla="*/ 381179 h 743129"/>
                <a:gd name="connsiteX79" fmla="*/ 1069221 w 1456027"/>
                <a:gd name="connsiteY79" fmla="*/ 371654 h 743129"/>
                <a:gd name="connsiteX80" fmla="*/ 1154946 w 1456027"/>
                <a:gd name="connsiteY80" fmla="*/ 381179 h 743129"/>
                <a:gd name="connsiteX81" fmla="*/ 1240671 w 1456027"/>
                <a:gd name="connsiteY81" fmla="*/ 400229 h 743129"/>
                <a:gd name="connsiteX82" fmla="*/ 1278771 w 1456027"/>
                <a:gd name="connsiteY82" fmla="*/ 409754 h 743129"/>
                <a:gd name="connsiteX83" fmla="*/ 1326396 w 1456027"/>
                <a:gd name="connsiteY83" fmla="*/ 466904 h 743129"/>
                <a:gd name="connsiteX84" fmla="*/ 1374021 w 1456027"/>
                <a:gd name="connsiteY84" fmla="*/ 524054 h 743129"/>
                <a:gd name="connsiteX85" fmla="*/ 1450221 w 1456027"/>
                <a:gd name="connsiteY85" fmla="*/ 514529 h 743129"/>
                <a:gd name="connsiteX86" fmla="*/ 1440696 w 1456027"/>
                <a:gd name="connsiteY86" fmla="*/ 438329 h 743129"/>
                <a:gd name="connsiteX87" fmla="*/ 1431171 w 1456027"/>
                <a:gd name="connsiteY87" fmla="*/ 409754 h 743129"/>
                <a:gd name="connsiteX88" fmla="*/ 1364496 w 1456027"/>
                <a:gd name="connsiteY88" fmla="*/ 381179 h 743129"/>
                <a:gd name="connsiteX89" fmla="*/ 1345446 w 1456027"/>
                <a:gd name="connsiteY89" fmla="*/ 352604 h 743129"/>
                <a:gd name="connsiteX90" fmla="*/ 1326396 w 1456027"/>
                <a:gd name="connsiteY90" fmla="*/ 295454 h 743129"/>
                <a:gd name="connsiteX91" fmla="*/ 1326396 w 1456027"/>
                <a:gd name="connsiteY91" fmla="*/ 228779 h 743129"/>
                <a:gd name="connsiteX92" fmla="*/ 1316871 w 1456027"/>
                <a:gd name="connsiteY92" fmla="*/ 200204 h 743129"/>
                <a:gd name="connsiteX93" fmla="*/ 1288296 w 1456027"/>
                <a:gd name="connsiteY93" fmla="*/ 181154 h 743129"/>
                <a:gd name="connsiteX94" fmla="*/ 1212096 w 1456027"/>
                <a:gd name="connsiteY94" fmla="*/ 190679 h 743129"/>
                <a:gd name="connsiteX95" fmla="*/ 1183521 w 1456027"/>
                <a:gd name="connsiteY95" fmla="*/ 200204 h 743129"/>
                <a:gd name="connsiteX96" fmla="*/ 1145421 w 1456027"/>
                <a:gd name="connsiteY96" fmla="*/ 209729 h 743129"/>
                <a:gd name="connsiteX97" fmla="*/ 1059696 w 1456027"/>
                <a:gd name="connsiteY97" fmla="*/ 257354 h 743129"/>
                <a:gd name="connsiteX98" fmla="*/ 983496 w 1456027"/>
                <a:gd name="connsiteY98" fmla="*/ 266879 h 743129"/>
                <a:gd name="connsiteX99" fmla="*/ 973971 w 1456027"/>
                <a:gd name="connsiteY99" fmla="*/ 381179 h 743129"/>
                <a:gd name="connsiteX100" fmla="*/ 869196 w 1456027"/>
                <a:gd name="connsiteY100" fmla="*/ 343079 h 743129"/>
                <a:gd name="connsiteX101" fmla="*/ 802521 w 1456027"/>
                <a:gd name="connsiteY101" fmla="*/ 343079 h 743129"/>
                <a:gd name="connsiteX102" fmla="*/ 812046 w 1456027"/>
                <a:gd name="connsiteY102" fmla="*/ 314504 h 743129"/>
                <a:gd name="connsiteX103" fmla="*/ 926346 w 1456027"/>
                <a:gd name="connsiteY103" fmla="*/ 285929 h 743129"/>
                <a:gd name="connsiteX104" fmla="*/ 935871 w 1456027"/>
                <a:gd name="connsiteY104" fmla="*/ 257354 h 743129"/>
                <a:gd name="connsiteX105" fmla="*/ 945396 w 1456027"/>
                <a:gd name="connsiteY105" fmla="*/ 190679 h 743129"/>
                <a:gd name="connsiteX106" fmla="*/ 1002546 w 1456027"/>
                <a:gd name="connsiteY106" fmla="*/ 200204 h 743129"/>
                <a:gd name="connsiteX107" fmla="*/ 1031121 w 1456027"/>
                <a:gd name="connsiteY107" fmla="*/ 219254 h 743129"/>
                <a:gd name="connsiteX108" fmla="*/ 1069221 w 1456027"/>
                <a:gd name="connsiteY108" fmla="*/ 181154 h 743129"/>
                <a:gd name="connsiteX109" fmla="*/ 1097796 w 1456027"/>
                <a:gd name="connsiteY109" fmla="*/ 162104 h 743129"/>
                <a:gd name="connsiteX110" fmla="*/ 1221621 w 1456027"/>
                <a:gd name="connsiteY110" fmla="*/ 152579 h 743129"/>
                <a:gd name="connsiteX111" fmla="*/ 1221621 w 1456027"/>
                <a:gd name="connsiteY111" fmla="*/ 85904 h 743129"/>
                <a:gd name="connsiteX112" fmla="*/ 1183521 w 1456027"/>
                <a:gd name="connsiteY112" fmla="*/ 76379 h 743129"/>
                <a:gd name="connsiteX113" fmla="*/ 1126371 w 1456027"/>
                <a:gd name="connsiteY113" fmla="*/ 85904 h 743129"/>
                <a:gd name="connsiteX114" fmla="*/ 1059696 w 1456027"/>
                <a:gd name="connsiteY114" fmla="*/ 85904 h 743129"/>
                <a:gd name="connsiteX115" fmla="*/ 1050171 w 1456027"/>
                <a:gd name="connsiteY115" fmla="*/ 114479 h 743129"/>
                <a:gd name="connsiteX116" fmla="*/ 964446 w 1456027"/>
                <a:gd name="connsiteY116" fmla="*/ 85904 h 743129"/>
                <a:gd name="connsiteX117" fmla="*/ 907296 w 1456027"/>
                <a:gd name="connsiteY117" fmla="*/ 133529 h 743129"/>
                <a:gd name="connsiteX118" fmla="*/ 840621 w 1456027"/>
                <a:gd name="connsiteY118" fmla="*/ 152579 h 743129"/>
                <a:gd name="connsiteX119" fmla="*/ 831096 w 1456027"/>
                <a:gd name="connsiteY119" fmla="*/ 257354 h 743129"/>
                <a:gd name="connsiteX120" fmla="*/ 802521 w 1456027"/>
                <a:gd name="connsiteY120" fmla="*/ 276404 h 743129"/>
                <a:gd name="connsiteX121" fmla="*/ 716796 w 1456027"/>
                <a:gd name="connsiteY121" fmla="*/ 257354 h 743129"/>
                <a:gd name="connsiteX122" fmla="*/ 707271 w 1456027"/>
                <a:gd name="connsiteY122" fmla="*/ 228779 h 743129"/>
                <a:gd name="connsiteX123" fmla="*/ 735846 w 1456027"/>
                <a:gd name="connsiteY123" fmla="*/ 219254 h 743129"/>
                <a:gd name="connsiteX124" fmla="*/ 792996 w 1456027"/>
                <a:gd name="connsiteY124" fmla="*/ 190679 h 743129"/>
                <a:gd name="connsiteX125" fmla="*/ 802521 w 1456027"/>
                <a:gd name="connsiteY125" fmla="*/ 162104 h 743129"/>
                <a:gd name="connsiteX126" fmla="*/ 821571 w 1456027"/>
                <a:gd name="connsiteY126" fmla="*/ 124004 h 743129"/>
                <a:gd name="connsiteX127" fmla="*/ 831096 w 1456027"/>
                <a:gd name="connsiteY127" fmla="*/ 47804 h 743129"/>
                <a:gd name="connsiteX128" fmla="*/ 888246 w 1456027"/>
                <a:gd name="connsiteY128" fmla="*/ 38279 h 743129"/>
                <a:gd name="connsiteX129" fmla="*/ 878721 w 1456027"/>
                <a:gd name="connsiteY129" fmla="*/ 9704 h 743129"/>
                <a:gd name="connsiteX130" fmla="*/ 707271 w 1456027"/>
                <a:gd name="connsiteY130" fmla="*/ 19229 h 743129"/>
                <a:gd name="connsiteX131" fmla="*/ 678696 w 1456027"/>
                <a:gd name="connsiteY131" fmla="*/ 104954 h 743129"/>
                <a:gd name="connsiteX132" fmla="*/ 640596 w 1456027"/>
                <a:gd name="connsiteY132" fmla="*/ 162104 h 743129"/>
                <a:gd name="connsiteX133" fmla="*/ 621546 w 1456027"/>
                <a:gd name="connsiteY133" fmla="*/ 190679 h 743129"/>
                <a:gd name="connsiteX134" fmla="*/ 659646 w 1456027"/>
                <a:gd name="connsiteY134" fmla="*/ 257354 h 743129"/>
                <a:gd name="connsiteX135" fmla="*/ 697746 w 1456027"/>
                <a:gd name="connsiteY135" fmla="*/ 304979 h 743129"/>
                <a:gd name="connsiteX136" fmla="*/ 697746 w 1456027"/>
                <a:gd name="connsiteY136" fmla="*/ 381179 h 743129"/>
                <a:gd name="connsiteX137" fmla="*/ 640596 w 1456027"/>
                <a:gd name="connsiteY137" fmla="*/ 371654 h 743129"/>
                <a:gd name="connsiteX138" fmla="*/ 612021 w 1456027"/>
                <a:gd name="connsiteY138" fmla="*/ 362129 h 743129"/>
                <a:gd name="connsiteX139" fmla="*/ 535821 w 1456027"/>
                <a:gd name="connsiteY139" fmla="*/ 352604 h 743129"/>
                <a:gd name="connsiteX140" fmla="*/ 516771 w 1456027"/>
                <a:gd name="connsiteY140" fmla="*/ 314504 h 743129"/>
                <a:gd name="connsiteX141" fmla="*/ 497721 w 1456027"/>
                <a:gd name="connsiteY141" fmla="*/ 285929 h 743129"/>
                <a:gd name="connsiteX142" fmla="*/ 564396 w 1456027"/>
                <a:gd name="connsiteY142" fmla="*/ 276404 h 743129"/>
                <a:gd name="connsiteX143" fmla="*/ 535821 w 1456027"/>
                <a:gd name="connsiteY143" fmla="*/ 152579 h 743129"/>
                <a:gd name="connsiteX144" fmla="*/ 592971 w 1456027"/>
                <a:gd name="connsiteY144" fmla="*/ 124004 h 743129"/>
                <a:gd name="connsiteX145" fmla="*/ 564396 w 1456027"/>
                <a:gd name="connsiteY145" fmla="*/ 28754 h 743129"/>
                <a:gd name="connsiteX146" fmla="*/ 535821 w 1456027"/>
                <a:gd name="connsiteY146" fmla="*/ 19229 h 743129"/>
                <a:gd name="connsiteX147" fmla="*/ 497721 w 1456027"/>
                <a:gd name="connsiteY147" fmla="*/ 28754 h 743129"/>
                <a:gd name="connsiteX148" fmla="*/ 459621 w 1456027"/>
                <a:gd name="connsiteY148" fmla="*/ 124004 h 743129"/>
                <a:gd name="connsiteX149" fmla="*/ 402471 w 1456027"/>
                <a:gd name="connsiteY149" fmla="*/ 114479 h 743129"/>
                <a:gd name="connsiteX150" fmla="*/ 373896 w 1456027"/>
                <a:gd name="connsiteY150" fmla="*/ 104954 h 743129"/>
                <a:gd name="connsiteX151" fmla="*/ 345321 w 1456027"/>
                <a:gd name="connsiteY151" fmla="*/ 114479 h 743129"/>
                <a:gd name="connsiteX152" fmla="*/ 354846 w 1456027"/>
                <a:gd name="connsiteY152" fmla="*/ 171629 h 743129"/>
                <a:gd name="connsiteX153" fmla="*/ 411996 w 1456027"/>
                <a:gd name="connsiteY153" fmla="*/ 190679 h 743129"/>
                <a:gd name="connsiteX154" fmla="*/ 440571 w 1456027"/>
                <a:gd name="connsiteY154" fmla="*/ 200204 h 743129"/>
                <a:gd name="connsiteX155" fmla="*/ 469146 w 1456027"/>
                <a:gd name="connsiteY155" fmla="*/ 219254 h 743129"/>
                <a:gd name="connsiteX156" fmla="*/ 421521 w 1456027"/>
                <a:gd name="connsiteY156" fmla="*/ 295454 h 743129"/>
                <a:gd name="connsiteX157" fmla="*/ 383421 w 1456027"/>
                <a:gd name="connsiteY157" fmla="*/ 304979 h 743129"/>
                <a:gd name="connsiteX158" fmla="*/ 392946 w 1456027"/>
                <a:gd name="connsiteY158" fmla="*/ 362129 h 743129"/>
                <a:gd name="connsiteX159" fmla="*/ 402471 w 1456027"/>
                <a:gd name="connsiteY159" fmla="*/ 390704 h 743129"/>
                <a:gd name="connsiteX160" fmla="*/ 373896 w 1456027"/>
                <a:gd name="connsiteY160" fmla="*/ 400229 h 743129"/>
                <a:gd name="connsiteX161" fmla="*/ 326271 w 1456027"/>
                <a:gd name="connsiteY161" fmla="*/ 352604 h 743129"/>
                <a:gd name="connsiteX162" fmla="*/ 288171 w 1456027"/>
                <a:gd name="connsiteY162" fmla="*/ 266879 h 743129"/>
                <a:gd name="connsiteX163" fmla="*/ 221496 w 1456027"/>
                <a:gd name="connsiteY163" fmla="*/ 276404 h 74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456027" h="743129">
                  <a:moveTo>
                    <a:pt x="221496" y="276404"/>
                  </a:moveTo>
                  <a:cubicBezTo>
                    <a:pt x="202446" y="271642"/>
                    <a:pt x="193017" y="245142"/>
                    <a:pt x="173871" y="238304"/>
                  </a:cubicBezTo>
                  <a:cubicBezTo>
                    <a:pt x="117017" y="217999"/>
                    <a:pt x="91021" y="228204"/>
                    <a:pt x="40521" y="238304"/>
                  </a:cubicBezTo>
                  <a:cubicBezTo>
                    <a:pt x="43696" y="266879"/>
                    <a:pt x="37188" y="298313"/>
                    <a:pt x="50046" y="324029"/>
                  </a:cubicBezTo>
                  <a:cubicBezTo>
                    <a:pt x="55900" y="335738"/>
                    <a:pt x="75367" y="330714"/>
                    <a:pt x="88146" y="333554"/>
                  </a:cubicBezTo>
                  <a:cubicBezTo>
                    <a:pt x="103950" y="337066"/>
                    <a:pt x="119896" y="339904"/>
                    <a:pt x="135771" y="343079"/>
                  </a:cubicBezTo>
                  <a:cubicBezTo>
                    <a:pt x="132596" y="358954"/>
                    <a:pt x="137694" y="379256"/>
                    <a:pt x="126246" y="390704"/>
                  </a:cubicBezTo>
                  <a:cubicBezTo>
                    <a:pt x="119146" y="397804"/>
                    <a:pt x="107325" y="383937"/>
                    <a:pt x="97671" y="381179"/>
                  </a:cubicBezTo>
                  <a:cubicBezTo>
                    <a:pt x="37150" y="363887"/>
                    <a:pt x="80658" y="382197"/>
                    <a:pt x="21471" y="352604"/>
                  </a:cubicBezTo>
                  <a:cubicBezTo>
                    <a:pt x="5917" y="375935"/>
                    <a:pt x="-12657" y="388525"/>
                    <a:pt x="11946" y="419279"/>
                  </a:cubicBezTo>
                  <a:cubicBezTo>
                    <a:pt x="18218" y="427119"/>
                    <a:pt x="30996" y="425629"/>
                    <a:pt x="40521" y="428804"/>
                  </a:cubicBezTo>
                  <a:cubicBezTo>
                    <a:pt x="116721" y="479604"/>
                    <a:pt x="24646" y="412929"/>
                    <a:pt x="88146" y="476429"/>
                  </a:cubicBezTo>
                  <a:cubicBezTo>
                    <a:pt x="96241" y="484524"/>
                    <a:pt x="107196" y="489129"/>
                    <a:pt x="116721" y="495479"/>
                  </a:cubicBezTo>
                  <a:cubicBezTo>
                    <a:pt x="168845" y="478104"/>
                    <a:pt x="171789" y="490118"/>
                    <a:pt x="192921" y="447854"/>
                  </a:cubicBezTo>
                  <a:cubicBezTo>
                    <a:pt x="197411" y="438874"/>
                    <a:pt x="199271" y="428804"/>
                    <a:pt x="202446" y="419279"/>
                  </a:cubicBezTo>
                  <a:cubicBezTo>
                    <a:pt x="215146" y="422454"/>
                    <a:pt x="228514" y="423647"/>
                    <a:pt x="240546" y="428804"/>
                  </a:cubicBezTo>
                  <a:cubicBezTo>
                    <a:pt x="332636" y="468271"/>
                    <a:pt x="197838" y="430033"/>
                    <a:pt x="307221" y="457379"/>
                  </a:cubicBezTo>
                  <a:cubicBezTo>
                    <a:pt x="313571" y="466904"/>
                    <a:pt x="324652" y="474621"/>
                    <a:pt x="326271" y="485954"/>
                  </a:cubicBezTo>
                  <a:cubicBezTo>
                    <a:pt x="335754" y="552335"/>
                    <a:pt x="264578" y="529271"/>
                    <a:pt x="221496" y="533579"/>
                  </a:cubicBezTo>
                  <a:cubicBezTo>
                    <a:pt x="211971" y="536754"/>
                    <a:pt x="202722" y="540926"/>
                    <a:pt x="192921" y="543104"/>
                  </a:cubicBezTo>
                  <a:cubicBezTo>
                    <a:pt x="174068" y="547294"/>
                    <a:pt x="153045" y="543992"/>
                    <a:pt x="135771" y="552629"/>
                  </a:cubicBezTo>
                  <a:cubicBezTo>
                    <a:pt x="125532" y="557749"/>
                    <a:pt x="123071" y="571679"/>
                    <a:pt x="116721" y="581204"/>
                  </a:cubicBezTo>
                  <a:cubicBezTo>
                    <a:pt x="131116" y="638785"/>
                    <a:pt x="113827" y="615164"/>
                    <a:pt x="183396" y="638354"/>
                  </a:cubicBezTo>
                  <a:lnTo>
                    <a:pt x="211971" y="647879"/>
                  </a:lnTo>
                  <a:lnTo>
                    <a:pt x="269121" y="628829"/>
                  </a:lnTo>
                  <a:lnTo>
                    <a:pt x="326271" y="647879"/>
                  </a:lnTo>
                  <a:cubicBezTo>
                    <a:pt x="394313" y="602517"/>
                    <a:pt x="361209" y="615332"/>
                    <a:pt x="421521" y="600254"/>
                  </a:cubicBezTo>
                  <a:cubicBezTo>
                    <a:pt x="424696" y="590729"/>
                    <a:pt x="428868" y="581480"/>
                    <a:pt x="431046" y="571679"/>
                  </a:cubicBezTo>
                  <a:cubicBezTo>
                    <a:pt x="435236" y="552826"/>
                    <a:pt x="428506" y="529610"/>
                    <a:pt x="440571" y="514529"/>
                  </a:cubicBezTo>
                  <a:cubicBezTo>
                    <a:pt x="446843" y="506689"/>
                    <a:pt x="459621" y="520879"/>
                    <a:pt x="469146" y="524054"/>
                  </a:cubicBezTo>
                  <a:cubicBezTo>
                    <a:pt x="472321" y="558979"/>
                    <a:pt x="473711" y="594112"/>
                    <a:pt x="478671" y="628829"/>
                  </a:cubicBezTo>
                  <a:cubicBezTo>
                    <a:pt x="480091" y="638768"/>
                    <a:pt x="495296" y="650304"/>
                    <a:pt x="488196" y="657404"/>
                  </a:cubicBezTo>
                  <a:cubicBezTo>
                    <a:pt x="473102" y="672498"/>
                    <a:pt x="392784" y="682831"/>
                    <a:pt x="373896" y="685979"/>
                  </a:cubicBezTo>
                  <a:cubicBezTo>
                    <a:pt x="380246" y="701854"/>
                    <a:pt x="376359" y="729457"/>
                    <a:pt x="392946" y="733604"/>
                  </a:cubicBezTo>
                  <a:cubicBezTo>
                    <a:pt x="406430" y="736975"/>
                    <a:pt x="590570" y="717652"/>
                    <a:pt x="621546" y="714554"/>
                  </a:cubicBezTo>
                  <a:cubicBezTo>
                    <a:pt x="627896" y="705029"/>
                    <a:pt x="639176" y="697338"/>
                    <a:pt x="640596" y="685979"/>
                  </a:cubicBezTo>
                  <a:cubicBezTo>
                    <a:pt x="644932" y="651288"/>
                    <a:pt x="628662" y="634741"/>
                    <a:pt x="612021" y="609779"/>
                  </a:cubicBezTo>
                  <a:cubicBezTo>
                    <a:pt x="615196" y="593904"/>
                    <a:pt x="625994" y="577720"/>
                    <a:pt x="621546" y="562154"/>
                  </a:cubicBezTo>
                  <a:cubicBezTo>
                    <a:pt x="617659" y="548549"/>
                    <a:pt x="574852" y="537064"/>
                    <a:pt x="564396" y="533579"/>
                  </a:cubicBezTo>
                  <a:cubicBezTo>
                    <a:pt x="558046" y="524054"/>
                    <a:pt x="546610" y="516382"/>
                    <a:pt x="545346" y="505004"/>
                  </a:cubicBezTo>
                  <a:cubicBezTo>
                    <a:pt x="542552" y="479859"/>
                    <a:pt x="556026" y="444389"/>
                    <a:pt x="564396" y="419279"/>
                  </a:cubicBezTo>
                  <a:lnTo>
                    <a:pt x="621546" y="457379"/>
                  </a:lnTo>
                  <a:lnTo>
                    <a:pt x="650121" y="476429"/>
                  </a:lnTo>
                  <a:cubicBezTo>
                    <a:pt x="676271" y="554878"/>
                    <a:pt x="649292" y="536419"/>
                    <a:pt x="735846" y="524054"/>
                  </a:cubicBezTo>
                  <a:cubicBezTo>
                    <a:pt x="742196" y="511354"/>
                    <a:pt x="742720" y="493259"/>
                    <a:pt x="754896" y="485954"/>
                  </a:cubicBezTo>
                  <a:cubicBezTo>
                    <a:pt x="763505" y="480788"/>
                    <a:pt x="774754" y="490498"/>
                    <a:pt x="783471" y="495479"/>
                  </a:cubicBezTo>
                  <a:cubicBezTo>
                    <a:pt x="797254" y="503355"/>
                    <a:pt x="808871" y="514529"/>
                    <a:pt x="821571" y="524054"/>
                  </a:cubicBezTo>
                  <a:cubicBezTo>
                    <a:pt x="818396" y="533579"/>
                    <a:pt x="821026" y="548139"/>
                    <a:pt x="812046" y="552629"/>
                  </a:cubicBezTo>
                  <a:cubicBezTo>
                    <a:pt x="791966" y="562669"/>
                    <a:pt x="758420" y="543885"/>
                    <a:pt x="745371" y="562154"/>
                  </a:cubicBezTo>
                  <a:cubicBezTo>
                    <a:pt x="733699" y="578494"/>
                    <a:pt x="764421" y="619304"/>
                    <a:pt x="764421" y="619304"/>
                  </a:cubicBezTo>
                  <a:cubicBezTo>
                    <a:pt x="751801" y="657163"/>
                    <a:pt x="744521" y="664804"/>
                    <a:pt x="764421" y="714554"/>
                  </a:cubicBezTo>
                  <a:cubicBezTo>
                    <a:pt x="769424" y="727061"/>
                    <a:pt x="783471" y="733604"/>
                    <a:pt x="792996" y="743129"/>
                  </a:cubicBezTo>
                  <a:cubicBezTo>
                    <a:pt x="802521" y="739954"/>
                    <a:pt x="814471" y="740704"/>
                    <a:pt x="821571" y="733604"/>
                  </a:cubicBezTo>
                  <a:cubicBezTo>
                    <a:pt x="828671" y="726504"/>
                    <a:pt x="828918" y="714830"/>
                    <a:pt x="831096" y="705029"/>
                  </a:cubicBezTo>
                  <a:cubicBezTo>
                    <a:pt x="835286" y="686176"/>
                    <a:pt x="837446" y="666929"/>
                    <a:pt x="840621" y="647879"/>
                  </a:cubicBezTo>
                  <a:cubicBezTo>
                    <a:pt x="850146" y="654229"/>
                    <a:pt x="857904" y="665047"/>
                    <a:pt x="869196" y="666929"/>
                  </a:cubicBezTo>
                  <a:cubicBezTo>
                    <a:pt x="933766" y="677691"/>
                    <a:pt x="889160" y="557810"/>
                    <a:pt x="888246" y="552629"/>
                  </a:cubicBezTo>
                  <a:cubicBezTo>
                    <a:pt x="884756" y="532854"/>
                    <a:pt x="875546" y="514529"/>
                    <a:pt x="869196" y="495479"/>
                  </a:cubicBezTo>
                  <a:cubicBezTo>
                    <a:pt x="866021" y="485954"/>
                    <a:pt x="851317" y="461335"/>
                    <a:pt x="859671" y="466904"/>
                  </a:cubicBezTo>
                  <a:cubicBezTo>
                    <a:pt x="869196" y="473254"/>
                    <a:pt x="879452" y="478625"/>
                    <a:pt x="888246" y="485954"/>
                  </a:cubicBezTo>
                  <a:cubicBezTo>
                    <a:pt x="898594" y="494578"/>
                    <a:pt x="907296" y="505004"/>
                    <a:pt x="916821" y="514529"/>
                  </a:cubicBezTo>
                  <a:cubicBezTo>
                    <a:pt x="919996" y="524054"/>
                    <a:pt x="919246" y="536004"/>
                    <a:pt x="926346" y="543104"/>
                  </a:cubicBezTo>
                  <a:cubicBezTo>
                    <a:pt x="942535" y="559293"/>
                    <a:pt x="983496" y="581204"/>
                    <a:pt x="983496" y="581204"/>
                  </a:cubicBezTo>
                  <a:cubicBezTo>
                    <a:pt x="986671" y="609779"/>
                    <a:pt x="974088" y="645292"/>
                    <a:pt x="993021" y="666929"/>
                  </a:cubicBezTo>
                  <a:cubicBezTo>
                    <a:pt x="1027550" y="706391"/>
                    <a:pt x="1059560" y="643321"/>
                    <a:pt x="1069221" y="628829"/>
                  </a:cubicBezTo>
                  <a:cubicBezTo>
                    <a:pt x="1066046" y="603429"/>
                    <a:pt x="1072594" y="574740"/>
                    <a:pt x="1059696" y="552629"/>
                  </a:cubicBezTo>
                  <a:cubicBezTo>
                    <a:pt x="1048160" y="532853"/>
                    <a:pt x="1002546" y="514529"/>
                    <a:pt x="1002546" y="514529"/>
                  </a:cubicBezTo>
                  <a:cubicBezTo>
                    <a:pt x="996196" y="501829"/>
                    <a:pt x="975620" y="488243"/>
                    <a:pt x="983496" y="476429"/>
                  </a:cubicBezTo>
                  <a:cubicBezTo>
                    <a:pt x="994635" y="459721"/>
                    <a:pt x="1040646" y="457379"/>
                    <a:pt x="1040646" y="457379"/>
                  </a:cubicBezTo>
                  <a:cubicBezTo>
                    <a:pt x="1059696" y="460554"/>
                    <a:pt x="1079474" y="460797"/>
                    <a:pt x="1097796" y="466904"/>
                  </a:cubicBezTo>
                  <a:cubicBezTo>
                    <a:pt x="1108656" y="470524"/>
                    <a:pt x="1115652" y="481934"/>
                    <a:pt x="1126371" y="485954"/>
                  </a:cubicBezTo>
                  <a:cubicBezTo>
                    <a:pt x="1141530" y="491638"/>
                    <a:pt x="1158121" y="492304"/>
                    <a:pt x="1173996" y="495479"/>
                  </a:cubicBezTo>
                  <a:cubicBezTo>
                    <a:pt x="1183521" y="508179"/>
                    <a:pt x="1193344" y="520661"/>
                    <a:pt x="1202571" y="533579"/>
                  </a:cubicBezTo>
                  <a:cubicBezTo>
                    <a:pt x="1209225" y="542894"/>
                    <a:pt x="1212096" y="555804"/>
                    <a:pt x="1221621" y="562154"/>
                  </a:cubicBezTo>
                  <a:cubicBezTo>
                    <a:pt x="1232513" y="569416"/>
                    <a:pt x="1247021" y="568504"/>
                    <a:pt x="1259721" y="571679"/>
                  </a:cubicBezTo>
                  <a:cubicBezTo>
                    <a:pt x="1267807" y="547420"/>
                    <a:pt x="1281790" y="521226"/>
                    <a:pt x="1259721" y="495479"/>
                  </a:cubicBezTo>
                  <a:cubicBezTo>
                    <a:pt x="1248594" y="482497"/>
                    <a:pt x="1227971" y="482779"/>
                    <a:pt x="1212096" y="476429"/>
                  </a:cubicBezTo>
                  <a:cubicBezTo>
                    <a:pt x="1167332" y="431665"/>
                    <a:pt x="1190993" y="459062"/>
                    <a:pt x="1145421" y="390704"/>
                  </a:cubicBezTo>
                  <a:cubicBezTo>
                    <a:pt x="1139852" y="382350"/>
                    <a:pt x="1126586" y="383614"/>
                    <a:pt x="1116846" y="381179"/>
                  </a:cubicBezTo>
                  <a:cubicBezTo>
                    <a:pt x="1101140" y="377252"/>
                    <a:pt x="1085096" y="374829"/>
                    <a:pt x="1069221" y="371654"/>
                  </a:cubicBezTo>
                  <a:cubicBezTo>
                    <a:pt x="1118601" y="355194"/>
                    <a:pt x="1084762" y="360124"/>
                    <a:pt x="1154946" y="381179"/>
                  </a:cubicBezTo>
                  <a:cubicBezTo>
                    <a:pt x="1188131" y="391134"/>
                    <a:pt x="1205711" y="392460"/>
                    <a:pt x="1240671" y="400229"/>
                  </a:cubicBezTo>
                  <a:cubicBezTo>
                    <a:pt x="1253450" y="403069"/>
                    <a:pt x="1266071" y="406579"/>
                    <a:pt x="1278771" y="409754"/>
                  </a:cubicBezTo>
                  <a:cubicBezTo>
                    <a:pt x="1326069" y="480700"/>
                    <a:pt x="1265280" y="393565"/>
                    <a:pt x="1326396" y="466904"/>
                  </a:cubicBezTo>
                  <a:cubicBezTo>
                    <a:pt x="1392701" y="546470"/>
                    <a:pt x="1290539" y="440572"/>
                    <a:pt x="1374021" y="524054"/>
                  </a:cubicBezTo>
                  <a:cubicBezTo>
                    <a:pt x="1399421" y="520879"/>
                    <a:pt x="1434506" y="534735"/>
                    <a:pt x="1450221" y="514529"/>
                  </a:cubicBezTo>
                  <a:cubicBezTo>
                    <a:pt x="1465936" y="494323"/>
                    <a:pt x="1445275" y="463514"/>
                    <a:pt x="1440696" y="438329"/>
                  </a:cubicBezTo>
                  <a:cubicBezTo>
                    <a:pt x="1438900" y="428451"/>
                    <a:pt x="1438271" y="416854"/>
                    <a:pt x="1431171" y="409754"/>
                  </a:cubicBezTo>
                  <a:cubicBezTo>
                    <a:pt x="1419401" y="397984"/>
                    <a:pt x="1381573" y="386871"/>
                    <a:pt x="1364496" y="381179"/>
                  </a:cubicBezTo>
                  <a:cubicBezTo>
                    <a:pt x="1358146" y="371654"/>
                    <a:pt x="1350095" y="363065"/>
                    <a:pt x="1345446" y="352604"/>
                  </a:cubicBezTo>
                  <a:cubicBezTo>
                    <a:pt x="1337291" y="334254"/>
                    <a:pt x="1326396" y="295454"/>
                    <a:pt x="1326396" y="295454"/>
                  </a:cubicBezTo>
                  <a:cubicBezTo>
                    <a:pt x="1339355" y="256577"/>
                    <a:pt x="1339276" y="273859"/>
                    <a:pt x="1326396" y="228779"/>
                  </a:cubicBezTo>
                  <a:cubicBezTo>
                    <a:pt x="1323638" y="219125"/>
                    <a:pt x="1323143" y="208044"/>
                    <a:pt x="1316871" y="200204"/>
                  </a:cubicBezTo>
                  <a:cubicBezTo>
                    <a:pt x="1309720" y="191265"/>
                    <a:pt x="1297821" y="187504"/>
                    <a:pt x="1288296" y="181154"/>
                  </a:cubicBezTo>
                  <a:cubicBezTo>
                    <a:pt x="1262896" y="184329"/>
                    <a:pt x="1237281" y="186100"/>
                    <a:pt x="1212096" y="190679"/>
                  </a:cubicBezTo>
                  <a:cubicBezTo>
                    <a:pt x="1202218" y="192475"/>
                    <a:pt x="1193175" y="197446"/>
                    <a:pt x="1183521" y="200204"/>
                  </a:cubicBezTo>
                  <a:cubicBezTo>
                    <a:pt x="1170934" y="203800"/>
                    <a:pt x="1158121" y="206554"/>
                    <a:pt x="1145421" y="209729"/>
                  </a:cubicBezTo>
                  <a:cubicBezTo>
                    <a:pt x="1115758" y="229504"/>
                    <a:pt x="1094274" y="251067"/>
                    <a:pt x="1059696" y="257354"/>
                  </a:cubicBezTo>
                  <a:cubicBezTo>
                    <a:pt x="1034511" y="261933"/>
                    <a:pt x="1008896" y="263704"/>
                    <a:pt x="983496" y="266879"/>
                  </a:cubicBezTo>
                  <a:cubicBezTo>
                    <a:pt x="980321" y="304979"/>
                    <a:pt x="1001005" y="354145"/>
                    <a:pt x="973971" y="381179"/>
                  </a:cubicBezTo>
                  <a:cubicBezTo>
                    <a:pt x="897672" y="457478"/>
                    <a:pt x="879705" y="374605"/>
                    <a:pt x="869196" y="343079"/>
                  </a:cubicBezTo>
                  <a:cubicBezTo>
                    <a:pt x="852052" y="348794"/>
                    <a:pt x="819265" y="365405"/>
                    <a:pt x="802521" y="343079"/>
                  </a:cubicBezTo>
                  <a:cubicBezTo>
                    <a:pt x="796497" y="335047"/>
                    <a:pt x="803876" y="320340"/>
                    <a:pt x="812046" y="314504"/>
                  </a:cubicBezTo>
                  <a:cubicBezTo>
                    <a:pt x="835016" y="298097"/>
                    <a:pt x="899884" y="290339"/>
                    <a:pt x="926346" y="285929"/>
                  </a:cubicBezTo>
                  <a:cubicBezTo>
                    <a:pt x="929521" y="276404"/>
                    <a:pt x="933902" y="267199"/>
                    <a:pt x="935871" y="257354"/>
                  </a:cubicBezTo>
                  <a:cubicBezTo>
                    <a:pt x="940274" y="235339"/>
                    <a:pt x="928350" y="205290"/>
                    <a:pt x="945396" y="190679"/>
                  </a:cubicBezTo>
                  <a:cubicBezTo>
                    <a:pt x="960059" y="178110"/>
                    <a:pt x="983496" y="197029"/>
                    <a:pt x="1002546" y="200204"/>
                  </a:cubicBezTo>
                  <a:cubicBezTo>
                    <a:pt x="1012071" y="206554"/>
                    <a:pt x="1019829" y="217372"/>
                    <a:pt x="1031121" y="219254"/>
                  </a:cubicBezTo>
                  <a:cubicBezTo>
                    <a:pt x="1071462" y="225978"/>
                    <a:pt x="1054280" y="199830"/>
                    <a:pt x="1069221" y="181154"/>
                  </a:cubicBezTo>
                  <a:cubicBezTo>
                    <a:pt x="1076372" y="172215"/>
                    <a:pt x="1086544" y="164214"/>
                    <a:pt x="1097796" y="162104"/>
                  </a:cubicBezTo>
                  <a:cubicBezTo>
                    <a:pt x="1138484" y="154475"/>
                    <a:pt x="1180346" y="155754"/>
                    <a:pt x="1221621" y="152579"/>
                  </a:cubicBezTo>
                  <a:cubicBezTo>
                    <a:pt x="1228406" y="132224"/>
                    <a:pt x="1242551" y="106834"/>
                    <a:pt x="1221621" y="85904"/>
                  </a:cubicBezTo>
                  <a:cubicBezTo>
                    <a:pt x="1212364" y="76647"/>
                    <a:pt x="1196221" y="79554"/>
                    <a:pt x="1183521" y="76379"/>
                  </a:cubicBezTo>
                  <a:cubicBezTo>
                    <a:pt x="1164471" y="79554"/>
                    <a:pt x="1145566" y="88037"/>
                    <a:pt x="1126371" y="85904"/>
                  </a:cubicBezTo>
                  <a:cubicBezTo>
                    <a:pt x="1049264" y="77337"/>
                    <a:pt x="1153578" y="38963"/>
                    <a:pt x="1059696" y="85904"/>
                  </a:cubicBezTo>
                  <a:cubicBezTo>
                    <a:pt x="1056521" y="95429"/>
                    <a:pt x="1059825" y="111721"/>
                    <a:pt x="1050171" y="114479"/>
                  </a:cubicBezTo>
                  <a:cubicBezTo>
                    <a:pt x="1014239" y="124745"/>
                    <a:pt x="989820" y="102820"/>
                    <a:pt x="964446" y="85904"/>
                  </a:cubicBezTo>
                  <a:cubicBezTo>
                    <a:pt x="948582" y="101768"/>
                    <a:pt x="929398" y="124688"/>
                    <a:pt x="907296" y="133529"/>
                  </a:cubicBezTo>
                  <a:cubicBezTo>
                    <a:pt x="885835" y="142113"/>
                    <a:pt x="862846" y="146229"/>
                    <a:pt x="840621" y="152579"/>
                  </a:cubicBezTo>
                  <a:cubicBezTo>
                    <a:pt x="837446" y="187504"/>
                    <a:pt x="841409" y="223836"/>
                    <a:pt x="831096" y="257354"/>
                  </a:cubicBezTo>
                  <a:cubicBezTo>
                    <a:pt x="827729" y="268295"/>
                    <a:pt x="813969" y="276404"/>
                    <a:pt x="802521" y="276404"/>
                  </a:cubicBezTo>
                  <a:cubicBezTo>
                    <a:pt x="773249" y="276404"/>
                    <a:pt x="745371" y="263704"/>
                    <a:pt x="716796" y="257354"/>
                  </a:cubicBezTo>
                  <a:cubicBezTo>
                    <a:pt x="713621" y="247829"/>
                    <a:pt x="702781" y="237759"/>
                    <a:pt x="707271" y="228779"/>
                  </a:cubicBezTo>
                  <a:cubicBezTo>
                    <a:pt x="711761" y="219799"/>
                    <a:pt x="726866" y="223744"/>
                    <a:pt x="735846" y="219254"/>
                  </a:cubicBezTo>
                  <a:cubicBezTo>
                    <a:pt x="809704" y="182325"/>
                    <a:pt x="721172" y="214620"/>
                    <a:pt x="792996" y="190679"/>
                  </a:cubicBezTo>
                  <a:cubicBezTo>
                    <a:pt x="796171" y="181154"/>
                    <a:pt x="798566" y="171332"/>
                    <a:pt x="802521" y="162104"/>
                  </a:cubicBezTo>
                  <a:cubicBezTo>
                    <a:pt x="808114" y="149053"/>
                    <a:pt x="818127" y="137779"/>
                    <a:pt x="821571" y="124004"/>
                  </a:cubicBezTo>
                  <a:cubicBezTo>
                    <a:pt x="827779" y="99171"/>
                    <a:pt x="815381" y="68010"/>
                    <a:pt x="831096" y="47804"/>
                  </a:cubicBezTo>
                  <a:cubicBezTo>
                    <a:pt x="842953" y="32559"/>
                    <a:pt x="869196" y="41454"/>
                    <a:pt x="888246" y="38279"/>
                  </a:cubicBezTo>
                  <a:cubicBezTo>
                    <a:pt x="885071" y="28754"/>
                    <a:pt x="887438" y="14685"/>
                    <a:pt x="878721" y="9704"/>
                  </a:cubicBezTo>
                  <a:cubicBezTo>
                    <a:pt x="835705" y="-14877"/>
                    <a:pt x="736153" y="14415"/>
                    <a:pt x="707271" y="19229"/>
                  </a:cubicBezTo>
                  <a:lnTo>
                    <a:pt x="678696" y="104954"/>
                  </a:lnTo>
                  <a:cubicBezTo>
                    <a:pt x="671456" y="126674"/>
                    <a:pt x="653296" y="143054"/>
                    <a:pt x="640596" y="162104"/>
                  </a:cubicBezTo>
                  <a:lnTo>
                    <a:pt x="621546" y="190679"/>
                  </a:lnTo>
                  <a:cubicBezTo>
                    <a:pt x="642566" y="295777"/>
                    <a:pt x="611060" y="196622"/>
                    <a:pt x="659646" y="257354"/>
                  </a:cubicBezTo>
                  <a:cubicBezTo>
                    <a:pt x="712226" y="323079"/>
                    <a:pt x="615854" y="250384"/>
                    <a:pt x="697746" y="304979"/>
                  </a:cubicBezTo>
                  <a:cubicBezTo>
                    <a:pt x="703551" y="322395"/>
                    <a:pt x="723493" y="366467"/>
                    <a:pt x="697746" y="381179"/>
                  </a:cubicBezTo>
                  <a:cubicBezTo>
                    <a:pt x="680978" y="390761"/>
                    <a:pt x="659646" y="374829"/>
                    <a:pt x="640596" y="371654"/>
                  </a:cubicBezTo>
                  <a:cubicBezTo>
                    <a:pt x="631071" y="368479"/>
                    <a:pt x="621899" y="363925"/>
                    <a:pt x="612021" y="362129"/>
                  </a:cubicBezTo>
                  <a:cubicBezTo>
                    <a:pt x="586836" y="357550"/>
                    <a:pt x="558716" y="364052"/>
                    <a:pt x="535821" y="352604"/>
                  </a:cubicBezTo>
                  <a:cubicBezTo>
                    <a:pt x="523121" y="346254"/>
                    <a:pt x="523816" y="326832"/>
                    <a:pt x="516771" y="314504"/>
                  </a:cubicBezTo>
                  <a:cubicBezTo>
                    <a:pt x="511091" y="304565"/>
                    <a:pt x="504071" y="295454"/>
                    <a:pt x="497721" y="285929"/>
                  </a:cubicBezTo>
                  <a:cubicBezTo>
                    <a:pt x="519946" y="282754"/>
                    <a:pt x="555106" y="296842"/>
                    <a:pt x="564396" y="276404"/>
                  </a:cubicBezTo>
                  <a:cubicBezTo>
                    <a:pt x="572480" y="258619"/>
                    <a:pt x="546561" y="184798"/>
                    <a:pt x="535821" y="152579"/>
                  </a:cubicBezTo>
                  <a:cubicBezTo>
                    <a:pt x="545458" y="149367"/>
                    <a:pt x="590017" y="137298"/>
                    <a:pt x="592971" y="124004"/>
                  </a:cubicBezTo>
                  <a:cubicBezTo>
                    <a:pt x="597847" y="102061"/>
                    <a:pt x="587731" y="47422"/>
                    <a:pt x="564396" y="28754"/>
                  </a:cubicBezTo>
                  <a:cubicBezTo>
                    <a:pt x="556556" y="22482"/>
                    <a:pt x="545346" y="22404"/>
                    <a:pt x="535821" y="19229"/>
                  </a:cubicBezTo>
                  <a:cubicBezTo>
                    <a:pt x="523121" y="22404"/>
                    <a:pt x="508613" y="21492"/>
                    <a:pt x="497721" y="28754"/>
                  </a:cubicBezTo>
                  <a:cubicBezTo>
                    <a:pt x="475223" y="43752"/>
                    <a:pt x="462889" y="112568"/>
                    <a:pt x="459621" y="124004"/>
                  </a:cubicBezTo>
                  <a:cubicBezTo>
                    <a:pt x="440571" y="120829"/>
                    <a:pt x="421324" y="118669"/>
                    <a:pt x="402471" y="114479"/>
                  </a:cubicBezTo>
                  <a:cubicBezTo>
                    <a:pt x="392670" y="112301"/>
                    <a:pt x="383936" y="104954"/>
                    <a:pt x="373896" y="104954"/>
                  </a:cubicBezTo>
                  <a:cubicBezTo>
                    <a:pt x="363856" y="104954"/>
                    <a:pt x="354846" y="111304"/>
                    <a:pt x="345321" y="114479"/>
                  </a:cubicBezTo>
                  <a:cubicBezTo>
                    <a:pt x="348496" y="133529"/>
                    <a:pt x="342128" y="157095"/>
                    <a:pt x="354846" y="171629"/>
                  </a:cubicBezTo>
                  <a:cubicBezTo>
                    <a:pt x="368069" y="186741"/>
                    <a:pt x="392946" y="184329"/>
                    <a:pt x="411996" y="190679"/>
                  </a:cubicBezTo>
                  <a:lnTo>
                    <a:pt x="440571" y="200204"/>
                  </a:lnTo>
                  <a:cubicBezTo>
                    <a:pt x="450096" y="206554"/>
                    <a:pt x="467726" y="207895"/>
                    <a:pt x="469146" y="219254"/>
                  </a:cubicBezTo>
                  <a:cubicBezTo>
                    <a:pt x="473818" y="256634"/>
                    <a:pt x="451216" y="282727"/>
                    <a:pt x="421521" y="295454"/>
                  </a:cubicBezTo>
                  <a:cubicBezTo>
                    <a:pt x="409489" y="300611"/>
                    <a:pt x="396121" y="301804"/>
                    <a:pt x="383421" y="304979"/>
                  </a:cubicBezTo>
                  <a:cubicBezTo>
                    <a:pt x="386596" y="324029"/>
                    <a:pt x="388756" y="343276"/>
                    <a:pt x="392946" y="362129"/>
                  </a:cubicBezTo>
                  <a:cubicBezTo>
                    <a:pt x="395124" y="371930"/>
                    <a:pt x="406961" y="381724"/>
                    <a:pt x="402471" y="390704"/>
                  </a:cubicBezTo>
                  <a:cubicBezTo>
                    <a:pt x="397981" y="399684"/>
                    <a:pt x="383421" y="397054"/>
                    <a:pt x="373896" y="400229"/>
                  </a:cubicBezTo>
                  <a:cubicBezTo>
                    <a:pt x="353258" y="386471"/>
                    <a:pt x="334208" y="379062"/>
                    <a:pt x="326271" y="352604"/>
                  </a:cubicBezTo>
                  <a:cubicBezTo>
                    <a:pt x="316419" y="319765"/>
                    <a:pt x="334767" y="275351"/>
                    <a:pt x="288171" y="266879"/>
                  </a:cubicBezTo>
                  <a:cubicBezTo>
                    <a:pt x="263181" y="262335"/>
                    <a:pt x="240546" y="281166"/>
                    <a:pt x="221496" y="276404"/>
                  </a:cubicBezTo>
                  <a:close/>
                </a:path>
              </a:pathLst>
            </a:cu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grpSp>
      <p:grpSp>
        <p:nvGrpSpPr>
          <p:cNvPr id="4" name="Group 11"/>
          <p:cNvGrpSpPr>
            <a:grpSpLocks/>
          </p:cNvGrpSpPr>
          <p:nvPr/>
        </p:nvGrpSpPr>
        <p:grpSpPr bwMode="auto">
          <a:xfrm>
            <a:off x="5638800" y="1538287"/>
            <a:ext cx="2762250" cy="1314450"/>
            <a:chOff x="0" y="0"/>
            <a:chExt cx="2524124" cy="1314450"/>
          </a:xfrm>
        </p:grpSpPr>
        <p:sp>
          <p:nvSpPr>
            <p:cNvPr id="13" name="Flowchart: Process 12"/>
            <p:cNvSpPr/>
            <p:nvPr/>
          </p:nvSpPr>
          <p:spPr>
            <a:xfrm>
              <a:off x="0" y="0"/>
              <a:ext cx="2238347" cy="19685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14" name="Flowchart: Process 13"/>
            <p:cNvSpPr/>
            <p:nvPr/>
          </p:nvSpPr>
          <p:spPr>
            <a:xfrm>
              <a:off x="285778" y="1123950"/>
              <a:ext cx="2238346" cy="1905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15" name="Flowchart: Process 14"/>
            <p:cNvSpPr/>
            <p:nvPr/>
          </p:nvSpPr>
          <p:spPr>
            <a:xfrm>
              <a:off x="0" y="200025"/>
              <a:ext cx="2248501" cy="95250"/>
            </a:xfrm>
            <a:prstGeom prst="flowChartProcess">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16" name="Flowchart: Process 15"/>
            <p:cNvSpPr/>
            <p:nvPr/>
          </p:nvSpPr>
          <p:spPr>
            <a:xfrm>
              <a:off x="285778" y="1028700"/>
              <a:ext cx="2238346" cy="95250"/>
            </a:xfrm>
            <a:prstGeom prst="flowChartProcess">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17" name="Rectangle 16"/>
            <p:cNvSpPr/>
            <p:nvPr/>
          </p:nvSpPr>
          <p:spPr>
            <a:xfrm>
              <a:off x="285778" y="971550"/>
              <a:ext cx="2238346" cy="571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endParaRPr lang="en-US" dirty="0"/>
            </a:p>
          </p:txBody>
        </p:sp>
        <p:sp>
          <p:nvSpPr>
            <p:cNvPr id="18" name="Rectangle 17"/>
            <p:cNvSpPr/>
            <p:nvPr/>
          </p:nvSpPr>
          <p:spPr>
            <a:xfrm>
              <a:off x="285778" y="314325"/>
              <a:ext cx="1962724"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9" name="Freeform 18"/>
            <p:cNvSpPr/>
            <p:nvPr/>
          </p:nvSpPr>
          <p:spPr>
            <a:xfrm>
              <a:off x="352507" y="333375"/>
              <a:ext cx="1830715" cy="590550"/>
            </a:xfrm>
            <a:custGeom>
              <a:avLst/>
              <a:gdLst>
                <a:gd name="connsiteX0" fmla="*/ 221496 w 1456027"/>
                <a:gd name="connsiteY0" fmla="*/ 276404 h 743129"/>
                <a:gd name="connsiteX1" fmla="*/ 173871 w 1456027"/>
                <a:gd name="connsiteY1" fmla="*/ 238304 h 743129"/>
                <a:gd name="connsiteX2" fmla="*/ 40521 w 1456027"/>
                <a:gd name="connsiteY2" fmla="*/ 238304 h 743129"/>
                <a:gd name="connsiteX3" fmla="*/ 50046 w 1456027"/>
                <a:gd name="connsiteY3" fmla="*/ 324029 h 743129"/>
                <a:gd name="connsiteX4" fmla="*/ 88146 w 1456027"/>
                <a:gd name="connsiteY4" fmla="*/ 333554 h 743129"/>
                <a:gd name="connsiteX5" fmla="*/ 135771 w 1456027"/>
                <a:gd name="connsiteY5" fmla="*/ 343079 h 743129"/>
                <a:gd name="connsiteX6" fmla="*/ 126246 w 1456027"/>
                <a:gd name="connsiteY6" fmla="*/ 390704 h 743129"/>
                <a:gd name="connsiteX7" fmla="*/ 97671 w 1456027"/>
                <a:gd name="connsiteY7" fmla="*/ 381179 h 743129"/>
                <a:gd name="connsiteX8" fmla="*/ 21471 w 1456027"/>
                <a:gd name="connsiteY8" fmla="*/ 352604 h 743129"/>
                <a:gd name="connsiteX9" fmla="*/ 11946 w 1456027"/>
                <a:gd name="connsiteY9" fmla="*/ 419279 h 743129"/>
                <a:gd name="connsiteX10" fmla="*/ 40521 w 1456027"/>
                <a:gd name="connsiteY10" fmla="*/ 428804 h 743129"/>
                <a:gd name="connsiteX11" fmla="*/ 88146 w 1456027"/>
                <a:gd name="connsiteY11" fmla="*/ 476429 h 743129"/>
                <a:gd name="connsiteX12" fmla="*/ 116721 w 1456027"/>
                <a:gd name="connsiteY12" fmla="*/ 495479 h 743129"/>
                <a:gd name="connsiteX13" fmla="*/ 192921 w 1456027"/>
                <a:gd name="connsiteY13" fmla="*/ 447854 h 743129"/>
                <a:gd name="connsiteX14" fmla="*/ 202446 w 1456027"/>
                <a:gd name="connsiteY14" fmla="*/ 419279 h 743129"/>
                <a:gd name="connsiteX15" fmla="*/ 240546 w 1456027"/>
                <a:gd name="connsiteY15" fmla="*/ 428804 h 743129"/>
                <a:gd name="connsiteX16" fmla="*/ 307221 w 1456027"/>
                <a:gd name="connsiteY16" fmla="*/ 457379 h 743129"/>
                <a:gd name="connsiteX17" fmla="*/ 326271 w 1456027"/>
                <a:gd name="connsiteY17" fmla="*/ 485954 h 743129"/>
                <a:gd name="connsiteX18" fmla="*/ 221496 w 1456027"/>
                <a:gd name="connsiteY18" fmla="*/ 533579 h 743129"/>
                <a:gd name="connsiteX19" fmla="*/ 192921 w 1456027"/>
                <a:gd name="connsiteY19" fmla="*/ 543104 h 743129"/>
                <a:gd name="connsiteX20" fmla="*/ 135771 w 1456027"/>
                <a:gd name="connsiteY20" fmla="*/ 552629 h 743129"/>
                <a:gd name="connsiteX21" fmla="*/ 116721 w 1456027"/>
                <a:gd name="connsiteY21" fmla="*/ 581204 h 743129"/>
                <a:gd name="connsiteX22" fmla="*/ 183396 w 1456027"/>
                <a:gd name="connsiteY22" fmla="*/ 638354 h 743129"/>
                <a:gd name="connsiteX23" fmla="*/ 211971 w 1456027"/>
                <a:gd name="connsiteY23" fmla="*/ 647879 h 743129"/>
                <a:gd name="connsiteX24" fmla="*/ 269121 w 1456027"/>
                <a:gd name="connsiteY24" fmla="*/ 628829 h 743129"/>
                <a:gd name="connsiteX25" fmla="*/ 326271 w 1456027"/>
                <a:gd name="connsiteY25" fmla="*/ 647879 h 743129"/>
                <a:gd name="connsiteX26" fmla="*/ 421521 w 1456027"/>
                <a:gd name="connsiteY26" fmla="*/ 600254 h 743129"/>
                <a:gd name="connsiteX27" fmla="*/ 431046 w 1456027"/>
                <a:gd name="connsiteY27" fmla="*/ 571679 h 743129"/>
                <a:gd name="connsiteX28" fmla="*/ 440571 w 1456027"/>
                <a:gd name="connsiteY28" fmla="*/ 514529 h 743129"/>
                <a:gd name="connsiteX29" fmla="*/ 469146 w 1456027"/>
                <a:gd name="connsiteY29" fmla="*/ 524054 h 743129"/>
                <a:gd name="connsiteX30" fmla="*/ 478671 w 1456027"/>
                <a:gd name="connsiteY30" fmla="*/ 628829 h 743129"/>
                <a:gd name="connsiteX31" fmla="*/ 488196 w 1456027"/>
                <a:gd name="connsiteY31" fmla="*/ 657404 h 743129"/>
                <a:gd name="connsiteX32" fmla="*/ 373896 w 1456027"/>
                <a:gd name="connsiteY32" fmla="*/ 685979 h 743129"/>
                <a:gd name="connsiteX33" fmla="*/ 392946 w 1456027"/>
                <a:gd name="connsiteY33" fmla="*/ 733604 h 743129"/>
                <a:gd name="connsiteX34" fmla="*/ 621546 w 1456027"/>
                <a:gd name="connsiteY34" fmla="*/ 714554 h 743129"/>
                <a:gd name="connsiteX35" fmla="*/ 640596 w 1456027"/>
                <a:gd name="connsiteY35" fmla="*/ 685979 h 743129"/>
                <a:gd name="connsiteX36" fmla="*/ 612021 w 1456027"/>
                <a:gd name="connsiteY36" fmla="*/ 609779 h 743129"/>
                <a:gd name="connsiteX37" fmla="*/ 621546 w 1456027"/>
                <a:gd name="connsiteY37" fmla="*/ 562154 h 743129"/>
                <a:gd name="connsiteX38" fmla="*/ 564396 w 1456027"/>
                <a:gd name="connsiteY38" fmla="*/ 533579 h 743129"/>
                <a:gd name="connsiteX39" fmla="*/ 545346 w 1456027"/>
                <a:gd name="connsiteY39" fmla="*/ 505004 h 743129"/>
                <a:gd name="connsiteX40" fmla="*/ 564396 w 1456027"/>
                <a:gd name="connsiteY40" fmla="*/ 419279 h 743129"/>
                <a:gd name="connsiteX41" fmla="*/ 621546 w 1456027"/>
                <a:gd name="connsiteY41" fmla="*/ 457379 h 743129"/>
                <a:gd name="connsiteX42" fmla="*/ 650121 w 1456027"/>
                <a:gd name="connsiteY42" fmla="*/ 476429 h 743129"/>
                <a:gd name="connsiteX43" fmla="*/ 735846 w 1456027"/>
                <a:gd name="connsiteY43" fmla="*/ 524054 h 743129"/>
                <a:gd name="connsiteX44" fmla="*/ 754896 w 1456027"/>
                <a:gd name="connsiteY44" fmla="*/ 485954 h 743129"/>
                <a:gd name="connsiteX45" fmla="*/ 783471 w 1456027"/>
                <a:gd name="connsiteY45" fmla="*/ 495479 h 743129"/>
                <a:gd name="connsiteX46" fmla="*/ 821571 w 1456027"/>
                <a:gd name="connsiteY46" fmla="*/ 524054 h 743129"/>
                <a:gd name="connsiteX47" fmla="*/ 812046 w 1456027"/>
                <a:gd name="connsiteY47" fmla="*/ 552629 h 743129"/>
                <a:gd name="connsiteX48" fmla="*/ 745371 w 1456027"/>
                <a:gd name="connsiteY48" fmla="*/ 562154 h 743129"/>
                <a:gd name="connsiteX49" fmla="*/ 764421 w 1456027"/>
                <a:gd name="connsiteY49" fmla="*/ 619304 h 743129"/>
                <a:gd name="connsiteX50" fmla="*/ 764421 w 1456027"/>
                <a:gd name="connsiteY50" fmla="*/ 714554 h 743129"/>
                <a:gd name="connsiteX51" fmla="*/ 792996 w 1456027"/>
                <a:gd name="connsiteY51" fmla="*/ 743129 h 743129"/>
                <a:gd name="connsiteX52" fmla="*/ 821571 w 1456027"/>
                <a:gd name="connsiteY52" fmla="*/ 733604 h 743129"/>
                <a:gd name="connsiteX53" fmla="*/ 831096 w 1456027"/>
                <a:gd name="connsiteY53" fmla="*/ 705029 h 743129"/>
                <a:gd name="connsiteX54" fmla="*/ 840621 w 1456027"/>
                <a:gd name="connsiteY54" fmla="*/ 647879 h 743129"/>
                <a:gd name="connsiteX55" fmla="*/ 869196 w 1456027"/>
                <a:gd name="connsiteY55" fmla="*/ 666929 h 743129"/>
                <a:gd name="connsiteX56" fmla="*/ 888246 w 1456027"/>
                <a:gd name="connsiteY56" fmla="*/ 552629 h 743129"/>
                <a:gd name="connsiteX57" fmla="*/ 869196 w 1456027"/>
                <a:gd name="connsiteY57" fmla="*/ 495479 h 743129"/>
                <a:gd name="connsiteX58" fmla="*/ 859671 w 1456027"/>
                <a:gd name="connsiteY58" fmla="*/ 466904 h 743129"/>
                <a:gd name="connsiteX59" fmla="*/ 888246 w 1456027"/>
                <a:gd name="connsiteY59" fmla="*/ 485954 h 743129"/>
                <a:gd name="connsiteX60" fmla="*/ 916821 w 1456027"/>
                <a:gd name="connsiteY60" fmla="*/ 514529 h 743129"/>
                <a:gd name="connsiteX61" fmla="*/ 926346 w 1456027"/>
                <a:gd name="connsiteY61" fmla="*/ 543104 h 743129"/>
                <a:gd name="connsiteX62" fmla="*/ 983496 w 1456027"/>
                <a:gd name="connsiteY62" fmla="*/ 581204 h 743129"/>
                <a:gd name="connsiteX63" fmla="*/ 993021 w 1456027"/>
                <a:gd name="connsiteY63" fmla="*/ 666929 h 743129"/>
                <a:gd name="connsiteX64" fmla="*/ 1069221 w 1456027"/>
                <a:gd name="connsiteY64" fmla="*/ 628829 h 743129"/>
                <a:gd name="connsiteX65" fmla="*/ 1059696 w 1456027"/>
                <a:gd name="connsiteY65" fmla="*/ 552629 h 743129"/>
                <a:gd name="connsiteX66" fmla="*/ 1002546 w 1456027"/>
                <a:gd name="connsiteY66" fmla="*/ 514529 h 743129"/>
                <a:gd name="connsiteX67" fmla="*/ 983496 w 1456027"/>
                <a:gd name="connsiteY67" fmla="*/ 476429 h 743129"/>
                <a:gd name="connsiteX68" fmla="*/ 1040646 w 1456027"/>
                <a:gd name="connsiteY68" fmla="*/ 457379 h 743129"/>
                <a:gd name="connsiteX69" fmla="*/ 1097796 w 1456027"/>
                <a:gd name="connsiteY69" fmla="*/ 466904 h 743129"/>
                <a:gd name="connsiteX70" fmla="*/ 1126371 w 1456027"/>
                <a:gd name="connsiteY70" fmla="*/ 485954 h 743129"/>
                <a:gd name="connsiteX71" fmla="*/ 1173996 w 1456027"/>
                <a:gd name="connsiteY71" fmla="*/ 495479 h 743129"/>
                <a:gd name="connsiteX72" fmla="*/ 1202571 w 1456027"/>
                <a:gd name="connsiteY72" fmla="*/ 533579 h 743129"/>
                <a:gd name="connsiteX73" fmla="*/ 1221621 w 1456027"/>
                <a:gd name="connsiteY73" fmla="*/ 562154 h 743129"/>
                <a:gd name="connsiteX74" fmla="*/ 1259721 w 1456027"/>
                <a:gd name="connsiteY74" fmla="*/ 571679 h 743129"/>
                <a:gd name="connsiteX75" fmla="*/ 1259721 w 1456027"/>
                <a:gd name="connsiteY75" fmla="*/ 495479 h 743129"/>
                <a:gd name="connsiteX76" fmla="*/ 1212096 w 1456027"/>
                <a:gd name="connsiteY76" fmla="*/ 476429 h 743129"/>
                <a:gd name="connsiteX77" fmla="*/ 1145421 w 1456027"/>
                <a:gd name="connsiteY77" fmla="*/ 390704 h 743129"/>
                <a:gd name="connsiteX78" fmla="*/ 1116846 w 1456027"/>
                <a:gd name="connsiteY78" fmla="*/ 381179 h 743129"/>
                <a:gd name="connsiteX79" fmla="*/ 1069221 w 1456027"/>
                <a:gd name="connsiteY79" fmla="*/ 371654 h 743129"/>
                <a:gd name="connsiteX80" fmla="*/ 1154946 w 1456027"/>
                <a:gd name="connsiteY80" fmla="*/ 381179 h 743129"/>
                <a:gd name="connsiteX81" fmla="*/ 1240671 w 1456027"/>
                <a:gd name="connsiteY81" fmla="*/ 400229 h 743129"/>
                <a:gd name="connsiteX82" fmla="*/ 1278771 w 1456027"/>
                <a:gd name="connsiteY82" fmla="*/ 409754 h 743129"/>
                <a:gd name="connsiteX83" fmla="*/ 1326396 w 1456027"/>
                <a:gd name="connsiteY83" fmla="*/ 466904 h 743129"/>
                <a:gd name="connsiteX84" fmla="*/ 1374021 w 1456027"/>
                <a:gd name="connsiteY84" fmla="*/ 524054 h 743129"/>
                <a:gd name="connsiteX85" fmla="*/ 1450221 w 1456027"/>
                <a:gd name="connsiteY85" fmla="*/ 514529 h 743129"/>
                <a:gd name="connsiteX86" fmla="*/ 1440696 w 1456027"/>
                <a:gd name="connsiteY86" fmla="*/ 438329 h 743129"/>
                <a:gd name="connsiteX87" fmla="*/ 1431171 w 1456027"/>
                <a:gd name="connsiteY87" fmla="*/ 409754 h 743129"/>
                <a:gd name="connsiteX88" fmla="*/ 1364496 w 1456027"/>
                <a:gd name="connsiteY88" fmla="*/ 381179 h 743129"/>
                <a:gd name="connsiteX89" fmla="*/ 1345446 w 1456027"/>
                <a:gd name="connsiteY89" fmla="*/ 352604 h 743129"/>
                <a:gd name="connsiteX90" fmla="*/ 1326396 w 1456027"/>
                <a:gd name="connsiteY90" fmla="*/ 295454 h 743129"/>
                <a:gd name="connsiteX91" fmla="*/ 1326396 w 1456027"/>
                <a:gd name="connsiteY91" fmla="*/ 228779 h 743129"/>
                <a:gd name="connsiteX92" fmla="*/ 1316871 w 1456027"/>
                <a:gd name="connsiteY92" fmla="*/ 200204 h 743129"/>
                <a:gd name="connsiteX93" fmla="*/ 1288296 w 1456027"/>
                <a:gd name="connsiteY93" fmla="*/ 181154 h 743129"/>
                <a:gd name="connsiteX94" fmla="*/ 1212096 w 1456027"/>
                <a:gd name="connsiteY94" fmla="*/ 190679 h 743129"/>
                <a:gd name="connsiteX95" fmla="*/ 1183521 w 1456027"/>
                <a:gd name="connsiteY95" fmla="*/ 200204 h 743129"/>
                <a:gd name="connsiteX96" fmla="*/ 1145421 w 1456027"/>
                <a:gd name="connsiteY96" fmla="*/ 209729 h 743129"/>
                <a:gd name="connsiteX97" fmla="*/ 1059696 w 1456027"/>
                <a:gd name="connsiteY97" fmla="*/ 257354 h 743129"/>
                <a:gd name="connsiteX98" fmla="*/ 983496 w 1456027"/>
                <a:gd name="connsiteY98" fmla="*/ 266879 h 743129"/>
                <a:gd name="connsiteX99" fmla="*/ 973971 w 1456027"/>
                <a:gd name="connsiteY99" fmla="*/ 381179 h 743129"/>
                <a:gd name="connsiteX100" fmla="*/ 869196 w 1456027"/>
                <a:gd name="connsiteY100" fmla="*/ 343079 h 743129"/>
                <a:gd name="connsiteX101" fmla="*/ 802521 w 1456027"/>
                <a:gd name="connsiteY101" fmla="*/ 343079 h 743129"/>
                <a:gd name="connsiteX102" fmla="*/ 812046 w 1456027"/>
                <a:gd name="connsiteY102" fmla="*/ 314504 h 743129"/>
                <a:gd name="connsiteX103" fmla="*/ 926346 w 1456027"/>
                <a:gd name="connsiteY103" fmla="*/ 285929 h 743129"/>
                <a:gd name="connsiteX104" fmla="*/ 935871 w 1456027"/>
                <a:gd name="connsiteY104" fmla="*/ 257354 h 743129"/>
                <a:gd name="connsiteX105" fmla="*/ 945396 w 1456027"/>
                <a:gd name="connsiteY105" fmla="*/ 190679 h 743129"/>
                <a:gd name="connsiteX106" fmla="*/ 1002546 w 1456027"/>
                <a:gd name="connsiteY106" fmla="*/ 200204 h 743129"/>
                <a:gd name="connsiteX107" fmla="*/ 1031121 w 1456027"/>
                <a:gd name="connsiteY107" fmla="*/ 219254 h 743129"/>
                <a:gd name="connsiteX108" fmla="*/ 1069221 w 1456027"/>
                <a:gd name="connsiteY108" fmla="*/ 181154 h 743129"/>
                <a:gd name="connsiteX109" fmla="*/ 1097796 w 1456027"/>
                <a:gd name="connsiteY109" fmla="*/ 162104 h 743129"/>
                <a:gd name="connsiteX110" fmla="*/ 1221621 w 1456027"/>
                <a:gd name="connsiteY110" fmla="*/ 152579 h 743129"/>
                <a:gd name="connsiteX111" fmla="*/ 1221621 w 1456027"/>
                <a:gd name="connsiteY111" fmla="*/ 85904 h 743129"/>
                <a:gd name="connsiteX112" fmla="*/ 1183521 w 1456027"/>
                <a:gd name="connsiteY112" fmla="*/ 76379 h 743129"/>
                <a:gd name="connsiteX113" fmla="*/ 1126371 w 1456027"/>
                <a:gd name="connsiteY113" fmla="*/ 85904 h 743129"/>
                <a:gd name="connsiteX114" fmla="*/ 1059696 w 1456027"/>
                <a:gd name="connsiteY114" fmla="*/ 85904 h 743129"/>
                <a:gd name="connsiteX115" fmla="*/ 1050171 w 1456027"/>
                <a:gd name="connsiteY115" fmla="*/ 114479 h 743129"/>
                <a:gd name="connsiteX116" fmla="*/ 964446 w 1456027"/>
                <a:gd name="connsiteY116" fmla="*/ 85904 h 743129"/>
                <a:gd name="connsiteX117" fmla="*/ 907296 w 1456027"/>
                <a:gd name="connsiteY117" fmla="*/ 133529 h 743129"/>
                <a:gd name="connsiteX118" fmla="*/ 840621 w 1456027"/>
                <a:gd name="connsiteY118" fmla="*/ 152579 h 743129"/>
                <a:gd name="connsiteX119" fmla="*/ 831096 w 1456027"/>
                <a:gd name="connsiteY119" fmla="*/ 257354 h 743129"/>
                <a:gd name="connsiteX120" fmla="*/ 802521 w 1456027"/>
                <a:gd name="connsiteY120" fmla="*/ 276404 h 743129"/>
                <a:gd name="connsiteX121" fmla="*/ 716796 w 1456027"/>
                <a:gd name="connsiteY121" fmla="*/ 257354 h 743129"/>
                <a:gd name="connsiteX122" fmla="*/ 707271 w 1456027"/>
                <a:gd name="connsiteY122" fmla="*/ 228779 h 743129"/>
                <a:gd name="connsiteX123" fmla="*/ 735846 w 1456027"/>
                <a:gd name="connsiteY123" fmla="*/ 219254 h 743129"/>
                <a:gd name="connsiteX124" fmla="*/ 792996 w 1456027"/>
                <a:gd name="connsiteY124" fmla="*/ 190679 h 743129"/>
                <a:gd name="connsiteX125" fmla="*/ 802521 w 1456027"/>
                <a:gd name="connsiteY125" fmla="*/ 162104 h 743129"/>
                <a:gd name="connsiteX126" fmla="*/ 821571 w 1456027"/>
                <a:gd name="connsiteY126" fmla="*/ 124004 h 743129"/>
                <a:gd name="connsiteX127" fmla="*/ 831096 w 1456027"/>
                <a:gd name="connsiteY127" fmla="*/ 47804 h 743129"/>
                <a:gd name="connsiteX128" fmla="*/ 888246 w 1456027"/>
                <a:gd name="connsiteY128" fmla="*/ 38279 h 743129"/>
                <a:gd name="connsiteX129" fmla="*/ 878721 w 1456027"/>
                <a:gd name="connsiteY129" fmla="*/ 9704 h 743129"/>
                <a:gd name="connsiteX130" fmla="*/ 707271 w 1456027"/>
                <a:gd name="connsiteY130" fmla="*/ 19229 h 743129"/>
                <a:gd name="connsiteX131" fmla="*/ 678696 w 1456027"/>
                <a:gd name="connsiteY131" fmla="*/ 104954 h 743129"/>
                <a:gd name="connsiteX132" fmla="*/ 640596 w 1456027"/>
                <a:gd name="connsiteY132" fmla="*/ 162104 h 743129"/>
                <a:gd name="connsiteX133" fmla="*/ 621546 w 1456027"/>
                <a:gd name="connsiteY133" fmla="*/ 190679 h 743129"/>
                <a:gd name="connsiteX134" fmla="*/ 659646 w 1456027"/>
                <a:gd name="connsiteY134" fmla="*/ 257354 h 743129"/>
                <a:gd name="connsiteX135" fmla="*/ 697746 w 1456027"/>
                <a:gd name="connsiteY135" fmla="*/ 304979 h 743129"/>
                <a:gd name="connsiteX136" fmla="*/ 697746 w 1456027"/>
                <a:gd name="connsiteY136" fmla="*/ 381179 h 743129"/>
                <a:gd name="connsiteX137" fmla="*/ 640596 w 1456027"/>
                <a:gd name="connsiteY137" fmla="*/ 371654 h 743129"/>
                <a:gd name="connsiteX138" fmla="*/ 612021 w 1456027"/>
                <a:gd name="connsiteY138" fmla="*/ 362129 h 743129"/>
                <a:gd name="connsiteX139" fmla="*/ 535821 w 1456027"/>
                <a:gd name="connsiteY139" fmla="*/ 352604 h 743129"/>
                <a:gd name="connsiteX140" fmla="*/ 516771 w 1456027"/>
                <a:gd name="connsiteY140" fmla="*/ 314504 h 743129"/>
                <a:gd name="connsiteX141" fmla="*/ 497721 w 1456027"/>
                <a:gd name="connsiteY141" fmla="*/ 285929 h 743129"/>
                <a:gd name="connsiteX142" fmla="*/ 564396 w 1456027"/>
                <a:gd name="connsiteY142" fmla="*/ 276404 h 743129"/>
                <a:gd name="connsiteX143" fmla="*/ 535821 w 1456027"/>
                <a:gd name="connsiteY143" fmla="*/ 152579 h 743129"/>
                <a:gd name="connsiteX144" fmla="*/ 592971 w 1456027"/>
                <a:gd name="connsiteY144" fmla="*/ 124004 h 743129"/>
                <a:gd name="connsiteX145" fmla="*/ 564396 w 1456027"/>
                <a:gd name="connsiteY145" fmla="*/ 28754 h 743129"/>
                <a:gd name="connsiteX146" fmla="*/ 535821 w 1456027"/>
                <a:gd name="connsiteY146" fmla="*/ 19229 h 743129"/>
                <a:gd name="connsiteX147" fmla="*/ 497721 w 1456027"/>
                <a:gd name="connsiteY147" fmla="*/ 28754 h 743129"/>
                <a:gd name="connsiteX148" fmla="*/ 459621 w 1456027"/>
                <a:gd name="connsiteY148" fmla="*/ 124004 h 743129"/>
                <a:gd name="connsiteX149" fmla="*/ 402471 w 1456027"/>
                <a:gd name="connsiteY149" fmla="*/ 114479 h 743129"/>
                <a:gd name="connsiteX150" fmla="*/ 373896 w 1456027"/>
                <a:gd name="connsiteY150" fmla="*/ 104954 h 743129"/>
                <a:gd name="connsiteX151" fmla="*/ 345321 w 1456027"/>
                <a:gd name="connsiteY151" fmla="*/ 114479 h 743129"/>
                <a:gd name="connsiteX152" fmla="*/ 354846 w 1456027"/>
                <a:gd name="connsiteY152" fmla="*/ 171629 h 743129"/>
                <a:gd name="connsiteX153" fmla="*/ 411996 w 1456027"/>
                <a:gd name="connsiteY153" fmla="*/ 190679 h 743129"/>
                <a:gd name="connsiteX154" fmla="*/ 440571 w 1456027"/>
                <a:gd name="connsiteY154" fmla="*/ 200204 h 743129"/>
                <a:gd name="connsiteX155" fmla="*/ 469146 w 1456027"/>
                <a:gd name="connsiteY155" fmla="*/ 219254 h 743129"/>
                <a:gd name="connsiteX156" fmla="*/ 421521 w 1456027"/>
                <a:gd name="connsiteY156" fmla="*/ 295454 h 743129"/>
                <a:gd name="connsiteX157" fmla="*/ 383421 w 1456027"/>
                <a:gd name="connsiteY157" fmla="*/ 304979 h 743129"/>
                <a:gd name="connsiteX158" fmla="*/ 392946 w 1456027"/>
                <a:gd name="connsiteY158" fmla="*/ 362129 h 743129"/>
                <a:gd name="connsiteX159" fmla="*/ 402471 w 1456027"/>
                <a:gd name="connsiteY159" fmla="*/ 390704 h 743129"/>
                <a:gd name="connsiteX160" fmla="*/ 373896 w 1456027"/>
                <a:gd name="connsiteY160" fmla="*/ 400229 h 743129"/>
                <a:gd name="connsiteX161" fmla="*/ 326271 w 1456027"/>
                <a:gd name="connsiteY161" fmla="*/ 352604 h 743129"/>
                <a:gd name="connsiteX162" fmla="*/ 288171 w 1456027"/>
                <a:gd name="connsiteY162" fmla="*/ 266879 h 743129"/>
                <a:gd name="connsiteX163" fmla="*/ 221496 w 1456027"/>
                <a:gd name="connsiteY163" fmla="*/ 276404 h 74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456027" h="743129">
                  <a:moveTo>
                    <a:pt x="221496" y="276404"/>
                  </a:moveTo>
                  <a:cubicBezTo>
                    <a:pt x="202446" y="271642"/>
                    <a:pt x="193017" y="245142"/>
                    <a:pt x="173871" y="238304"/>
                  </a:cubicBezTo>
                  <a:cubicBezTo>
                    <a:pt x="117017" y="217999"/>
                    <a:pt x="91021" y="228204"/>
                    <a:pt x="40521" y="238304"/>
                  </a:cubicBezTo>
                  <a:cubicBezTo>
                    <a:pt x="43696" y="266879"/>
                    <a:pt x="37188" y="298313"/>
                    <a:pt x="50046" y="324029"/>
                  </a:cubicBezTo>
                  <a:cubicBezTo>
                    <a:pt x="55900" y="335738"/>
                    <a:pt x="75367" y="330714"/>
                    <a:pt x="88146" y="333554"/>
                  </a:cubicBezTo>
                  <a:cubicBezTo>
                    <a:pt x="103950" y="337066"/>
                    <a:pt x="119896" y="339904"/>
                    <a:pt x="135771" y="343079"/>
                  </a:cubicBezTo>
                  <a:cubicBezTo>
                    <a:pt x="132596" y="358954"/>
                    <a:pt x="137694" y="379256"/>
                    <a:pt x="126246" y="390704"/>
                  </a:cubicBezTo>
                  <a:cubicBezTo>
                    <a:pt x="119146" y="397804"/>
                    <a:pt x="107325" y="383937"/>
                    <a:pt x="97671" y="381179"/>
                  </a:cubicBezTo>
                  <a:cubicBezTo>
                    <a:pt x="37150" y="363887"/>
                    <a:pt x="80658" y="382197"/>
                    <a:pt x="21471" y="352604"/>
                  </a:cubicBezTo>
                  <a:cubicBezTo>
                    <a:pt x="5917" y="375935"/>
                    <a:pt x="-12657" y="388525"/>
                    <a:pt x="11946" y="419279"/>
                  </a:cubicBezTo>
                  <a:cubicBezTo>
                    <a:pt x="18218" y="427119"/>
                    <a:pt x="30996" y="425629"/>
                    <a:pt x="40521" y="428804"/>
                  </a:cubicBezTo>
                  <a:cubicBezTo>
                    <a:pt x="116721" y="479604"/>
                    <a:pt x="24646" y="412929"/>
                    <a:pt x="88146" y="476429"/>
                  </a:cubicBezTo>
                  <a:cubicBezTo>
                    <a:pt x="96241" y="484524"/>
                    <a:pt x="107196" y="489129"/>
                    <a:pt x="116721" y="495479"/>
                  </a:cubicBezTo>
                  <a:cubicBezTo>
                    <a:pt x="168845" y="478104"/>
                    <a:pt x="171789" y="490118"/>
                    <a:pt x="192921" y="447854"/>
                  </a:cubicBezTo>
                  <a:cubicBezTo>
                    <a:pt x="197411" y="438874"/>
                    <a:pt x="199271" y="428804"/>
                    <a:pt x="202446" y="419279"/>
                  </a:cubicBezTo>
                  <a:cubicBezTo>
                    <a:pt x="215146" y="422454"/>
                    <a:pt x="228514" y="423647"/>
                    <a:pt x="240546" y="428804"/>
                  </a:cubicBezTo>
                  <a:cubicBezTo>
                    <a:pt x="332636" y="468271"/>
                    <a:pt x="197838" y="430033"/>
                    <a:pt x="307221" y="457379"/>
                  </a:cubicBezTo>
                  <a:cubicBezTo>
                    <a:pt x="313571" y="466904"/>
                    <a:pt x="324652" y="474621"/>
                    <a:pt x="326271" y="485954"/>
                  </a:cubicBezTo>
                  <a:cubicBezTo>
                    <a:pt x="335754" y="552335"/>
                    <a:pt x="264578" y="529271"/>
                    <a:pt x="221496" y="533579"/>
                  </a:cubicBezTo>
                  <a:cubicBezTo>
                    <a:pt x="211971" y="536754"/>
                    <a:pt x="202722" y="540926"/>
                    <a:pt x="192921" y="543104"/>
                  </a:cubicBezTo>
                  <a:cubicBezTo>
                    <a:pt x="174068" y="547294"/>
                    <a:pt x="153045" y="543992"/>
                    <a:pt x="135771" y="552629"/>
                  </a:cubicBezTo>
                  <a:cubicBezTo>
                    <a:pt x="125532" y="557749"/>
                    <a:pt x="123071" y="571679"/>
                    <a:pt x="116721" y="581204"/>
                  </a:cubicBezTo>
                  <a:cubicBezTo>
                    <a:pt x="131116" y="638785"/>
                    <a:pt x="113827" y="615164"/>
                    <a:pt x="183396" y="638354"/>
                  </a:cubicBezTo>
                  <a:lnTo>
                    <a:pt x="211971" y="647879"/>
                  </a:lnTo>
                  <a:lnTo>
                    <a:pt x="269121" y="628829"/>
                  </a:lnTo>
                  <a:lnTo>
                    <a:pt x="326271" y="647879"/>
                  </a:lnTo>
                  <a:cubicBezTo>
                    <a:pt x="394313" y="602517"/>
                    <a:pt x="361209" y="615332"/>
                    <a:pt x="421521" y="600254"/>
                  </a:cubicBezTo>
                  <a:cubicBezTo>
                    <a:pt x="424696" y="590729"/>
                    <a:pt x="428868" y="581480"/>
                    <a:pt x="431046" y="571679"/>
                  </a:cubicBezTo>
                  <a:cubicBezTo>
                    <a:pt x="435236" y="552826"/>
                    <a:pt x="428506" y="529610"/>
                    <a:pt x="440571" y="514529"/>
                  </a:cubicBezTo>
                  <a:cubicBezTo>
                    <a:pt x="446843" y="506689"/>
                    <a:pt x="459621" y="520879"/>
                    <a:pt x="469146" y="524054"/>
                  </a:cubicBezTo>
                  <a:cubicBezTo>
                    <a:pt x="472321" y="558979"/>
                    <a:pt x="473711" y="594112"/>
                    <a:pt x="478671" y="628829"/>
                  </a:cubicBezTo>
                  <a:cubicBezTo>
                    <a:pt x="480091" y="638768"/>
                    <a:pt x="495296" y="650304"/>
                    <a:pt x="488196" y="657404"/>
                  </a:cubicBezTo>
                  <a:cubicBezTo>
                    <a:pt x="473102" y="672498"/>
                    <a:pt x="392784" y="682831"/>
                    <a:pt x="373896" y="685979"/>
                  </a:cubicBezTo>
                  <a:cubicBezTo>
                    <a:pt x="380246" y="701854"/>
                    <a:pt x="376359" y="729457"/>
                    <a:pt x="392946" y="733604"/>
                  </a:cubicBezTo>
                  <a:cubicBezTo>
                    <a:pt x="406430" y="736975"/>
                    <a:pt x="590570" y="717652"/>
                    <a:pt x="621546" y="714554"/>
                  </a:cubicBezTo>
                  <a:cubicBezTo>
                    <a:pt x="627896" y="705029"/>
                    <a:pt x="639176" y="697338"/>
                    <a:pt x="640596" y="685979"/>
                  </a:cubicBezTo>
                  <a:cubicBezTo>
                    <a:pt x="644932" y="651288"/>
                    <a:pt x="628662" y="634741"/>
                    <a:pt x="612021" y="609779"/>
                  </a:cubicBezTo>
                  <a:cubicBezTo>
                    <a:pt x="615196" y="593904"/>
                    <a:pt x="625994" y="577720"/>
                    <a:pt x="621546" y="562154"/>
                  </a:cubicBezTo>
                  <a:cubicBezTo>
                    <a:pt x="617659" y="548549"/>
                    <a:pt x="574852" y="537064"/>
                    <a:pt x="564396" y="533579"/>
                  </a:cubicBezTo>
                  <a:cubicBezTo>
                    <a:pt x="558046" y="524054"/>
                    <a:pt x="546610" y="516382"/>
                    <a:pt x="545346" y="505004"/>
                  </a:cubicBezTo>
                  <a:cubicBezTo>
                    <a:pt x="542552" y="479859"/>
                    <a:pt x="556026" y="444389"/>
                    <a:pt x="564396" y="419279"/>
                  </a:cubicBezTo>
                  <a:lnTo>
                    <a:pt x="621546" y="457379"/>
                  </a:lnTo>
                  <a:lnTo>
                    <a:pt x="650121" y="476429"/>
                  </a:lnTo>
                  <a:cubicBezTo>
                    <a:pt x="676271" y="554878"/>
                    <a:pt x="649292" y="536419"/>
                    <a:pt x="735846" y="524054"/>
                  </a:cubicBezTo>
                  <a:cubicBezTo>
                    <a:pt x="742196" y="511354"/>
                    <a:pt x="742720" y="493259"/>
                    <a:pt x="754896" y="485954"/>
                  </a:cubicBezTo>
                  <a:cubicBezTo>
                    <a:pt x="763505" y="480788"/>
                    <a:pt x="774754" y="490498"/>
                    <a:pt x="783471" y="495479"/>
                  </a:cubicBezTo>
                  <a:cubicBezTo>
                    <a:pt x="797254" y="503355"/>
                    <a:pt x="808871" y="514529"/>
                    <a:pt x="821571" y="524054"/>
                  </a:cubicBezTo>
                  <a:cubicBezTo>
                    <a:pt x="818396" y="533579"/>
                    <a:pt x="821026" y="548139"/>
                    <a:pt x="812046" y="552629"/>
                  </a:cubicBezTo>
                  <a:cubicBezTo>
                    <a:pt x="791966" y="562669"/>
                    <a:pt x="758420" y="543885"/>
                    <a:pt x="745371" y="562154"/>
                  </a:cubicBezTo>
                  <a:cubicBezTo>
                    <a:pt x="733699" y="578494"/>
                    <a:pt x="764421" y="619304"/>
                    <a:pt x="764421" y="619304"/>
                  </a:cubicBezTo>
                  <a:cubicBezTo>
                    <a:pt x="751801" y="657163"/>
                    <a:pt x="744521" y="664804"/>
                    <a:pt x="764421" y="714554"/>
                  </a:cubicBezTo>
                  <a:cubicBezTo>
                    <a:pt x="769424" y="727061"/>
                    <a:pt x="783471" y="733604"/>
                    <a:pt x="792996" y="743129"/>
                  </a:cubicBezTo>
                  <a:cubicBezTo>
                    <a:pt x="802521" y="739954"/>
                    <a:pt x="814471" y="740704"/>
                    <a:pt x="821571" y="733604"/>
                  </a:cubicBezTo>
                  <a:cubicBezTo>
                    <a:pt x="828671" y="726504"/>
                    <a:pt x="828918" y="714830"/>
                    <a:pt x="831096" y="705029"/>
                  </a:cubicBezTo>
                  <a:cubicBezTo>
                    <a:pt x="835286" y="686176"/>
                    <a:pt x="837446" y="666929"/>
                    <a:pt x="840621" y="647879"/>
                  </a:cubicBezTo>
                  <a:cubicBezTo>
                    <a:pt x="850146" y="654229"/>
                    <a:pt x="857904" y="665047"/>
                    <a:pt x="869196" y="666929"/>
                  </a:cubicBezTo>
                  <a:cubicBezTo>
                    <a:pt x="933766" y="677691"/>
                    <a:pt x="889160" y="557810"/>
                    <a:pt x="888246" y="552629"/>
                  </a:cubicBezTo>
                  <a:cubicBezTo>
                    <a:pt x="884756" y="532854"/>
                    <a:pt x="875546" y="514529"/>
                    <a:pt x="869196" y="495479"/>
                  </a:cubicBezTo>
                  <a:cubicBezTo>
                    <a:pt x="866021" y="485954"/>
                    <a:pt x="851317" y="461335"/>
                    <a:pt x="859671" y="466904"/>
                  </a:cubicBezTo>
                  <a:cubicBezTo>
                    <a:pt x="869196" y="473254"/>
                    <a:pt x="879452" y="478625"/>
                    <a:pt x="888246" y="485954"/>
                  </a:cubicBezTo>
                  <a:cubicBezTo>
                    <a:pt x="898594" y="494578"/>
                    <a:pt x="907296" y="505004"/>
                    <a:pt x="916821" y="514529"/>
                  </a:cubicBezTo>
                  <a:cubicBezTo>
                    <a:pt x="919996" y="524054"/>
                    <a:pt x="919246" y="536004"/>
                    <a:pt x="926346" y="543104"/>
                  </a:cubicBezTo>
                  <a:cubicBezTo>
                    <a:pt x="942535" y="559293"/>
                    <a:pt x="983496" y="581204"/>
                    <a:pt x="983496" y="581204"/>
                  </a:cubicBezTo>
                  <a:cubicBezTo>
                    <a:pt x="986671" y="609779"/>
                    <a:pt x="974088" y="645292"/>
                    <a:pt x="993021" y="666929"/>
                  </a:cubicBezTo>
                  <a:cubicBezTo>
                    <a:pt x="1027550" y="706391"/>
                    <a:pt x="1059560" y="643321"/>
                    <a:pt x="1069221" y="628829"/>
                  </a:cubicBezTo>
                  <a:cubicBezTo>
                    <a:pt x="1066046" y="603429"/>
                    <a:pt x="1072594" y="574740"/>
                    <a:pt x="1059696" y="552629"/>
                  </a:cubicBezTo>
                  <a:cubicBezTo>
                    <a:pt x="1048160" y="532853"/>
                    <a:pt x="1002546" y="514529"/>
                    <a:pt x="1002546" y="514529"/>
                  </a:cubicBezTo>
                  <a:cubicBezTo>
                    <a:pt x="996196" y="501829"/>
                    <a:pt x="975620" y="488243"/>
                    <a:pt x="983496" y="476429"/>
                  </a:cubicBezTo>
                  <a:cubicBezTo>
                    <a:pt x="994635" y="459721"/>
                    <a:pt x="1040646" y="457379"/>
                    <a:pt x="1040646" y="457379"/>
                  </a:cubicBezTo>
                  <a:cubicBezTo>
                    <a:pt x="1059696" y="460554"/>
                    <a:pt x="1079474" y="460797"/>
                    <a:pt x="1097796" y="466904"/>
                  </a:cubicBezTo>
                  <a:cubicBezTo>
                    <a:pt x="1108656" y="470524"/>
                    <a:pt x="1115652" y="481934"/>
                    <a:pt x="1126371" y="485954"/>
                  </a:cubicBezTo>
                  <a:cubicBezTo>
                    <a:pt x="1141530" y="491638"/>
                    <a:pt x="1158121" y="492304"/>
                    <a:pt x="1173996" y="495479"/>
                  </a:cubicBezTo>
                  <a:cubicBezTo>
                    <a:pt x="1183521" y="508179"/>
                    <a:pt x="1193344" y="520661"/>
                    <a:pt x="1202571" y="533579"/>
                  </a:cubicBezTo>
                  <a:cubicBezTo>
                    <a:pt x="1209225" y="542894"/>
                    <a:pt x="1212096" y="555804"/>
                    <a:pt x="1221621" y="562154"/>
                  </a:cubicBezTo>
                  <a:cubicBezTo>
                    <a:pt x="1232513" y="569416"/>
                    <a:pt x="1247021" y="568504"/>
                    <a:pt x="1259721" y="571679"/>
                  </a:cubicBezTo>
                  <a:cubicBezTo>
                    <a:pt x="1267807" y="547420"/>
                    <a:pt x="1281790" y="521226"/>
                    <a:pt x="1259721" y="495479"/>
                  </a:cubicBezTo>
                  <a:cubicBezTo>
                    <a:pt x="1248594" y="482497"/>
                    <a:pt x="1227971" y="482779"/>
                    <a:pt x="1212096" y="476429"/>
                  </a:cubicBezTo>
                  <a:cubicBezTo>
                    <a:pt x="1167332" y="431665"/>
                    <a:pt x="1190993" y="459062"/>
                    <a:pt x="1145421" y="390704"/>
                  </a:cubicBezTo>
                  <a:cubicBezTo>
                    <a:pt x="1139852" y="382350"/>
                    <a:pt x="1126586" y="383614"/>
                    <a:pt x="1116846" y="381179"/>
                  </a:cubicBezTo>
                  <a:cubicBezTo>
                    <a:pt x="1101140" y="377252"/>
                    <a:pt x="1085096" y="374829"/>
                    <a:pt x="1069221" y="371654"/>
                  </a:cubicBezTo>
                  <a:cubicBezTo>
                    <a:pt x="1118601" y="355194"/>
                    <a:pt x="1084762" y="360124"/>
                    <a:pt x="1154946" y="381179"/>
                  </a:cubicBezTo>
                  <a:cubicBezTo>
                    <a:pt x="1188131" y="391134"/>
                    <a:pt x="1205711" y="392460"/>
                    <a:pt x="1240671" y="400229"/>
                  </a:cubicBezTo>
                  <a:cubicBezTo>
                    <a:pt x="1253450" y="403069"/>
                    <a:pt x="1266071" y="406579"/>
                    <a:pt x="1278771" y="409754"/>
                  </a:cubicBezTo>
                  <a:cubicBezTo>
                    <a:pt x="1326069" y="480700"/>
                    <a:pt x="1265280" y="393565"/>
                    <a:pt x="1326396" y="466904"/>
                  </a:cubicBezTo>
                  <a:cubicBezTo>
                    <a:pt x="1392701" y="546470"/>
                    <a:pt x="1290539" y="440572"/>
                    <a:pt x="1374021" y="524054"/>
                  </a:cubicBezTo>
                  <a:cubicBezTo>
                    <a:pt x="1399421" y="520879"/>
                    <a:pt x="1434506" y="534735"/>
                    <a:pt x="1450221" y="514529"/>
                  </a:cubicBezTo>
                  <a:cubicBezTo>
                    <a:pt x="1465936" y="494323"/>
                    <a:pt x="1445275" y="463514"/>
                    <a:pt x="1440696" y="438329"/>
                  </a:cubicBezTo>
                  <a:cubicBezTo>
                    <a:pt x="1438900" y="428451"/>
                    <a:pt x="1438271" y="416854"/>
                    <a:pt x="1431171" y="409754"/>
                  </a:cubicBezTo>
                  <a:cubicBezTo>
                    <a:pt x="1419401" y="397984"/>
                    <a:pt x="1381573" y="386871"/>
                    <a:pt x="1364496" y="381179"/>
                  </a:cubicBezTo>
                  <a:cubicBezTo>
                    <a:pt x="1358146" y="371654"/>
                    <a:pt x="1350095" y="363065"/>
                    <a:pt x="1345446" y="352604"/>
                  </a:cubicBezTo>
                  <a:cubicBezTo>
                    <a:pt x="1337291" y="334254"/>
                    <a:pt x="1326396" y="295454"/>
                    <a:pt x="1326396" y="295454"/>
                  </a:cubicBezTo>
                  <a:cubicBezTo>
                    <a:pt x="1339355" y="256577"/>
                    <a:pt x="1339276" y="273859"/>
                    <a:pt x="1326396" y="228779"/>
                  </a:cubicBezTo>
                  <a:cubicBezTo>
                    <a:pt x="1323638" y="219125"/>
                    <a:pt x="1323143" y="208044"/>
                    <a:pt x="1316871" y="200204"/>
                  </a:cubicBezTo>
                  <a:cubicBezTo>
                    <a:pt x="1309720" y="191265"/>
                    <a:pt x="1297821" y="187504"/>
                    <a:pt x="1288296" y="181154"/>
                  </a:cubicBezTo>
                  <a:cubicBezTo>
                    <a:pt x="1262896" y="184329"/>
                    <a:pt x="1237281" y="186100"/>
                    <a:pt x="1212096" y="190679"/>
                  </a:cubicBezTo>
                  <a:cubicBezTo>
                    <a:pt x="1202218" y="192475"/>
                    <a:pt x="1193175" y="197446"/>
                    <a:pt x="1183521" y="200204"/>
                  </a:cubicBezTo>
                  <a:cubicBezTo>
                    <a:pt x="1170934" y="203800"/>
                    <a:pt x="1158121" y="206554"/>
                    <a:pt x="1145421" y="209729"/>
                  </a:cubicBezTo>
                  <a:cubicBezTo>
                    <a:pt x="1115758" y="229504"/>
                    <a:pt x="1094274" y="251067"/>
                    <a:pt x="1059696" y="257354"/>
                  </a:cubicBezTo>
                  <a:cubicBezTo>
                    <a:pt x="1034511" y="261933"/>
                    <a:pt x="1008896" y="263704"/>
                    <a:pt x="983496" y="266879"/>
                  </a:cubicBezTo>
                  <a:cubicBezTo>
                    <a:pt x="980321" y="304979"/>
                    <a:pt x="1001005" y="354145"/>
                    <a:pt x="973971" y="381179"/>
                  </a:cubicBezTo>
                  <a:cubicBezTo>
                    <a:pt x="897672" y="457478"/>
                    <a:pt x="879705" y="374605"/>
                    <a:pt x="869196" y="343079"/>
                  </a:cubicBezTo>
                  <a:cubicBezTo>
                    <a:pt x="852052" y="348794"/>
                    <a:pt x="819265" y="365405"/>
                    <a:pt x="802521" y="343079"/>
                  </a:cubicBezTo>
                  <a:cubicBezTo>
                    <a:pt x="796497" y="335047"/>
                    <a:pt x="803876" y="320340"/>
                    <a:pt x="812046" y="314504"/>
                  </a:cubicBezTo>
                  <a:cubicBezTo>
                    <a:pt x="835016" y="298097"/>
                    <a:pt x="899884" y="290339"/>
                    <a:pt x="926346" y="285929"/>
                  </a:cubicBezTo>
                  <a:cubicBezTo>
                    <a:pt x="929521" y="276404"/>
                    <a:pt x="933902" y="267199"/>
                    <a:pt x="935871" y="257354"/>
                  </a:cubicBezTo>
                  <a:cubicBezTo>
                    <a:pt x="940274" y="235339"/>
                    <a:pt x="928350" y="205290"/>
                    <a:pt x="945396" y="190679"/>
                  </a:cubicBezTo>
                  <a:cubicBezTo>
                    <a:pt x="960059" y="178110"/>
                    <a:pt x="983496" y="197029"/>
                    <a:pt x="1002546" y="200204"/>
                  </a:cubicBezTo>
                  <a:cubicBezTo>
                    <a:pt x="1012071" y="206554"/>
                    <a:pt x="1019829" y="217372"/>
                    <a:pt x="1031121" y="219254"/>
                  </a:cubicBezTo>
                  <a:cubicBezTo>
                    <a:pt x="1071462" y="225978"/>
                    <a:pt x="1054280" y="199830"/>
                    <a:pt x="1069221" y="181154"/>
                  </a:cubicBezTo>
                  <a:cubicBezTo>
                    <a:pt x="1076372" y="172215"/>
                    <a:pt x="1086544" y="164214"/>
                    <a:pt x="1097796" y="162104"/>
                  </a:cubicBezTo>
                  <a:cubicBezTo>
                    <a:pt x="1138484" y="154475"/>
                    <a:pt x="1180346" y="155754"/>
                    <a:pt x="1221621" y="152579"/>
                  </a:cubicBezTo>
                  <a:cubicBezTo>
                    <a:pt x="1228406" y="132224"/>
                    <a:pt x="1242551" y="106834"/>
                    <a:pt x="1221621" y="85904"/>
                  </a:cubicBezTo>
                  <a:cubicBezTo>
                    <a:pt x="1212364" y="76647"/>
                    <a:pt x="1196221" y="79554"/>
                    <a:pt x="1183521" y="76379"/>
                  </a:cubicBezTo>
                  <a:cubicBezTo>
                    <a:pt x="1164471" y="79554"/>
                    <a:pt x="1145566" y="88037"/>
                    <a:pt x="1126371" y="85904"/>
                  </a:cubicBezTo>
                  <a:cubicBezTo>
                    <a:pt x="1049264" y="77337"/>
                    <a:pt x="1153578" y="38963"/>
                    <a:pt x="1059696" y="85904"/>
                  </a:cubicBezTo>
                  <a:cubicBezTo>
                    <a:pt x="1056521" y="95429"/>
                    <a:pt x="1059825" y="111721"/>
                    <a:pt x="1050171" y="114479"/>
                  </a:cubicBezTo>
                  <a:cubicBezTo>
                    <a:pt x="1014239" y="124745"/>
                    <a:pt x="989820" y="102820"/>
                    <a:pt x="964446" y="85904"/>
                  </a:cubicBezTo>
                  <a:cubicBezTo>
                    <a:pt x="948582" y="101768"/>
                    <a:pt x="929398" y="124688"/>
                    <a:pt x="907296" y="133529"/>
                  </a:cubicBezTo>
                  <a:cubicBezTo>
                    <a:pt x="885835" y="142113"/>
                    <a:pt x="862846" y="146229"/>
                    <a:pt x="840621" y="152579"/>
                  </a:cubicBezTo>
                  <a:cubicBezTo>
                    <a:pt x="837446" y="187504"/>
                    <a:pt x="841409" y="223836"/>
                    <a:pt x="831096" y="257354"/>
                  </a:cubicBezTo>
                  <a:cubicBezTo>
                    <a:pt x="827729" y="268295"/>
                    <a:pt x="813969" y="276404"/>
                    <a:pt x="802521" y="276404"/>
                  </a:cubicBezTo>
                  <a:cubicBezTo>
                    <a:pt x="773249" y="276404"/>
                    <a:pt x="745371" y="263704"/>
                    <a:pt x="716796" y="257354"/>
                  </a:cubicBezTo>
                  <a:cubicBezTo>
                    <a:pt x="713621" y="247829"/>
                    <a:pt x="702781" y="237759"/>
                    <a:pt x="707271" y="228779"/>
                  </a:cubicBezTo>
                  <a:cubicBezTo>
                    <a:pt x="711761" y="219799"/>
                    <a:pt x="726866" y="223744"/>
                    <a:pt x="735846" y="219254"/>
                  </a:cubicBezTo>
                  <a:cubicBezTo>
                    <a:pt x="809704" y="182325"/>
                    <a:pt x="721172" y="214620"/>
                    <a:pt x="792996" y="190679"/>
                  </a:cubicBezTo>
                  <a:cubicBezTo>
                    <a:pt x="796171" y="181154"/>
                    <a:pt x="798566" y="171332"/>
                    <a:pt x="802521" y="162104"/>
                  </a:cubicBezTo>
                  <a:cubicBezTo>
                    <a:pt x="808114" y="149053"/>
                    <a:pt x="818127" y="137779"/>
                    <a:pt x="821571" y="124004"/>
                  </a:cubicBezTo>
                  <a:cubicBezTo>
                    <a:pt x="827779" y="99171"/>
                    <a:pt x="815381" y="68010"/>
                    <a:pt x="831096" y="47804"/>
                  </a:cubicBezTo>
                  <a:cubicBezTo>
                    <a:pt x="842953" y="32559"/>
                    <a:pt x="869196" y="41454"/>
                    <a:pt x="888246" y="38279"/>
                  </a:cubicBezTo>
                  <a:cubicBezTo>
                    <a:pt x="885071" y="28754"/>
                    <a:pt x="887438" y="14685"/>
                    <a:pt x="878721" y="9704"/>
                  </a:cubicBezTo>
                  <a:cubicBezTo>
                    <a:pt x="835705" y="-14877"/>
                    <a:pt x="736153" y="14415"/>
                    <a:pt x="707271" y="19229"/>
                  </a:cubicBezTo>
                  <a:lnTo>
                    <a:pt x="678696" y="104954"/>
                  </a:lnTo>
                  <a:cubicBezTo>
                    <a:pt x="671456" y="126674"/>
                    <a:pt x="653296" y="143054"/>
                    <a:pt x="640596" y="162104"/>
                  </a:cubicBezTo>
                  <a:lnTo>
                    <a:pt x="621546" y="190679"/>
                  </a:lnTo>
                  <a:cubicBezTo>
                    <a:pt x="642566" y="295777"/>
                    <a:pt x="611060" y="196622"/>
                    <a:pt x="659646" y="257354"/>
                  </a:cubicBezTo>
                  <a:cubicBezTo>
                    <a:pt x="712226" y="323079"/>
                    <a:pt x="615854" y="250384"/>
                    <a:pt x="697746" y="304979"/>
                  </a:cubicBezTo>
                  <a:cubicBezTo>
                    <a:pt x="703551" y="322395"/>
                    <a:pt x="723493" y="366467"/>
                    <a:pt x="697746" y="381179"/>
                  </a:cubicBezTo>
                  <a:cubicBezTo>
                    <a:pt x="680978" y="390761"/>
                    <a:pt x="659646" y="374829"/>
                    <a:pt x="640596" y="371654"/>
                  </a:cubicBezTo>
                  <a:cubicBezTo>
                    <a:pt x="631071" y="368479"/>
                    <a:pt x="621899" y="363925"/>
                    <a:pt x="612021" y="362129"/>
                  </a:cubicBezTo>
                  <a:cubicBezTo>
                    <a:pt x="586836" y="357550"/>
                    <a:pt x="558716" y="364052"/>
                    <a:pt x="535821" y="352604"/>
                  </a:cubicBezTo>
                  <a:cubicBezTo>
                    <a:pt x="523121" y="346254"/>
                    <a:pt x="523816" y="326832"/>
                    <a:pt x="516771" y="314504"/>
                  </a:cubicBezTo>
                  <a:cubicBezTo>
                    <a:pt x="511091" y="304565"/>
                    <a:pt x="504071" y="295454"/>
                    <a:pt x="497721" y="285929"/>
                  </a:cubicBezTo>
                  <a:cubicBezTo>
                    <a:pt x="519946" y="282754"/>
                    <a:pt x="555106" y="296842"/>
                    <a:pt x="564396" y="276404"/>
                  </a:cubicBezTo>
                  <a:cubicBezTo>
                    <a:pt x="572480" y="258619"/>
                    <a:pt x="546561" y="184798"/>
                    <a:pt x="535821" y="152579"/>
                  </a:cubicBezTo>
                  <a:cubicBezTo>
                    <a:pt x="545458" y="149367"/>
                    <a:pt x="590017" y="137298"/>
                    <a:pt x="592971" y="124004"/>
                  </a:cubicBezTo>
                  <a:cubicBezTo>
                    <a:pt x="597847" y="102061"/>
                    <a:pt x="587731" y="47422"/>
                    <a:pt x="564396" y="28754"/>
                  </a:cubicBezTo>
                  <a:cubicBezTo>
                    <a:pt x="556556" y="22482"/>
                    <a:pt x="545346" y="22404"/>
                    <a:pt x="535821" y="19229"/>
                  </a:cubicBezTo>
                  <a:cubicBezTo>
                    <a:pt x="523121" y="22404"/>
                    <a:pt x="508613" y="21492"/>
                    <a:pt x="497721" y="28754"/>
                  </a:cubicBezTo>
                  <a:cubicBezTo>
                    <a:pt x="475223" y="43752"/>
                    <a:pt x="462889" y="112568"/>
                    <a:pt x="459621" y="124004"/>
                  </a:cubicBezTo>
                  <a:cubicBezTo>
                    <a:pt x="440571" y="120829"/>
                    <a:pt x="421324" y="118669"/>
                    <a:pt x="402471" y="114479"/>
                  </a:cubicBezTo>
                  <a:cubicBezTo>
                    <a:pt x="392670" y="112301"/>
                    <a:pt x="383936" y="104954"/>
                    <a:pt x="373896" y="104954"/>
                  </a:cubicBezTo>
                  <a:cubicBezTo>
                    <a:pt x="363856" y="104954"/>
                    <a:pt x="354846" y="111304"/>
                    <a:pt x="345321" y="114479"/>
                  </a:cubicBezTo>
                  <a:cubicBezTo>
                    <a:pt x="348496" y="133529"/>
                    <a:pt x="342128" y="157095"/>
                    <a:pt x="354846" y="171629"/>
                  </a:cubicBezTo>
                  <a:cubicBezTo>
                    <a:pt x="368069" y="186741"/>
                    <a:pt x="392946" y="184329"/>
                    <a:pt x="411996" y="190679"/>
                  </a:cubicBezTo>
                  <a:lnTo>
                    <a:pt x="440571" y="200204"/>
                  </a:lnTo>
                  <a:cubicBezTo>
                    <a:pt x="450096" y="206554"/>
                    <a:pt x="467726" y="207895"/>
                    <a:pt x="469146" y="219254"/>
                  </a:cubicBezTo>
                  <a:cubicBezTo>
                    <a:pt x="473818" y="256634"/>
                    <a:pt x="451216" y="282727"/>
                    <a:pt x="421521" y="295454"/>
                  </a:cubicBezTo>
                  <a:cubicBezTo>
                    <a:pt x="409489" y="300611"/>
                    <a:pt x="396121" y="301804"/>
                    <a:pt x="383421" y="304979"/>
                  </a:cubicBezTo>
                  <a:cubicBezTo>
                    <a:pt x="386596" y="324029"/>
                    <a:pt x="388756" y="343276"/>
                    <a:pt x="392946" y="362129"/>
                  </a:cubicBezTo>
                  <a:cubicBezTo>
                    <a:pt x="395124" y="371930"/>
                    <a:pt x="406961" y="381724"/>
                    <a:pt x="402471" y="390704"/>
                  </a:cubicBezTo>
                  <a:cubicBezTo>
                    <a:pt x="397981" y="399684"/>
                    <a:pt x="383421" y="397054"/>
                    <a:pt x="373896" y="400229"/>
                  </a:cubicBezTo>
                  <a:cubicBezTo>
                    <a:pt x="353258" y="386471"/>
                    <a:pt x="334208" y="379062"/>
                    <a:pt x="326271" y="352604"/>
                  </a:cubicBezTo>
                  <a:cubicBezTo>
                    <a:pt x="316419" y="319765"/>
                    <a:pt x="334767" y="275351"/>
                    <a:pt x="288171" y="266879"/>
                  </a:cubicBezTo>
                  <a:cubicBezTo>
                    <a:pt x="263181" y="262335"/>
                    <a:pt x="240546" y="281166"/>
                    <a:pt x="221496" y="276404"/>
                  </a:cubicBezTo>
                  <a:close/>
                </a:path>
              </a:pathLst>
            </a:cu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grpSp>
      <p:grpSp>
        <p:nvGrpSpPr>
          <p:cNvPr id="12" name="Group 19"/>
          <p:cNvGrpSpPr>
            <a:grpSpLocks/>
          </p:cNvGrpSpPr>
          <p:nvPr/>
        </p:nvGrpSpPr>
        <p:grpSpPr bwMode="auto">
          <a:xfrm>
            <a:off x="3344863" y="3068637"/>
            <a:ext cx="2762250" cy="1314450"/>
            <a:chOff x="0" y="0"/>
            <a:chExt cx="2524124" cy="1314450"/>
          </a:xfrm>
        </p:grpSpPr>
        <p:sp>
          <p:nvSpPr>
            <p:cNvPr id="21" name="Flowchart: Process 20"/>
            <p:cNvSpPr/>
            <p:nvPr/>
          </p:nvSpPr>
          <p:spPr>
            <a:xfrm>
              <a:off x="0" y="0"/>
              <a:ext cx="2238346" cy="19685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22" name="Flowchart: Process 21"/>
            <p:cNvSpPr/>
            <p:nvPr/>
          </p:nvSpPr>
          <p:spPr>
            <a:xfrm>
              <a:off x="285777" y="1123950"/>
              <a:ext cx="2238347" cy="1905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23" name="Flowchart: Process 22"/>
            <p:cNvSpPr/>
            <p:nvPr/>
          </p:nvSpPr>
          <p:spPr>
            <a:xfrm>
              <a:off x="0" y="200025"/>
              <a:ext cx="2248501" cy="95250"/>
            </a:xfrm>
            <a:prstGeom prst="flowChartProcess">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24" name="Flowchart: Process 23"/>
            <p:cNvSpPr/>
            <p:nvPr/>
          </p:nvSpPr>
          <p:spPr>
            <a:xfrm>
              <a:off x="285777" y="1028700"/>
              <a:ext cx="2238347" cy="95250"/>
            </a:xfrm>
            <a:prstGeom prst="flowChartProcess">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US" dirty="0"/>
            </a:p>
          </p:txBody>
        </p:sp>
        <p:sp>
          <p:nvSpPr>
            <p:cNvPr id="25" name="Rectangle 24"/>
            <p:cNvSpPr/>
            <p:nvPr/>
          </p:nvSpPr>
          <p:spPr>
            <a:xfrm>
              <a:off x="285777" y="971550"/>
              <a:ext cx="2238347" cy="571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endParaRPr lang="en-US" dirty="0"/>
            </a:p>
          </p:txBody>
        </p:sp>
        <p:sp>
          <p:nvSpPr>
            <p:cNvPr id="26" name="Rectangle 25"/>
            <p:cNvSpPr/>
            <p:nvPr/>
          </p:nvSpPr>
          <p:spPr>
            <a:xfrm>
              <a:off x="285777" y="314325"/>
              <a:ext cx="1962724"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7" name="Freeform 26"/>
            <p:cNvSpPr/>
            <p:nvPr/>
          </p:nvSpPr>
          <p:spPr>
            <a:xfrm>
              <a:off x="352507" y="333375"/>
              <a:ext cx="1830715" cy="590550"/>
            </a:xfrm>
            <a:custGeom>
              <a:avLst/>
              <a:gdLst>
                <a:gd name="connsiteX0" fmla="*/ 221496 w 1456027"/>
                <a:gd name="connsiteY0" fmla="*/ 276404 h 743129"/>
                <a:gd name="connsiteX1" fmla="*/ 173871 w 1456027"/>
                <a:gd name="connsiteY1" fmla="*/ 238304 h 743129"/>
                <a:gd name="connsiteX2" fmla="*/ 40521 w 1456027"/>
                <a:gd name="connsiteY2" fmla="*/ 238304 h 743129"/>
                <a:gd name="connsiteX3" fmla="*/ 50046 w 1456027"/>
                <a:gd name="connsiteY3" fmla="*/ 324029 h 743129"/>
                <a:gd name="connsiteX4" fmla="*/ 88146 w 1456027"/>
                <a:gd name="connsiteY4" fmla="*/ 333554 h 743129"/>
                <a:gd name="connsiteX5" fmla="*/ 135771 w 1456027"/>
                <a:gd name="connsiteY5" fmla="*/ 343079 h 743129"/>
                <a:gd name="connsiteX6" fmla="*/ 126246 w 1456027"/>
                <a:gd name="connsiteY6" fmla="*/ 390704 h 743129"/>
                <a:gd name="connsiteX7" fmla="*/ 97671 w 1456027"/>
                <a:gd name="connsiteY7" fmla="*/ 381179 h 743129"/>
                <a:gd name="connsiteX8" fmla="*/ 21471 w 1456027"/>
                <a:gd name="connsiteY8" fmla="*/ 352604 h 743129"/>
                <a:gd name="connsiteX9" fmla="*/ 11946 w 1456027"/>
                <a:gd name="connsiteY9" fmla="*/ 419279 h 743129"/>
                <a:gd name="connsiteX10" fmla="*/ 40521 w 1456027"/>
                <a:gd name="connsiteY10" fmla="*/ 428804 h 743129"/>
                <a:gd name="connsiteX11" fmla="*/ 88146 w 1456027"/>
                <a:gd name="connsiteY11" fmla="*/ 476429 h 743129"/>
                <a:gd name="connsiteX12" fmla="*/ 116721 w 1456027"/>
                <a:gd name="connsiteY12" fmla="*/ 495479 h 743129"/>
                <a:gd name="connsiteX13" fmla="*/ 192921 w 1456027"/>
                <a:gd name="connsiteY13" fmla="*/ 447854 h 743129"/>
                <a:gd name="connsiteX14" fmla="*/ 202446 w 1456027"/>
                <a:gd name="connsiteY14" fmla="*/ 419279 h 743129"/>
                <a:gd name="connsiteX15" fmla="*/ 240546 w 1456027"/>
                <a:gd name="connsiteY15" fmla="*/ 428804 h 743129"/>
                <a:gd name="connsiteX16" fmla="*/ 307221 w 1456027"/>
                <a:gd name="connsiteY16" fmla="*/ 457379 h 743129"/>
                <a:gd name="connsiteX17" fmla="*/ 326271 w 1456027"/>
                <a:gd name="connsiteY17" fmla="*/ 485954 h 743129"/>
                <a:gd name="connsiteX18" fmla="*/ 221496 w 1456027"/>
                <a:gd name="connsiteY18" fmla="*/ 533579 h 743129"/>
                <a:gd name="connsiteX19" fmla="*/ 192921 w 1456027"/>
                <a:gd name="connsiteY19" fmla="*/ 543104 h 743129"/>
                <a:gd name="connsiteX20" fmla="*/ 135771 w 1456027"/>
                <a:gd name="connsiteY20" fmla="*/ 552629 h 743129"/>
                <a:gd name="connsiteX21" fmla="*/ 116721 w 1456027"/>
                <a:gd name="connsiteY21" fmla="*/ 581204 h 743129"/>
                <a:gd name="connsiteX22" fmla="*/ 183396 w 1456027"/>
                <a:gd name="connsiteY22" fmla="*/ 638354 h 743129"/>
                <a:gd name="connsiteX23" fmla="*/ 211971 w 1456027"/>
                <a:gd name="connsiteY23" fmla="*/ 647879 h 743129"/>
                <a:gd name="connsiteX24" fmla="*/ 269121 w 1456027"/>
                <a:gd name="connsiteY24" fmla="*/ 628829 h 743129"/>
                <a:gd name="connsiteX25" fmla="*/ 326271 w 1456027"/>
                <a:gd name="connsiteY25" fmla="*/ 647879 h 743129"/>
                <a:gd name="connsiteX26" fmla="*/ 421521 w 1456027"/>
                <a:gd name="connsiteY26" fmla="*/ 600254 h 743129"/>
                <a:gd name="connsiteX27" fmla="*/ 431046 w 1456027"/>
                <a:gd name="connsiteY27" fmla="*/ 571679 h 743129"/>
                <a:gd name="connsiteX28" fmla="*/ 440571 w 1456027"/>
                <a:gd name="connsiteY28" fmla="*/ 514529 h 743129"/>
                <a:gd name="connsiteX29" fmla="*/ 469146 w 1456027"/>
                <a:gd name="connsiteY29" fmla="*/ 524054 h 743129"/>
                <a:gd name="connsiteX30" fmla="*/ 478671 w 1456027"/>
                <a:gd name="connsiteY30" fmla="*/ 628829 h 743129"/>
                <a:gd name="connsiteX31" fmla="*/ 488196 w 1456027"/>
                <a:gd name="connsiteY31" fmla="*/ 657404 h 743129"/>
                <a:gd name="connsiteX32" fmla="*/ 373896 w 1456027"/>
                <a:gd name="connsiteY32" fmla="*/ 685979 h 743129"/>
                <a:gd name="connsiteX33" fmla="*/ 392946 w 1456027"/>
                <a:gd name="connsiteY33" fmla="*/ 733604 h 743129"/>
                <a:gd name="connsiteX34" fmla="*/ 621546 w 1456027"/>
                <a:gd name="connsiteY34" fmla="*/ 714554 h 743129"/>
                <a:gd name="connsiteX35" fmla="*/ 640596 w 1456027"/>
                <a:gd name="connsiteY35" fmla="*/ 685979 h 743129"/>
                <a:gd name="connsiteX36" fmla="*/ 612021 w 1456027"/>
                <a:gd name="connsiteY36" fmla="*/ 609779 h 743129"/>
                <a:gd name="connsiteX37" fmla="*/ 621546 w 1456027"/>
                <a:gd name="connsiteY37" fmla="*/ 562154 h 743129"/>
                <a:gd name="connsiteX38" fmla="*/ 564396 w 1456027"/>
                <a:gd name="connsiteY38" fmla="*/ 533579 h 743129"/>
                <a:gd name="connsiteX39" fmla="*/ 545346 w 1456027"/>
                <a:gd name="connsiteY39" fmla="*/ 505004 h 743129"/>
                <a:gd name="connsiteX40" fmla="*/ 564396 w 1456027"/>
                <a:gd name="connsiteY40" fmla="*/ 419279 h 743129"/>
                <a:gd name="connsiteX41" fmla="*/ 621546 w 1456027"/>
                <a:gd name="connsiteY41" fmla="*/ 457379 h 743129"/>
                <a:gd name="connsiteX42" fmla="*/ 650121 w 1456027"/>
                <a:gd name="connsiteY42" fmla="*/ 476429 h 743129"/>
                <a:gd name="connsiteX43" fmla="*/ 735846 w 1456027"/>
                <a:gd name="connsiteY43" fmla="*/ 524054 h 743129"/>
                <a:gd name="connsiteX44" fmla="*/ 754896 w 1456027"/>
                <a:gd name="connsiteY44" fmla="*/ 485954 h 743129"/>
                <a:gd name="connsiteX45" fmla="*/ 783471 w 1456027"/>
                <a:gd name="connsiteY45" fmla="*/ 495479 h 743129"/>
                <a:gd name="connsiteX46" fmla="*/ 821571 w 1456027"/>
                <a:gd name="connsiteY46" fmla="*/ 524054 h 743129"/>
                <a:gd name="connsiteX47" fmla="*/ 812046 w 1456027"/>
                <a:gd name="connsiteY47" fmla="*/ 552629 h 743129"/>
                <a:gd name="connsiteX48" fmla="*/ 745371 w 1456027"/>
                <a:gd name="connsiteY48" fmla="*/ 562154 h 743129"/>
                <a:gd name="connsiteX49" fmla="*/ 764421 w 1456027"/>
                <a:gd name="connsiteY49" fmla="*/ 619304 h 743129"/>
                <a:gd name="connsiteX50" fmla="*/ 764421 w 1456027"/>
                <a:gd name="connsiteY50" fmla="*/ 714554 h 743129"/>
                <a:gd name="connsiteX51" fmla="*/ 792996 w 1456027"/>
                <a:gd name="connsiteY51" fmla="*/ 743129 h 743129"/>
                <a:gd name="connsiteX52" fmla="*/ 821571 w 1456027"/>
                <a:gd name="connsiteY52" fmla="*/ 733604 h 743129"/>
                <a:gd name="connsiteX53" fmla="*/ 831096 w 1456027"/>
                <a:gd name="connsiteY53" fmla="*/ 705029 h 743129"/>
                <a:gd name="connsiteX54" fmla="*/ 840621 w 1456027"/>
                <a:gd name="connsiteY54" fmla="*/ 647879 h 743129"/>
                <a:gd name="connsiteX55" fmla="*/ 869196 w 1456027"/>
                <a:gd name="connsiteY55" fmla="*/ 666929 h 743129"/>
                <a:gd name="connsiteX56" fmla="*/ 888246 w 1456027"/>
                <a:gd name="connsiteY56" fmla="*/ 552629 h 743129"/>
                <a:gd name="connsiteX57" fmla="*/ 869196 w 1456027"/>
                <a:gd name="connsiteY57" fmla="*/ 495479 h 743129"/>
                <a:gd name="connsiteX58" fmla="*/ 859671 w 1456027"/>
                <a:gd name="connsiteY58" fmla="*/ 466904 h 743129"/>
                <a:gd name="connsiteX59" fmla="*/ 888246 w 1456027"/>
                <a:gd name="connsiteY59" fmla="*/ 485954 h 743129"/>
                <a:gd name="connsiteX60" fmla="*/ 916821 w 1456027"/>
                <a:gd name="connsiteY60" fmla="*/ 514529 h 743129"/>
                <a:gd name="connsiteX61" fmla="*/ 926346 w 1456027"/>
                <a:gd name="connsiteY61" fmla="*/ 543104 h 743129"/>
                <a:gd name="connsiteX62" fmla="*/ 983496 w 1456027"/>
                <a:gd name="connsiteY62" fmla="*/ 581204 h 743129"/>
                <a:gd name="connsiteX63" fmla="*/ 993021 w 1456027"/>
                <a:gd name="connsiteY63" fmla="*/ 666929 h 743129"/>
                <a:gd name="connsiteX64" fmla="*/ 1069221 w 1456027"/>
                <a:gd name="connsiteY64" fmla="*/ 628829 h 743129"/>
                <a:gd name="connsiteX65" fmla="*/ 1059696 w 1456027"/>
                <a:gd name="connsiteY65" fmla="*/ 552629 h 743129"/>
                <a:gd name="connsiteX66" fmla="*/ 1002546 w 1456027"/>
                <a:gd name="connsiteY66" fmla="*/ 514529 h 743129"/>
                <a:gd name="connsiteX67" fmla="*/ 983496 w 1456027"/>
                <a:gd name="connsiteY67" fmla="*/ 476429 h 743129"/>
                <a:gd name="connsiteX68" fmla="*/ 1040646 w 1456027"/>
                <a:gd name="connsiteY68" fmla="*/ 457379 h 743129"/>
                <a:gd name="connsiteX69" fmla="*/ 1097796 w 1456027"/>
                <a:gd name="connsiteY69" fmla="*/ 466904 h 743129"/>
                <a:gd name="connsiteX70" fmla="*/ 1126371 w 1456027"/>
                <a:gd name="connsiteY70" fmla="*/ 485954 h 743129"/>
                <a:gd name="connsiteX71" fmla="*/ 1173996 w 1456027"/>
                <a:gd name="connsiteY71" fmla="*/ 495479 h 743129"/>
                <a:gd name="connsiteX72" fmla="*/ 1202571 w 1456027"/>
                <a:gd name="connsiteY72" fmla="*/ 533579 h 743129"/>
                <a:gd name="connsiteX73" fmla="*/ 1221621 w 1456027"/>
                <a:gd name="connsiteY73" fmla="*/ 562154 h 743129"/>
                <a:gd name="connsiteX74" fmla="*/ 1259721 w 1456027"/>
                <a:gd name="connsiteY74" fmla="*/ 571679 h 743129"/>
                <a:gd name="connsiteX75" fmla="*/ 1259721 w 1456027"/>
                <a:gd name="connsiteY75" fmla="*/ 495479 h 743129"/>
                <a:gd name="connsiteX76" fmla="*/ 1212096 w 1456027"/>
                <a:gd name="connsiteY76" fmla="*/ 476429 h 743129"/>
                <a:gd name="connsiteX77" fmla="*/ 1145421 w 1456027"/>
                <a:gd name="connsiteY77" fmla="*/ 390704 h 743129"/>
                <a:gd name="connsiteX78" fmla="*/ 1116846 w 1456027"/>
                <a:gd name="connsiteY78" fmla="*/ 381179 h 743129"/>
                <a:gd name="connsiteX79" fmla="*/ 1069221 w 1456027"/>
                <a:gd name="connsiteY79" fmla="*/ 371654 h 743129"/>
                <a:gd name="connsiteX80" fmla="*/ 1154946 w 1456027"/>
                <a:gd name="connsiteY80" fmla="*/ 381179 h 743129"/>
                <a:gd name="connsiteX81" fmla="*/ 1240671 w 1456027"/>
                <a:gd name="connsiteY81" fmla="*/ 400229 h 743129"/>
                <a:gd name="connsiteX82" fmla="*/ 1278771 w 1456027"/>
                <a:gd name="connsiteY82" fmla="*/ 409754 h 743129"/>
                <a:gd name="connsiteX83" fmla="*/ 1326396 w 1456027"/>
                <a:gd name="connsiteY83" fmla="*/ 466904 h 743129"/>
                <a:gd name="connsiteX84" fmla="*/ 1374021 w 1456027"/>
                <a:gd name="connsiteY84" fmla="*/ 524054 h 743129"/>
                <a:gd name="connsiteX85" fmla="*/ 1450221 w 1456027"/>
                <a:gd name="connsiteY85" fmla="*/ 514529 h 743129"/>
                <a:gd name="connsiteX86" fmla="*/ 1440696 w 1456027"/>
                <a:gd name="connsiteY86" fmla="*/ 438329 h 743129"/>
                <a:gd name="connsiteX87" fmla="*/ 1431171 w 1456027"/>
                <a:gd name="connsiteY87" fmla="*/ 409754 h 743129"/>
                <a:gd name="connsiteX88" fmla="*/ 1364496 w 1456027"/>
                <a:gd name="connsiteY88" fmla="*/ 381179 h 743129"/>
                <a:gd name="connsiteX89" fmla="*/ 1345446 w 1456027"/>
                <a:gd name="connsiteY89" fmla="*/ 352604 h 743129"/>
                <a:gd name="connsiteX90" fmla="*/ 1326396 w 1456027"/>
                <a:gd name="connsiteY90" fmla="*/ 295454 h 743129"/>
                <a:gd name="connsiteX91" fmla="*/ 1326396 w 1456027"/>
                <a:gd name="connsiteY91" fmla="*/ 228779 h 743129"/>
                <a:gd name="connsiteX92" fmla="*/ 1316871 w 1456027"/>
                <a:gd name="connsiteY92" fmla="*/ 200204 h 743129"/>
                <a:gd name="connsiteX93" fmla="*/ 1288296 w 1456027"/>
                <a:gd name="connsiteY93" fmla="*/ 181154 h 743129"/>
                <a:gd name="connsiteX94" fmla="*/ 1212096 w 1456027"/>
                <a:gd name="connsiteY94" fmla="*/ 190679 h 743129"/>
                <a:gd name="connsiteX95" fmla="*/ 1183521 w 1456027"/>
                <a:gd name="connsiteY95" fmla="*/ 200204 h 743129"/>
                <a:gd name="connsiteX96" fmla="*/ 1145421 w 1456027"/>
                <a:gd name="connsiteY96" fmla="*/ 209729 h 743129"/>
                <a:gd name="connsiteX97" fmla="*/ 1059696 w 1456027"/>
                <a:gd name="connsiteY97" fmla="*/ 257354 h 743129"/>
                <a:gd name="connsiteX98" fmla="*/ 983496 w 1456027"/>
                <a:gd name="connsiteY98" fmla="*/ 266879 h 743129"/>
                <a:gd name="connsiteX99" fmla="*/ 973971 w 1456027"/>
                <a:gd name="connsiteY99" fmla="*/ 381179 h 743129"/>
                <a:gd name="connsiteX100" fmla="*/ 869196 w 1456027"/>
                <a:gd name="connsiteY100" fmla="*/ 343079 h 743129"/>
                <a:gd name="connsiteX101" fmla="*/ 802521 w 1456027"/>
                <a:gd name="connsiteY101" fmla="*/ 343079 h 743129"/>
                <a:gd name="connsiteX102" fmla="*/ 812046 w 1456027"/>
                <a:gd name="connsiteY102" fmla="*/ 314504 h 743129"/>
                <a:gd name="connsiteX103" fmla="*/ 926346 w 1456027"/>
                <a:gd name="connsiteY103" fmla="*/ 285929 h 743129"/>
                <a:gd name="connsiteX104" fmla="*/ 935871 w 1456027"/>
                <a:gd name="connsiteY104" fmla="*/ 257354 h 743129"/>
                <a:gd name="connsiteX105" fmla="*/ 945396 w 1456027"/>
                <a:gd name="connsiteY105" fmla="*/ 190679 h 743129"/>
                <a:gd name="connsiteX106" fmla="*/ 1002546 w 1456027"/>
                <a:gd name="connsiteY106" fmla="*/ 200204 h 743129"/>
                <a:gd name="connsiteX107" fmla="*/ 1031121 w 1456027"/>
                <a:gd name="connsiteY107" fmla="*/ 219254 h 743129"/>
                <a:gd name="connsiteX108" fmla="*/ 1069221 w 1456027"/>
                <a:gd name="connsiteY108" fmla="*/ 181154 h 743129"/>
                <a:gd name="connsiteX109" fmla="*/ 1097796 w 1456027"/>
                <a:gd name="connsiteY109" fmla="*/ 162104 h 743129"/>
                <a:gd name="connsiteX110" fmla="*/ 1221621 w 1456027"/>
                <a:gd name="connsiteY110" fmla="*/ 152579 h 743129"/>
                <a:gd name="connsiteX111" fmla="*/ 1221621 w 1456027"/>
                <a:gd name="connsiteY111" fmla="*/ 85904 h 743129"/>
                <a:gd name="connsiteX112" fmla="*/ 1183521 w 1456027"/>
                <a:gd name="connsiteY112" fmla="*/ 76379 h 743129"/>
                <a:gd name="connsiteX113" fmla="*/ 1126371 w 1456027"/>
                <a:gd name="connsiteY113" fmla="*/ 85904 h 743129"/>
                <a:gd name="connsiteX114" fmla="*/ 1059696 w 1456027"/>
                <a:gd name="connsiteY114" fmla="*/ 85904 h 743129"/>
                <a:gd name="connsiteX115" fmla="*/ 1050171 w 1456027"/>
                <a:gd name="connsiteY115" fmla="*/ 114479 h 743129"/>
                <a:gd name="connsiteX116" fmla="*/ 964446 w 1456027"/>
                <a:gd name="connsiteY116" fmla="*/ 85904 h 743129"/>
                <a:gd name="connsiteX117" fmla="*/ 907296 w 1456027"/>
                <a:gd name="connsiteY117" fmla="*/ 133529 h 743129"/>
                <a:gd name="connsiteX118" fmla="*/ 840621 w 1456027"/>
                <a:gd name="connsiteY118" fmla="*/ 152579 h 743129"/>
                <a:gd name="connsiteX119" fmla="*/ 831096 w 1456027"/>
                <a:gd name="connsiteY119" fmla="*/ 257354 h 743129"/>
                <a:gd name="connsiteX120" fmla="*/ 802521 w 1456027"/>
                <a:gd name="connsiteY120" fmla="*/ 276404 h 743129"/>
                <a:gd name="connsiteX121" fmla="*/ 716796 w 1456027"/>
                <a:gd name="connsiteY121" fmla="*/ 257354 h 743129"/>
                <a:gd name="connsiteX122" fmla="*/ 707271 w 1456027"/>
                <a:gd name="connsiteY122" fmla="*/ 228779 h 743129"/>
                <a:gd name="connsiteX123" fmla="*/ 735846 w 1456027"/>
                <a:gd name="connsiteY123" fmla="*/ 219254 h 743129"/>
                <a:gd name="connsiteX124" fmla="*/ 792996 w 1456027"/>
                <a:gd name="connsiteY124" fmla="*/ 190679 h 743129"/>
                <a:gd name="connsiteX125" fmla="*/ 802521 w 1456027"/>
                <a:gd name="connsiteY125" fmla="*/ 162104 h 743129"/>
                <a:gd name="connsiteX126" fmla="*/ 821571 w 1456027"/>
                <a:gd name="connsiteY126" fmla="*/ 124004 h 743129"/>
                <a:gd name="connsiteX127" fmla="*/ 831096 w 1456027"/>
                <a:gd name="connsiteY127" fmla="*/ 47804 h 743129"/>
                <a:gd name="connsiteX128" fmla="*/ 888246 w 1456027"/>
                <a:gd name="connsiteY128" fmla="*/ 38279 h 743129"/>
                <a:gd name="connsiteX129" fmla="*/ 878721 w 1456027"/>
                <a:gd name="connsiteY129" fmla="*/ 9704 h 743129"/>
                <a:gd name="connsiteX130" fmla="*/ 707271 w 1456027"/>
                <a:gd name="connsiteY130" fmla="*/ 19229 h 743129"/>
                <a:gd name="connsiteX131" fmla="*/ 678696 w 1456027"/>
                <a:gd name="connsiteY131" fmla="*/ 104954 h 743129"/>
                <a:gd name="connsiteX132" fmla="*/ 640596 w 1456027"/>
                <a:gd name="connsiteY132" fmla="*/ 162104 h 743129"/>
                <a:gd name="connsiteX133" fmla="*/ 621546 w 1456027"/>
                <a:gd name="connsiteY133" fmla="*/ 190679 h 743129"/>
                <a:gd name="connsiteX134" fmla="*/ 659646 w 1456027"/>
                <a:gd name="connsiteY134" fmla="*/ 257354 h 743129"/>
                <a:gd name="connsiteX135" fmla="*/ 697746 w 1456027"/>
                <a:gd name="connsiteY135" fmla="*/ 304979 h 743129"/>
                <a:gd name="connsiteX136" fmla="*/ 697746 w 1456027"/>
                <a:gd name="connsiteY136" fmla="*/ 381179 h 743129"/>
                <a:gd name="connsiteX137" fmla="*/ 640596 w 1456027"/>
                <a:gd name="connsiteY137" fmla="*/ 371654 h 743129"/>
                <a:gd name="connsiteX138" fmla="*/ 612021 w 1456027"/>
                <a:gd name="connsiteY138" fmla="*/ 362129 h 743129"/>
                <a:gd name="connsiteX139" fmla="*/ 535821 w 1456027"/>
                <a:gd name="connsiteY139" fmla="*/ 352604 h 743129"/>
                <a:gd name="connsiteX140" fmla="*/ 516771 w 1456027"/>
                <a:gd name="connsiteY140" fmla="*/ 314504 h 743129"/>
                <a:gd name="connsiteX141" fmla="*/ 497721 w 1456027"/>
                <a:gd name="connsiteY141" fmla="*/ 285929 h 743129"/>
                <a:gd name="connsiteX142" fmla="*/ 564396 w 1456027"/>
                <a:gd name="connsiteY142" fmla="*/ 276404 h 743129"/>
                <a:gd name="connsiteX143" fmla="*/ 535821 w 1456027"/>
                <a:gd name="connsiteY143" fmla="*/ 152579 h 743129"/>
                <a:gd name="connsiteX144" fmla="*/ 592971 w 1456027"/>
                <a:gd name="connsiteY144" fmla="*/ 124004 h 743129"/>
                <a:gd name="connsiteX145" fmla="*/ 564396 w 1456027"/>
                <a:gd name="connsiteY145" fmla="*/ 28754 h 743129"/>
                <a:gd name="connsiteX146" fmla="*/ 535821 w 1456027"/>
                <a:gd name="connsiteY146" fmla="*/ 19229 h 743129"/>
                <a:gd name="connsiteX147" fmla="*/ 497721 w 1456027"/>
                <a:gd name="connsiteY147" fmla="*/ 28754 h 743129"/>
                <a:gd name="connsiteX148" fmla="*/ 459621 w 1456027"/>
                <a:gd name="connsiteY148" fmla="*/ 124004 h 743129"/>
                <a:gd name="connsiteX149" fmla="*/ 402471 w 1456027"/>
                <a:gd name="connsiteY149" fmla="*/ 114479 h 743129"/>
                <a:gd name="connsiteX150" fmla="*/ 373896 w 1456027"/>
                <a:gd name="connsiteY150" fmla="*/ 104954 h 743129"/>
                <a:gd name="connsiteX151" fmla="*/ 345321 w 1456027"/>
                <a:gd name="connsiteY151" fmla="*/ 114479 h 743129"/>
                <a:gd name="connsiteX152" fmla="*/ 354846 w 1456027"/>
                <a:gd name="connsiteY152" fmla="*/ 171629 h 743129"/>
                <a:gd name="connsiteX153" fmla="*/ 411996 w 1456027"/>
                <a:gd name="connsiteY153" fmla="*/ 190679 h 743129"/>
                <a:gd name="connsiteX154" fmla="*/ 440571 w 1456027"/>
                <a:gd name="connsiteY154" fmla="*/ 200204 h 743129"/>
                <a:gd name="connsiteX155" fmla="*/ 469146 w 1456027"/>
                <a:gd name="connsiteY155" fmla="*/ 219254 h 743129"/>
                <a:gd name="connsiteX156" fmla="*/ 421521 w 1456027"/>
                <a:gd name="connsiteY156" fmla="*/ 295454 h 743129"/>
                <a:gd name="connsiteX157" fmla="*/ 383421 w 1456027"/>
                <a:gd name="connsiteY157" fmla="*/ 304979 h 743129"/>
                <a:gd name="connsiteX158" fmla="*/ 392946 w 1456027"/>
                <a:gd name="connsiteY158" fmla="*/ 362129 h 743129"/>
                <a:gd name="connsiteX159" fmla="*/ 402471 w 1456027"/>
                <a:gd name="connsiteY159" fmla="*/ 390704 h 743129"/>
                <a:gd name="connsiteX160" fmla="*/ 373896 w 1456027"/>
                <a:gd name="connsiteY160" fmla="*/ 400229 h 743129"/>
                <a:gd name="connsiteX161" fmla="*/ 326271 w 1456027"/>
                <a:gd name="connsiteY161" fmla="*/ 352604 h 743129"/>
                <a:gd name="connsiteX162" fmla="*/ 288171 w 1456027"/>
                <a:gd name="connsiteY162" fmla="*/ 266879 h 743129"/>
                <a:gd name="connsiteX163" fmla="*/ 221496 w 1456027"/>
                <a:gd name="connsiteY163" fmla="*/ 276404 h 74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456027" h="743129">
                  <a:moveTo>
                    <a:pt x="221496" y="276404"/>
                  </a:moveTo>
                  <a:cubicBezTo>
                    <a:pt x="202446" y="271642"/>
                    <a:pt x="193017" y="245142"/>
                    <a:pt x="173871" y="238304"/>
                  </a:cubicBezTo>
                  <a:cubicBezTo>
                    <a:pt x="117017" y="217999"/>
                    <a:pt x="91021" y="228204"/>
                    <a:pt x="40521" y="238304"/>
                  </a:cubicBezTo>
                  <a:cubicBezTo>
                    <a:pt x="43696" y="266879"/>
                    <a:pt x="37188" y="298313"/>
                    <a:pt x="50046" y="324029"/>
                  </a:cubicBezTo>
                  <a:cubicBezTo>
                    <a:pt x="55900" y="335738"/>
                    <a:pt x="75367" y="330714"/>
                    <a:pt x="88146" y="333554"/>
                  </a:cubicBezTo>
                  <a:cubicBezTo>
                    <a:pt x="103950" y="337066"/>
                    <a:pt x="119896" y="339904"/>
                    <a:pt x="135771" y="343079"/>
                  </a:cubicBezTo>
                  <a:cubicBezTo>
                    <a:pt x="132596" y="358954"/>
                    <a:pt x="137694" y="379256"/>
                    <a:pt x="126246" y="390704"/>
                  </a:cubicBezTo>
                  <a:cubicBezTo>
                    <a:pt x="119146" y="397804"/>
                    <a:pt x="107325" y="383937"/>
                    <a:pt x="97671" y="381179"/>
                  </a:cubicBezTo>
                  <a:cubicBezTo>
                    <a:pt x="37150" y="363887"/>
                    <a:pt x="80658" y="382197"/>
                    <a:pt x="21471" y="352604"/>
                  </a:cubicBezTo>
                  <a:cubicBezTo>
                    <a:pt x="5917" y="375935"/>
                    <a:pt x="-12657" y="388525"/>
                    <a:pt x="11946" y="419279"/>
                  </a:cubicBezTo>
                  <a:cubicBezTo>
                    <a:pt x="18218" y="427119"/>
                    <a:pt x="30996" y="425629"/>
                    <a:pt x="40521" y="428804"/>
                  </a:cubicBezTo>
                  <a:cubicBezTo>
                    <a:pt x="116721" y="479604"/>
                    <a:pt x="24646" y="412929"/>
                    <a:pt x="88146" y="476429"/>
                  </a:cubicBezTo>
                  <a:cubicBezTo>
                    <a:pt x="96241" y="484524"/>
                    <a:pt x="107196" y="489129"/>
                    <a:pt x="116721" y="495479"/>
                  </a:cubicBezTo>
                  <a:cubicBezTo>
                    <a:pt x="168845" y="478104"/>
                    <a:pt x="171789" y="490118"/>
                    <a:pt x="192921" y="447854"/>
                  </a:cubicBezTo>
                  <a:cubicBezTo>
                    <a:pt x="197411" y="438874"/>
                    <a:pt x="199271" y="428804"/>
                    <a:pt x="202446" y="419279"/>
                  </a:cubicBezTo>
                  <a:cubicBezTo>
                    <a:pt x="215146" y="422454"/>
                    <a:pt x="228514" y="423647"/>
                    <a:pt x="240546" y="428804"/>
                  </a:cubicBezTo>
                  <a:cubicBezTo>
                    <a:pt x="332636" y="468271"/>
                    <a:pt x="197838" y="430033"/>
                    <a:pt x="307221" y="457379"/>
                  </a:cubicBezTo>
                  <a:cubicBezTo>
                    <a:pt x="313571" y="466904"/>
                    <a:pt x="324652" y="474621"/>
                    <a:pt x="326271" y="485954"/>
                  </a:cubicBezTo>
                  <a:cubicBezTo>
                    <a:pt x="335754" y="552335"/>
                    <a:pt x="264578" y="529271"/>
                    <a:pt x="221496" y="533579"/>
                  </a:cubicBezTo>
                  <a:cubicBezTo>
                    <a:pt x="211971" y="536754"/>
                    <a:pt x="202722" y="540926"/>
                    <a:pt x="192921" y="543104"/>
                  </a:cubicBezTo>
                  <a:cubicBezTo>
                    <a:pt x="174068" y="547294"/>
                    <a:pt x="153045" y="543992"/>
                    <a:pt x="135771" y="552629"/>
                  </a:cubicBezTo>
                  <a:cubicBezTo>
                    <a:pt x="125532" y="557749"/>
                    <a:pt x="123071" y="571679"/>
                    <a:pt x="116721" y="581204"/>
                  </a:cubicBezTo>
                  <a:cubicBezTo>
                    <a:pt x="131116" y="638785"/>
                    <a:pt x="113827" y="615164"/>
                    <a:pt x="183396" y="638354"/>
                  </a:cubicBezTo>
                  <a:lnTo>
                    <a:pt x="211971" y="647879"/>
                  </a:lnTo>
                  <a:lnTo>
                    <a:pt x="269121" y="628829"/>
                  </a:lnTo>
                  <a:lnTo>
                    <a:pt x="326271" y="647879"/>
                  </a:lnTo>
                  <a:cubicBezTo>
                    <a:pt x="394313" y="602517"/>
                    <a:pt x="361209" y="615332"/>
                    <a:pt x="421521" y="600254"/>
                  </a:cubicBezTo>
                  <a:cubicBezTo>
                    <a:pt x="424696" y="590729"/>
                    <a:pt x="428868" y="581480"/>
                    <a:pt x="431046" y="571679"/>
                  </a:cubicBezTo>
                  <a:cubicBezTo>
                    <a:pt x="435236" y="552826"/>
                    <a:pt x="428506" y="529610"/>
                    <a:pt x="440571" y="514529"/>
                  </a:cubicBezTo>
                  <a:cubicBezTo>
                    <a:pt x="446843" y="506689"/>
                    <a:pt x="459621" y="520879"/>
                    <a:pt x="469146" y="524054"/>
                  </a:cubicBezTo>
                  <a:cubicBezTo>
                    <a:pt x="472321" y="558979"/>
                    <a:pt x="473711" y="594112"/>
                    <a:pt x="478671" y="628829"/>
                  </a:cubicBezTo>
                  <a:cubicBezTo>
                    <a:pt x="480091" y="638768"/>
                    <a:pt x="495296" y="650304"/>
                    <a:pt x="488196" y="657404"/>
                  </a:cubicBezTo>
                  <a:cubicBezTo>
                    <a:pt x="473102" y="672498"/>
                    <a:pt x="392784" y="682831"/>
                    <a:pt x="373896" y="685979"/>
                  </a:cubicBezTo>
                  <a:cubicBezTo>
                    <a:pt x="380246" y="701854"/>
                    <a:pt x="376359" y="729457"/>
                    <a:pt x="392946" y="733604"/>
                  </a:cubicBezTo>
                  <a:cubicBezTo>
                    <a:pt x="406430" y="736975"/>
                    <a:pt x="590570" y="717652"/>
                    <a:pt x="621546" y="714554"/>
                  </a:cubicBezTo>
                  <a:cubicBezTo>
                    <a:pt x="627896" y="705029"/>
                    <a:pt x="639176" y="697338"/>
                    <a:pt x="640596" y="685979"/>
                  </a:cubicBezTo>
                  <a:cubicBezTo>
                    <a:pt x="644932" y="651288"/>
                    <a:pt x="628662" y="634741"/>
                    <a:pt x="612021" y="609779"/>
                  </a:cubicBezTo>
                  <a:cubicBezTo>
                    <a:pt x="615196" y="593904"/>
                    <a:pt x="625994" y="577720"/>
                    <a:pt x="621546" y="562154"/>
                  </a:cubicBezTo>
                  <a:cubicBezTo>
                    <a:pt x="617659" y="548549"/>
                    <a:pt x="574852" y="537064"/>
                    <a:pt x="564396" y="533579"/>
                  </a:cubicBezTo>
                  <a:cubicBezTo>
                    <a:pt x="558046" y="524054"/>
                    <a:pt x="546610" y="516382"/>
                    <a:pt x="545346" y="505004"/>
                  </a:cubicBezTo>
                  <a:cubicBezTo>
                    <a:pt x="542552" y="479859"/>
                    <a:pt x="556026" y="444389"/>
                    <a:pt x="564396" y="419279"/>
                  </a:cubicBezTo>
                  <a:lnTo>
                    <a:pt x="621546" y="457379"/>
                  </a:lnTo>
                  <a:lnTo>
                    <a:pt x="650121" y="476429"/>
                  </a:lnTo>
                  <a:cubicBezTo>
                    <a:pt x="676271" y="554878"/>
                    <a:pt x="649292" y="536419"/>
                    <a:pt x="735846" y="524054"/>
                  </a:cubicBezTo>
                  <a:cubicBezTo>
                    <a:pt x="742196" y="511354"/>
                    <a:pt x="742720" y="493259"/>
                    <a:pt x="754896" y="485954"/>
                  </a:cubicBezTo>
                  <a:cubicBezTo>
                    <a:pt x="763505" y="480788"/>
                    <a:pt x="774754" y="490498"/>
                    <a:pt x="783471" y="495479"/>
                  </a:cubicBezTo>
                  <a:cubicBezTo>
                    <a:pt x="797254" y="503355"/>
                    <a:pt x="808871" y="514529"/>
                    <a:pt x="821571" y="524054"/>
                  </a:cubicBezTo>
                  <a:cubicBezTo>
                    <a:pt x="818396" y="533579"/>
                    <a:pt x="821026" y="548139"/>
                    <a:pt x="812046" y="552629"/>
                  </a:cubicBezTo>
                  <a:cubicBezTo>
                    <a:pt x="791966" y="562669"/>
                    <a:pt x="758420" y="543885"/>
                    <a:pt x="745371" y="562154"/>
                  </a:cubicBezTo>
                  <a:cubicBezTo>
                    <a:pt x="733699" y="578494"/>
                    <a:pt x="764421" y="619304"/>
                    <a:pt x="764421" y="619304"/>
                  </a:cubicBezTo>
                  <a:cubicBezTo>
                    <a:pt x="751801" y="657163"/>
                    <a:pt x="744521" y="664804"/>
                    <a:pt x="764421" y="714554"/>
                  </a:cubicBezTo>
                  <a:cubicBezTo>
                    <a:pt x="769424" y="727061"/>
                    <a:pt x="783471" y="733604"/>
                    <a:pt x="792996" y="743129"/>
                  </a:cubicBezTo>
                  <a:cubicBezTo>
                    <a:pt x="802521" y="739954"/>
                    <a:pt x="814471" y="740704"/>
                    <a:pt x="821571" y="733604"/>
                  </a:cubicBezTo>
                  <a:cubicBezTo>
                    <a:pt x="828671" y="726504"/>
                    <a:pt x="828918" y="714830"/>
                    <a:pt x="831096" y="705029"/>
                  </a:cubicBezTo>
                  <a:cubicBezTo>
                    <a:pt x="835286" y="686176"/>
                    <a:pt x="837446" y="666929"/>
                    <a:pt x="840621" y="647879"/>
                  </a:cubicBezTo>
                  <a:cubicBezTo>
                    <a:pt x="850146" y="654229"/>
                    <a:pt x="857904" y="665047"/>
                    <a:pt x="869196" y="666929"/>
                  </a:cubicBezTo>
                  <a:cubicBezTo>
                    <a:pt x="933766" y="677691"/>
                    <a:pt x="889160" y="557810"/>
                    <a:pt x="888246" y="552629"/>
                  </a:cubicBezTo>
                  <a:cubicBezTo>
                    <a:pt x="884756" y="532854"/>
                    <a:pt x="875546" y="514529"/>
                    <a:pt x="869196" y="495479"/>
                  </a:cubicBezTo>
                  <a:cubicBezTo>
                    <a:pt x="866021" y="485954"/>
                    <a:pt x="851317" y="461335"/>
                    <a:pt x="859671" y="466904"/>
                  </a:cubicBezTo>
                  <a:cubicBezTo>
                    <a:pt x="869196" y="473254"/>
                    <a:pt x="879452" y="478625"/>
                    <a:pt x="888246" y="485954"/>
                  </a:cubicBezTo>
                  <a:cubicBezTo>
                    <a:pt x="898594" y="494578"/>
                    <a:pt x="907296" y="505004"/>
                    <a:pt x="916821" y="514529"/>
                  </a:cubicBezTo>
                  <a:cubicBezTo>
                    <a:pt x="919996" y="524054"/>
                    <a:pt x="919246" y="536004"/>
                    <a:pt x="926346" y="543104"/>
                  </a:cubicBezTo>
                  <a:cubicBezTo>
                    <a:pt x="942535" y="559293"/>
                    <a:pt x="983496" y="581204"/>
                    <a:pt x="983496" y="581204"/>
                  </a:cubicBezTo>
                  <a:cubicBezTo>
                    <a:pt x="986671" y="609779"/>
                    <a:pt x="974088" y="645292"/>
                    <a:pt x="993021" y="666929"/>
                  </a:cubicBezTo>
                  <a:cubicBezTo>
                    <a:pt x="1027550" y="706391"/>
                    <a:pt x="1059560" y="643321"/>
                    <a:pt x="1069221" y="628829"/>
                  </a:cubicBezTo>
                  <a:cubicBezTo>
                    <a:pt x="1066046" y="603429"/>
                    <a:pt x="1072594" y="574740"/>
                    <a:pt x="1059696" y="552629"/>
                  </a:cubicBezTo>
                  <a:cubicBezTo>
                    <a:pt x="1048160" y="532853"/>
                    <a:pt x="1002546" y="514529"/>
                    <a:pt x="1002546" y="514529"/>
                  </a:cubicBezTo>
                  <a:cubicBezTo>
                    <a:pt x="996196" y="501829"/>
                    <a:pt x="975620" y="488243"/>
                    <a:pt x="983496" y="476429"/>
                  </a:cubicBezTo>
                  <a:cubicBezTo>
                    <a:pt x="994635" y="459721"/>
                    <a:pt x="1040646" y="457379"/>
                    <a:pt x="1040646" y="457379"/>
                  </a:cubicBezTo>
                  <a:cubicBezTo>
                    <a:pt x="1059696" y="460554"/>
                    <a:pt x="1079474" y="460797"/>
                    <a:pt x="1097796" y="466904"/>
                  </a:cubicBezTo>
                  <a:cubicBezTo>
                    <a:pt x="1108656" y="470524"/>
                    <a:pt x="1115652" y="481934"/>
                    <a:pt x="1126371" y="485954"/>
                  </a:cubicBezTo>
                  <a:cubicBezTo>
                    <a:pt x="1141530" y="491638"/>
                    <a:pt x="1158121" y="492304"/>
                    <a:pt x="1173996" y="495479"/>
                  </a:cubicBezTo>
                  <a:cubicBezTo>
                    <a:pt x="1183521" y="508179"/>
                    <a:pt x="1193344" y="520661"/>
                    <a:pt x="1202571" y="533579"/>
                  </a:cubicBezTo>
                  <a:cubicBezTo>
                    <a:pt x="1209225" y="542894"/>
                    <a:pt x="1212096" y="555804"/>
                    <a:pt x="1221621" y="562154"/>
                  </a:cubicBezTo>
                  <a:cubicBezTo>
                    <a:pt x="1232513" y="569416"/>
                    <a:pt x="1247021" y="568504"/>
                    <a:pt x="1259721" y="571679"/>
                  </a:cubicBezTo>
                  <a:cubicBezTo>
                    <a:pt x="1267807" y="547420"/>
                    <a:pt x="1281790" y="521226"/>
                    <a:pt x="1259721" y="495479"/>
                  </a:cubicBezTo>
                  <a:cubicBezTo>
                    <a:pt x="1248594" y="482497"/>
                    <a:pt x="1227971" y="482779"/>
                    <a:pt x="1212096" y="476429"/>
                  </a:cubicBezTo>
                  <a:cubicBezTo>
                    <a:pt x="1167332" y="431665"/>
                    <a:pt x="1190993" y="459062"/>
                    <a:pt x="1145421" y="390704"/>
                  </a:cubicBezTo>
                  <a:cubicBezTo>
                    <a:pt x="1139852" y="382350"/>
                    <a:pt x="1126586" y="383614"/>
                    <a:pt x="1116846" y="381179"/>
                  </a:cubicBezTo>
                  <a:cubicBezTo>
                    <a:pt x="1101140" y="377252"/>
                    <a:pt x="1085096" y="374829"/>
                    <a:pt x="1069221" y="371654"/>
                  </a:cubicBezTo>
                  <a:cubicBezTo>
                    <a:pt x="1118601" y="355194"/>
                    <a:pt x="1084762" y="360124"/>
                    <a:pt x="1154946" y="381179"/>
                  </a:cubicBezTo>
                  <a:cubicBezTo>
                    <a:pt x="1188131" y="391134"/>
                    <a:pt x="1205711" y="392460"/>
                    <a:pt x="1240671" y="400229"/>
                  </a:cubicBezTo>
                  <a:cubicBezTo>
                    <a:pt x="1253450" y="403069"/>
                    <a:pt x="1266071" y="406579"/>
                    <a:pt x="1278771" y="409754"/>
                  </a:cubicBezTo>
                  <a:cubicBezTo>
                    <a:pt x="1326069" y="480700"/>
                    <a:pt x="1265280" y="393565"/>
                    <a:pt x="1326396" y="466904"/>
                  </a:cubicBezTo>
                  <a:cubicBezTo>
                    <a:pt x="1392701" y="546470"/>
                    <a:pt x="1290539" y="440572"/>
                    <a:pt x="1374021" y="524054"/>
                  </a:cubicBezTo>
                  <a:cubicBezTo>
                    <a:pt x="1399421" y="520879"/>
                    <a:pt x="1434506" y="534735"/>
                    <a:pt x="1450221" y="514529"/>
                  </a:cubicBezTo>
                  <a:cubicBezTo>
                    <a:pt x="1465936" y="494323"/>
                    <a:pt x="1445275" y="463514"/>
                    <a:pt x="1440696" y="438329"/>
                  </a:cubicBezTo>
                  <a:cubicBezTo>
                    <a:pt x="1438900" y="428451"/>
                    <a:pt x="1438271" y="416854"/>
                    <a:pt x="1431171" y="409754"/>
                  </a:cubicBezTo>
                  <a:cubicBezTo>
                    <a:pt x="1419401" y="397984"/>
                    <a:pt x="1381573" y="386871"/>
                    <a:pt x="1364496" y="381179"/>
                  </a:cubicBezTo>
                  <a:cubicBezTo>
                    <a:pt x="1358146" y="371654"/>
                    <a:pt x="1350095" y="363065"/>
                    <a:pt x="1345446" y="352604"/>
                  </a:cubicBezTo>
                  <a:cubicBezTo>
                    <a:pt x="1337291" y="334254"/>
                    <a:pt x="1326396" y="295454"/>
                    <a:pt x="1326396" y="295454"/>
                  </a:cubicBezTo>
                  <a:cubicBezTo>
                    <a:pt x="1339355" y="256577"/>
                    <a:pt x="1339276" y="273859"/>
                    <a:pt x="1326396" y="228779"/>
                  </a:cubicBezTo>
                  <a:cubicBezTo>
                    <a:pt x="1323638" y="219125"/>
                    <a:pt x="1323143" y="208044"/>
                    <a:pt x="1316871" y="200204"/>
                  </a:cubicBezTo>
                  <a:cubicBezTo>
                    <a:pt x="1309720" y="191265"/>
                    <a:pt x="1297821" y="187504"/>
                    <a:pt x="1288296" y="181154"/>
                  </a:cubicBezTo>
                  <a:cubicBezTo>
                    <a:pt x="1262896" y="184329"/>
                    <a:pt x="1237281" y="186100"/>
                    <a:pt x="1212096" y="190679"/>
                  </a:cubicBezTo>
                  <a:cubicBezTo>
                    <a:pt x="1202218" y="192475"/>
                    <a:pt x="1193175" y="197446"/>
                    <a:pt x="1183521" y="200204"/>
                  </a:cubicBezTo>
                  <a:cubicBezTo>
                    <a:pt x="1170934" y="203800"/>
                    <a:pt x="1158121" y="206554"/>
                    <a:pt x="1145421" y="209729"/>
                  </a:cubicBezTo>
                  <a:cubicBezTo>
                    <a:pt x="1115758" y="229504"/>
                    <a:pt x="1094274" y="251067"/>
                    <a:pt x="1059696" y="257354"/>
                  </a:cubicBezTo>
                  <a:cubicBezTo>
                    <a:pt x="1034511" y="261933"/>
                    <a:pt x="1008896" y="263704"/>
                    <a:pt x="983496" y="266879"/>
                  </a:cubicBezTo>
                  <a:cubicBezTo>
                    <a:pt x="980321" y="304979"/>
                    <a:pt x="1001005" y="354145"/>
                    <a:pt x="973971" y="381179"/>
                  </a:cubicBezTo>
                  <a:cubicBezTo>
                    <a:pt x="897672" y="457478"/>
                    <a:pt x="879705" y="374605"/>
                    <a:pt x="869196" y="343079"/>
                  </a:cubicBezTo>
                  <a:cubicBezTo>
                    <a:pt x="852052" y="348794"/>
                    <a:pt x="819265" y="365405"/>
                    <a:pt x="802521" y="343079"/>
                  </a:cubicBezTo>
                  <a:cubicBezTo>
                    <a:pt x="796497" y="335047"/>
                    <a:pt x="803876" y="320340"/>
                    <a:pt x="812046" y="314504"/>
                  </a:cubicBezTo>
                  <a:cubicBezTo>
                    <a:pt x="835016" y="298097"/>
                    <a:pt x="899884" y="290339"/>
                    <a:pt x="926346" y="285929"/>
                  </a:cubicBezTo>
                  <a:cubicBezTo>
                    <a:pt x="929521" y="276404"/>
                    <a:pt x="933902" y="267199"/>
                    <a:pt x="935871" y="257354"/>
                  </a:cubicBezTo>
                  <a:cubicBezTo>
                    <a:pt x="940274" y="235339"/>
                    <a:pt x="928350" y="205290"/>
                    <a:pt x="945396" y="190679"/>
                  </a:cubicBezTo>
                  <a:cubicBezTo>
                    <a:pt x="960059" y="178110"/>
                    <a:pt x="983496" y="197029"/>
                    <a:pt x="1002546" y="200204"/>
                  </a:cubicBezTo>
                  <a:cubicBezTo>
                    <a:pt x="1012071" y="206554"/>
                    <a:pt x="1019829" y="217372"/>
                    <a:pt x="1031121" y="219254"/>
                  </a:cubicBezTo>
                  <a:cubicBezTo>
                    <a:pt x="1071462" y="225978"/>
                    <a:pt x="1054280" y="199830"/>
                    <a:pt x="1069221" y="181154"/>
                  </a:cubicBezTo>
                  <a:cubicBezTo>
                    <a:pt x="1076372" y="172215"/>
                    <a:pt x="1086544" y="164214"/>
                    <a:pt x="1097796" y="162104"/>
                  </a:cubicBezTo>
                  <a:cubicBezTo>
                    <a:pt x="1138484" y="154475"/>
                    <a:pt x="1180346" y="155754"/>
                    <a:pt x="1221621" y="152579"/>
                  </a:cubicBezTo>
                  <a:cubicBezTo>
                    <a:pt x="1228406" y="132224"/>
                    <a:pt x="1242551" y="106834"/>
                    <a:pt x="1221621" y="85904"/>
                  </a:cubicBezTo>
                  <a:cubicBezTo>
                    <a:pt x="1212364" y="76647"/>
                    <a:pt x="1196221" y="79554"/>
                    <a:pt x="1183521" y="76379"/>
                  </a:cubicBezTo>
                  <a:cubicBezTo>
                    <a:pt x="1164471" y="79554"/>
                    <a:pt x="1145566" y="88037"/>
                    <a:pt x="1126371" y="85904"/>
                  </a:cubicBezTo>
                  <a:cubicBezTo>
                    <a:pt x="1049264" y="77337"/>
                    <a:pt x="1153578" y="38963"/>
                    <a:pt x="1059696" y="85904"/>
                  </a:cubicBezTo>
                  <a:cubicBezTo>
                    <a:pt x="1056521" y="95429"/>
                    <a:pt x="1059825" y="111721"/>
                    <a:pt x="1050171" y="114479"/>
                  </a:cubicBezTo>
                  <a:cubicBezTo>
                    <a:pt x="1014239" y="124745"/>
                    <a:pt x="989820" y="102820"/>
                    <a:pt x="964446" y="85904"/>
                  </a:cubicBezTo>
                  <a:cubicBezTo>
                    <a:pt x="948582" y="101768"/>
                    <a:pt x="929398" y="124688"/>
                    <a:pt x="907296" y="133529"/>
                  </a:cubicBezTo>
                  <a:cubicBezTo>
                    <a:pt x="885835" y="142113"/>
                    <a:pt x="862846" y="146229"/>
                    <a:pt x="840621" y="152579"/>
                  </a:cubicBezTo>
                  <a:cubicBezTo>
                    <a:pt x="837446" y="187504"/>
                    <a:pt x="841409" y="223836"/>
                    <a:pt x="831096" y="257354"/>
                  </a:cubicBezTo>
                  <a:cubicBezTo>
                    <a:pt x="827729" y="268295"/>
                    <a:pt x="813969" y="276404"/>
                    <a:pt x="802521" y="276404"/>
                  </a:cubicBezTo>
                  <a:cubicBezTo>
                    <a:pt x="773249" y="276404"/>
                    <a:pt x="745371" y="263704"/>
                    <a:pt x="716796" y="257354"/>
                  </a:cubicBezTo>
                  <a:cubicBezTo>
                    <a:pt x="713621" y="247829"/>
                    <a:pt x="702781" y="237759"/>
                    <a:pt x="707271" y="228779"/>
                  </a:cubicBezTo>
                  <a:cubicBezTo>
                    <a:pt x="711761" y="219799"/>
                    <a:pt x="726866" y="223744"/>
                    <a:pt x="735846" y="219254"/>
                  </a:cubicBezTo>
                  <a:cubicBezTo>
                    <a:pt x="809704" y="182325"/>
                    <a:pt x="721172" y="214620"/>
                    <a:pt x="792996" y="190679"/>
                  </a:cubicBezTo>
                  <a:cubicBezTo>
                    <a:pt x="796171" y="181154"/>
                    <a:pt x="798566" y="171332"/>
                    <a:pt x="802521" y="162104"/>
                  </a:cubicBezTo>
                  <a:cubicBezTo>
                    <a:pt x="808114" y="149053"/>
                    <a:pt x="818127" y="137779"/>
                    <a:pt x="821571" y="124004"/>
                  </a:cubicBezTo>
                  <a:cubicBezTo>
                    <a:pt x="827779" y="99171"/>
                    <a:pt x="815381" y="68010"/>
                    <a:pt x="831096" y="47804"/>
                  </a:cubicBezTo>
                  <a:cubicBezTo>
                    <a:pt x="842953" y="32559"/>
                    <a:pt x="869196" y="41454"/>
                    <a:pt x="888246" y="38279"/>
                  </a:cubicBezTo>
                  <a:cubicBezTo>
                    <a:pt x="885071" y="28754"/>
                    <a:pt x="887438" y="14685"/>
                    <a:pt x="878721" y="9704"/>
                  </a:cubicBezTo>
                  <a:cubicBezTo>
                    <a:pt x="835705" y="-14877"/>
                    <a:pt x="736153" y="14415"/>
                    <a:pt x="707271" y="19229"/>
                  </a:cubicBezTo>
                  <a:lnTo>
                    <a:pt x="678696" y="104954"/>
                  </a:lnTo>
                  <a:cubicBezTo>
                    <a:pt x="671456" y="126674"/>
                    <a:pt x="653296" y="143054"/>
                    <a:pt x="640596" y="162104"/>
                  </a:cubicBezTo>
                  <a:lnTo>
                    <a:pt x="621546" y="190679"/>
                  </a:lnTo>
                  <a:cubicBezTo>
                    <a:pt x="642566" y="295777"/>
                    <a:pt x="611060" y="196622"/>
                    <a:pt x="659646" y="257354"/>
                  </a:cubicBezTo>
                  <a:cubicBezTo>
                    <a:pt x="712226" y="323079"/>
                    <a:pt x="615854" y="250384"/>
                    <a:pt x="697746" y="304979"/>
                  </a:cubicBezTo>
                  <a:cubicBezTo>
                    <a:pt x="703551" y="322395"/>
                    <a:pt x="723493" y="366467"/>
                    <a:pt x="697746" y="381179"/>
                  </a:cubicBezTo>
                  <a:cubicBezTo>
                    <a:pt x="680978" y="390761"/>
                    <a:pt x="659646" y="374829"/>
                    <a:pt x="640596" y="371654"/>
                  </a:cubicBezTo>
                  <a:cubicBezTo>
                    <a:pt x="631071" y="368479"/>
                    <a:pt x="621899" y="363925"/>
                    <a:pt x="612021" y="362129"/>
                  </a:cubicBezTo>
                  <a:cubicBezTo>
                    <a:pt x="586836" y="357550"/>
                    <a:pt x="558716" y="364052"/>
                    <a:pt x="535821" y="352604"/>
                  </a:cubicBezTo>
                  <a:cubicBezTo>
                    <a:pt x="523121" y="346254"/>
                    <a:pt x="523816" y="326832"/>
                    <a:pt x="516771" y="314504"/>
                  </a:cubicBezTo>
                  <a:cubicBezTo>
                    <a:pt x="511091" y="304565"/>
                    <a:pt x="504071" y="295454"/>
                    <a:pt x="497721" y="285929"/>
                  </a:cubicBezTo>
                  <a:cubicBezTo>
                    <a:pt x="519946" y="282754"/>
                    <a:pt x="555106" y="296842"/>
                    <a:pt x="564396" y="276404"/>
                  </a:cubicBezTo>
                  <a:cubicBezTo>
                    <a:pt x="572480" y="258619"/>
                    <a:pt x="546561" y="184798"/>
                    <a:pt x="535821" y="152579"/>
                  </a:cubicBezTo>
                  <a:cubicBezTo>
                    <a:pt x="545458" y="149367"/>
                    <a:pt x="590017" y="137298"/>
                    <a:pt x="592971" y="124004"/>
                  </a:cubicBezTo>
                  <a:cubicBezTo>
                    <a:pt x="597847" y="102061"/>
                    <a:pt x="587731" y="47422"/>
                    <a:pt x="564396" y="28754"/>
                  </a:cubicBezTo>
                  <a:cubicBezTo>
                    <a:pt x="556556" y="22482"/>
                    <a:pt x="545346" y="22404"/>
                    <a:pt x="535821" y="19229"/>
                  </a:cubicBezTo>
                  <a:cubicBezTo>
                    <a:pt x="523121" y="22404"/>
                    <a:pt x="508613" y="21492"/>
                    <a:pt x="497721" y="28754"/>
                  </a:cubicBezTo>
                  <a:cubicBezTo>
                    <a:pt x="475223" y="43752"/>
                    <a:pt x="462889" y="112568"/>
                    <a:pt x="459621" y="124004"/>
                  </a:cubicBezTo>
                  <a:cubicBezTo>
                    <a:pt x="440571" y="120829"/>
                    <a:pt x="421324" y="118669"/>
                    <a:pt x="402471" y="114479"/>
                  </a:cubicBezTo>
                  <a:cubicBezTo>
                    <a:pt x="392670" y="112301"/>
                    <a:pt x="383936" y="104954"/>
                    <a:pt x="373896" y="104954"/>
                  </a:cubicBezTo>
                  <a:cubicBezTo>
                    <a:pt x="363856" y="104954"/>
                    <a:pt x="354846" y="111304"/>
                    <a:pt x="345321" y="114479"/>
                  </a:cubicBezTo>
                  <a:cubicBezTo>
                    <a:pt x="348496" y="133529"/>
                    <a:pt x="342128" y="157095"/>
                    <a:pt x="354846" y="171629"/>
                  </a:cubicBezTo>
                  <a:cubicBezTo>
                    <a:pt x="368069" y="186741"/>
                    <a:pt x="392946" y="184329"/>
                    <a:pt x="411996" y="190679"/>
                  </a:cubicBezTo>
                  <a:lnTo>
                    <a:pt x="440571" y="200204"/>
                  </a:lnTo>
                  <a:cubicBezTo>
                    <a:pt x="450096" y="206554"/>
                    <a:pt x="467726" y="207895"/>
                    <a:pt x="469146" y="219254"/>
                  </a:cubicBezTo>
                  <a:cubicBezTo>
                    <a:pt x="473818" y="256634"/>
                    <a:pt x="451216" y="282727"/>
                    <a:pt x="421521" y="295454"/>
                  </a:cubicBezTo>
                  <a:cubicBezTo>
                    <a:pt x="409489" y="300611"/>
                    <a:pt x="396121" y="301804"/>
                    <a:pt x="383421" y="304979"/>
                  </a:cubicBezTo>
                  <a:cubicBezTo>
                    <a:pt x="386596" y="324029"/>
                    <a:pt x="388756" y="343276"/>
                    <a:pt x="392946" y="362129"/>
                  </a:cubicBezTo>
                  <a:cubicBezTo>
                    <a:pt x="395124" y="371930"/>
                    <a:pt x="406961" y="381724"/>
                    <a:pt x="402471" y="390704"/>
                  </a:cubicBezTo>
                  <a:cubicBezTo>
                    <a:pt x="397981" y="399684"/>
                    <a:pt x="383421" y="397054"/>
                    <a:pt x="373896" y="400229"/>
                  </a:cubicBezTo>
                  <a:cubicBezTo>
                    <a:pt x="353258" y="386471"/>
                    <a:pt x="334208" y="379062"/>
                    <a:pt x="326271" y="352604"/>
                  </a:cubicBezTo>
                  <a:cubicBezTo>
                    <a:pt x="316419" y="319765"/>
                    <a:pt x="334767" y="275351"/>
                    <a:pt x="288171" y="266879"/>
                  </a:cubicBezTo>
                  <a:cubicBezTo>
                    <a:pt x="263181" y="262335"/>
                    <a:pt x="240546" y="281166"/>
                    <a:pt x="221496" y="276404"/>
                  </a:cubicBezTo>
                  <a:close/>
                </a:path>
              </a:pathLst>
            </a:cu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grpSp>
      <p:sp>
        <p:nvSpPr>
          <p:cNvPr id="22534" name="TextBox 29"/>
          <p:cNvSpPr txBox="1">
            <a:spLocks noChangeArrowheads="1"/>
          </p:cNvSpPr>
          <p:nvPr/>
        </p:nvSpPr>
        <p:spPr bwMode="auto">
          <a:xfrm>
            <a:off x="3155950" y="2360612"/>
            <a:ext cx="325438" cy="368300"/>
          </a:xfrm>
          <a:prstGeom prst="rect">
            <a:avLst/>
          </a:prstGeom>
          <a:noFill/>
          <a:ln w="9525">
            <a:noFill/>
            <a:miter lim="800000"/>
            <a:headEnd/>
            <a:tailEnd/>
          </a:ln>
        </p:spPr>
        <p:txBody>
          <a:bodyPr>
            <a:spAutoFit/>
          </a:bodyPr>
          <a:lstStyle/>
          <a:p>
            <a:r>
              <a:rPr lang="en-US" dirty="0"/>
              <a:t>+</a:t>
            </a:r>
          </a:p>
        </p:txBody>
      </p:sp>
      <p:sp>
        <p:nvSpPr>
          <p:cNvPr id="22535" name="TextBox 38"/>
          <p:cNvSpPr txBox="1">
            <a:spLocks noChangeArrowheads="1"/>
          </p:cNvSpPr>
          <p:nvPr/>
        </p:nvSpPr>
        <p:spPr bwMode="auto">
          <a:xfrm>
            <a:off x="8088313" y="2528887"/>
            <a:ext cx="325437" cy="368300"/>
          </a:xfrm>
          <a:prstGeom prst="rect">
            <a:avLst/>
          </a:prstGeom>
          <a:noFill/>
          <a:ln w="9525">
            <a:noFill/>
            <a:miter lim="800000"/>
            <a:headEnd/>
            <a:tailEnd/>
          </a:ln>
        </p:spPr>
        <p:txBody>
          <a:bodyPr>
            <a:spAutoFit/>
          </a:bodyPr>
          <a:lstStyle/>
          <a:p>
            <a:r>
              <a:rPr lang="en-US"/>
              <a:t>+</a:t>
            </a:r>
          </a:p>
        </p:txBody>
      </p:sp>
      <p:sp>
        <p:nvSpPr>
          <p:cNvPr id="22536" name="TextBox 39"/>
          <p:cNvSpPr txBox="1">
            <a:spLocks noChangeArrowheads="1"/>
          </p:cNvSpPr>
          <p:nvPr/>
        </p:nvSpPr>
        <p:spPr bwMode="auto">
          <a:xfrm>
            <a:off x="5781675" y="4129087"/>
            <a:ext cx="325438" cy="368300"/>
          </a:xfrm>
          <a:prstGeom prst="rect">
            <a:avLst/>
          </a:prstGeom>
          <a:noFill/>
          <a:ln w="9525">
            <a:noFill/>
            <a:miter lim="800000"/>
            <a:headEnd/>
            <a:tailEnd/>
          </a:ln>
        </p:spPr>
        <p:txBody>
          <a:bodyPr>
            <a:spAutoFit/>
          </a:bodyPr>
          <a:lstStyle/>
          <a:p>
            <a:r>
              <a:rPr lang="en-US"/>
              <a:t>+</a:t>
            </a:r>
          </a:p>
        </p:txBody>
      </p:sp>
      <p:sp>
        <p:nvSpPr>
          <p:cNvPr id="22538" name="TextBox 41"/>
          <p:cNvSpPr txBox="1">
            <a:spLocks noChangeArrowheads="1"/>
          </p:cNvSpPr>
          <p:nvPr/>
        </p:nvSpPr>
        <p:spPr bwMode="auto">
          <a:xfrm>
            <a:off x="793750" y="1219200"/>
            <a:ext cx="327025" cy="430212"/>
          </a:xfrm>
          <a:prstGeom prst="rect">
            <a:avLst/>
          </a:prstGeom>
          <a:noFill/>
          <a:ln w="9525">
            <a:noFill/>
            <a:miter lim="800000"/>
            <a:headEnd/>
            <a:tailEnd/>
          </a:ln>
        </p:spPr>
        <p:txBody>
          <a:bodyPr>
            <a:spAutoFit/>
          </a:bodyPr>
          <a:lstStyle/>
          <a:p>
            <a:r>
              <a:rPr lang="en-US" sz="2200" dirty="0"/>
              <a:t>-</a:t>
            </a:r>
          </a:p>
        </p:txBody>
      </p:sp>
      <p:sp>
        <p:nvSpPr>
          <p:cNvPr id="22539" name="TextBox 42"/>
          <p:cNvSpPr txBox="1">
            <a:spLocks noChangeArrowheads="1"/>
          </p:cNvSpPr>
          <p:nvPr/>
        </p:nvSpPr>
        <p:spPr bwMode="auto">
          <a:xfrm>
            <a:off x="5699125" y="1403350"/>
            <a:ext cx="325438" cy="430212"/>
          </a:xfrm>
          <a:prstGeom prst="rect">
            <a:avLst/>
          </a:prstGeom>
          <a:noFill/>
          <a:ln w="9525">
            <a:noFill/>
            <a:miter lim="800000"/>
            <a:headEnd/>
            <a:tailEnd/>
          </a:ln>
        </p:spPr>
        <p:txBody>
          <a:bodyPr>
            <a:spAutoFit/>
          </a:bodyPr>
          <a:lstStyle/>
          <a:p>
            <a:r>
              <a:rPr lang="en-US" sz="2200"/>
              <a:t>-</a:t>
            </a:r>
          </a:p>
        </p:txBody>
      </p:sp>
      <p:sp>
        <p:nvSpPr>
          <p:cNvPr id="22540" name="TextBox 43"/>
          <p:cNvSpPr txBox="1">
            <a:spLocks noChangeArrowheads="1"/>
          </p:cNvSpPr>
          <p:nvPr/>
        </p:nvSpPr>
        <p:spPr bwMode="auto">
          <a:xfrm>
            <a:off x="3821113" y="4424362"/>
            <a:ext cx="1130300" cy="461963"/>
          </a:xfrm>
          <a:prstGeom prst="rect">
            <a:avLst/>
          </a:prstGeom>
          <a:noFill/>
          <a:ln w="9525">
            <a:solidFill>
              <a:schemeClr val="tx1"/>
            </a:solidFill>
            <a:miter lim="800000"/>
            <a:headEnd/>
            <a:tailEnd/>
          </a:ln>
        </p:spPr>
        <p:txBody>
          <a:bodyPr>
            <a:spAutoFit/>
          </a:bodyPr>
          <a:lstStyle/>
          <a:p>
            <a:pPr algn="ctr"/>
            <a:r>
              <a:rPr lang="en-US" sz="2400"/>
              <a:t>Load</a:t>
            </a:r>
          </a:p>
        </p:txBody>
      </p:sp>
      <p:cxnSp>
        <p:nvCxnSpPr>
          <p:cNvPr id="48" name="Elbow Connector 47"/>
          <p:cNvCxnSpPr>
            <a:stCxn id="7" idx="1"/>
            <a:endCxn id="22540" idx="1"/>
          </p:cNvCxnSpPr>
          <p:nvPr/>
        </p:nvCxnSpPr>
        <p:spPr>
          <a:xfrm rot="10800000" flipH="1" flipV="1">
            <a:off x="719138" y="1585912"/>
            <a:ext cx="3101975" cy="3070225"/>
          </a:xfrm>
          <a:prstGeom prst="bentConnector3">
            <a:avLst>
              <a:gd name="adj1" fmla="val -736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0800000" flipV="1">
            <a:off x="4964113" y="2614612"/>
            <a:ext cx="3449637" cy="2041525"/>
          </a:xfrm>
          <a:prstGeom prst="bentConnector3">
            <a:avLst>
              <a:gd name="adj1" fmla="val -82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a:off x="3444875" y="2595562"/>
            <a:ext cx="212725" cy="30003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490912" y="3200400"/>
            <a:ext cx="904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a:off x="3197225" y="2898775"/>
            <a:ext cx="463550" cy="457200"/>
          </a:xfrm>
          <a:prstGeom prst="bentConnector3">
            <a:avLst>
              <a:gd name="adj1" fmla="val -462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5280025" y="1752600"/>
            <a:ext cx="358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257800" y="1758950"/>
            <a:ext cx="15875" cy="1190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257800" y="2943225"/>
            <a:ext cx="1282700" cy="11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540500" y="2954337"/>
            <a:ext cx="0" cy="1190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107113" y="4144962"/>
            <a:ext cx="4333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55" name="Picture 2" descr="M:\SHINE\Marketing\Logos\SHINE logos\Brian's SHINE Logos\SHINE only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
        <p:nvSpPr>
          <p:cNvPr id="56"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12</a:t>
            </a:fld>
            <a:endParaRPr lang="en-US" sz="1400" dirty="0">
              <a:solidFill>
                <a:srgbClr val="000000"/>
              </a:solidFill>
              <a:latin typeface="Verdana"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If the solar cell isn’t working</a:t>
            </a:r>
            <a:endParaRPr lang="en-US" dirty="0"/>
          </a:p>
        </p:txBody>
      </p:sp>
      <p:sp>
        <p:nvSpPr>
          <p:cNvPr id="23555" name="Content Placeholder 2"/>
          <p:cNvSpPr>
            <a:spLocks noGrp="1"/>
          </p:cNvSpPr>
          <p:nvPr>
            <p:ph idx="1"/>
          </p:nvPr>
        </p:nvSpPr>
        <p:spPr/>
        <p:txBody>
          <a:bodyPr>
            <a:normAutofit fontScale="85000" lnSpcReduction="20000"/>
          </a:bodyPr>
          <a:lstStyle/>
          <a:p>
            <a:r>
              <a:rPr lang="en-US" smtClean="0"/>
              <a:t>Make sure there is enough electrolyte </a:t>
            </a:r>
          </a:p>
          <a:p>
            <a:endParaRPr lang="en-US" sz="2000" smtClean="0"/>
          </a:p>
          <a:p>
            <a:r>
              <a:rPr lang="en-US" smtClean="0"/>
              <a:t>Ensure that all of the electrolyte its wiped of the exposed edges of the glass slide</a:t>
            </a:r>
          </a:p>
          <a:p>
            <a:endParaRPr lang="en-US" sz="2000" smtClean="0"/>
          </a:p>
          <a:p>
            <a:r>
              <a:rPr lang="en-US" smtClean="0"/>
              <a:t>Check that the SnO</a:t>
            </a:r>
            <a:r>
              <a:rPr lang="en-US" baseline="-25000" smtClean="0"/>
              <a:t>2</a:t>
            </a:r>
            <a:r>
              <a:rPr lang="en-US" smtClean="0"/>
              <a:t> coated side of the glass plate is not on the outside of the cell</a:t>
            </a:r>
          </a:p>
          <a:p>
            <a:pPr>
              <a:buFont typeface="Wingdings 2" pitchFamily="18" charset="2"/>
              <a:buNone/>
            </a:pPr>
            <a:endParaRPr lang="en-US" sz="2000" smtClean="0"/>
          </a:p>
          <a:p>
            <a:r>
              <a:rPr lang="en-US" smtClean="0"/>
              <a:t>Check that enough of the berry stained TiO</a:t>
            </a:r>
            <a:r>
              <a:rPr lang="en-US" baseline="-25000" smtClean="0"/>
              <a:t>2</a:t>
            </a:r>
            <a:r>
              <a:rPr lang="en-US" smtClean="0"/>
              <a:t> is on the slide and exposed</a:t>
            </a:r>
          </a:p>
        </p:txBody>
      </p:sp>
      <p:sp>
        <p:nvSpPr>
          <p:cNvPr id="4"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5" name="Picture 2" descr="M:\SHINE\Marketing\Logos\SHINE logos\Brian's SHINE Logos\SHINE only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13</a:t>
            </a:fld>
            <a:endParaRPr lang="en-US" sz="1400" dirty="0">
              <a:solidFill>
                <a:srgbClr val="000000"/>
              </a:solidFill>
              <a:latin typeface="Verdana"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24579" name="Content Placeholder 2"/>
          <p:cNvSpPr>
            <a:spLocks noGrp="1"/>
          </p:cNvSpPr>
          <p:nvPr>
            <p:ph idx="1"/>
          </p:nvPr>
        </p:nvSpPr>
        <p:spPr/>
        <p:txBody>
          <a:bodyPr>
            <a:normAutofit lnSpcReduction="10000"/>
          </a:bodyPr>
          <a:lstStyle/>
          <a:p>
            <a:r>
              <a:rPr lang="en-US" dirty="0" smtClean="0"/>
              <a:t>Reusing the kit	</a:t>
            </a:r>
          </a:p>
          <a:p>
            <a:pPr lvl="1"/>
            <a:r>
              <a:rPr lang="en-US" dirty="0" smtClean="0"/>
              <a:t>Make sure the TiO</a:t>
            </a:r>
            <a:r>
              <a:rPr lang="en-US" baseline="-25000" dirty="0" smtClean="0"/>
              <a:t>2</a:t>
            </a:r>
            <a:r>
              <a:rPr lang="en-US" dirty="0" smtClean="0"/>
              <a:t> slide and carbon coated slide are reused for the same application</a:t>
            </a:r>
          </a:p>
          <a:p>
            <a:endParaRPr lang="en-US" dirty="0" smtClean="0"/>
          </a:p>
          <a:p>
            <a:r>
              <a:rPr lang="en-US" dirty="0" smtClean="0"/>
              <a:t>Photosynthesis</a:t>
            </a:r>
          </a:p>
          <a:p>
            <a:pPr lvl="1"/>
            <a:r>
              <a:rPr lang="en-US" dirty="0" smtClean="0"/>
              <a:t>Chlorophyll dye instead of berries</a:t>
            </a:r>
          </a:p>
          <a:p>
            <a:pPr lvl="1"/>
            <a:r>
              <a:rPr lang="en-US" dirty="0" smtClean="0"/>
              <a:t>Different colors of leaves</a:t>
            </a:r>
          </a:p>
          <a:p>
            <a:pPr lvl="1"/>
            <a:endParaRPr lang="en-US" dirty="0" smtClean="0"/>
          </a:p>
        </p:txBody>
      </p:sp>
      <p:sp>
        <p:nvSpPr>
          <p:cNvPr id="8"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14</a:t>
            </a:fld>
            <a:endParaRPr lang="en-US" sz="1400" dirty="0">
              <a:solidFill>
                <a:srgbClr val="000000"/>
              </a:solidFill>
              <a:latin typeface="Verdana" pitchFamily="34" charset="0"/>
              <a:ea typeface="Arial Unicode MS" pitchFamily="34" charset="-128"/>
              <a:cs typeface="Arial Unicode MS" pitchFamily="34" charset="-128"/>
            </a:endParaRPr>
          </a:p>
        </p:txBody>
      </p:sp>
      <p:sp>
        <p:nvSpPr>
          <p:cNvPr id="6"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10" name="Picture 2" descr="M:\SHINE\Marketing\Logos\SHINE logos\Brian's SHINE Logos\SHINE only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20431545"/>
              </p:ext>
            </p:extLst>
          </p:nvPr>
        </p:nvGraphicFramePr>
        <p:xfrm>
          <a:off x="228600" y="2209800"/>
          <a:ext cx="8763000" cy="3216536"/>
        </p:xfrm>
        <a:graphic>
          <a:graphicData uri="http://schemas.openxmlformats.org/drawingml/2006/table">
            <a:tbl>
              <a:tblPr firstRow="1" bandRow="1">
                <a:tableStyleId>{5C22544A-7EE6-4342-B048-85BDC9FD1C3A}</a:tableStyleId>
              </a:tblPr>
              <a:tblGrid>
                <a:gridCol w="1379361"/>
                <a:gridCol w="7383639"/>
              </a:tblGrid>
              <a:tr h="1013908">
                <a:tc>
                  <a:txBody>
                    <a:bodyPr/>
                    <a:lstStyle/>
                    <a:p>
                      <a:r>
                        <a:rPr lang="en-US" b="0" dirty="0" smtClean="0">
                          <a:solidFill>
                            <a:schemeClr val="tx1"/>
                          </a:solidFill>
                        </a:rPr>
                        <a:t>Slide 6</a:t>
                      </a:r>
                      <a:endParaRPr lang="en-US" b="0" dirty="0">
                        <a:solidFill>
                          <a:schemeClr val="tx1"/>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1" dirty="0" smtClean="0">
                          <a:solidFill>
                            <a:srgbClr val="000000"/>
                          </a:solidFill>
                          <a:latin typeface="+mn-lt"/>
                        </a:rPr>
                        <a:t>Thin</a:t>
                      </a:r>
                      <a:r>
                        <a:rPr lang="en-US" sz="1800" b="0" i="1" baseline="0" dirty="0" smtClean="0">
                          <a:solidFill>
                            <a:srgbClr val="000000"/>
                          </a:solidFill>
                          <a:latin typeface="+mn-lt"/>
                        </a:rPr>
                        <a:t> film solar panel.</a:t>
                      </a:r>
                      <a:r>
                        <a:rPr lang="en-US" sz="1800" b="0" i="1" dirty="0" smtClean="0">
                          <a:solidFill>
                            <a:srgbClr val="000000"/>
                          </a:solidFill>
                          <a:latin typeface="+mn-lt"/>
                        </a:rPr>
                        <a:t> </a:t>
                      </a:r>
                      <a:r>
                        <a:rPr lang="en-US" sz="1800" b="0" dirty="0" smtClean="0">
                          <a:solidFill>
                            <a:srgbClr val="000000"/>
                          </a:solidFill>
                          <a:latin typeface="+mn-lt"/>
                        </a:rPr>
                        <a:t>[Online image]. 10 July. 2013. &lt;http://news.thomasnet.com/green_clean/2012/06/05/thin-film-photovoltaics-market-aims-to-convert-on-huge-potential/&gt;.</a:t>
                      </a:r>
                      <a:endParaRPr lang="en-US" b="0" dirty="0"/>
                    </a:p>
                  </a:txBody>
                  <a:tcPr>
                    <a:solidFill>
                      <a:schemeClr val="accent1">
                        <a:lumMod val="20000"/>
                        <a:lumOff val="80000"/>
                      </a:schemeClr>
                    </a:solidFill>
                  </a:tcPr>
                </a:tc>
              </a:tr>
              <a:tr h="1013908">
                <a:tc>
                  <a:txBody>
                    <a:bodyPr/>
                    <a:lstStyle/>
                    <a:p>
                      <a:r>
                        <a:rPr lang="en-US" dirty="0" smtClean="0"/>
                        <a:t>Slide 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rgbClr val="000000"/>
                          </a:solidFill>
                          <a:latin typeface="+mn-lt"/>
                        </a:rPr>
                        <a:t>Roof </a:t>
                      </a:r>
                      <a:r>
                        <a:rPr lang="en-US" sz="1800" i="1" baseline="0" dirty="0" smtClean="0">
                          <a:solidFill>
                            <a:srgbClr val="000000"/>
                          </a:solidFill>
                          <a:latin typeface="+mn-lt"/>
                        </a:rPr>
                        <a:t>solar panel.</a:t>
                      </a:r>
                      <a:r>
                        <a:rPr lang="en-US" sz="1800" i="1" dirty="0" smtClean="0">
                          <a:solidFill>
                            <a:srgbClr val="000000"/>
                          </a:solidFill>
                          <a:latin typeface="+mn-lt"/>
                        </a:rPr>
                        <a:t> </a:t>
                      </a:r>
                      <a:r>
                        <a:rPr lang="en-US" sz="1800" dirty="0" smtClean="0">
                          <a:solidFill>
                            <a:srgbClr val="000000"/>
                          </a:solidFill>
                          <a:latin typeface="+mn-lt"/>
                        </a:rPr>
                        <a:t>[Online image]. 10 July. 2013. &lt;http://smarthomeshack.com/wp-content/uploads/2011/02/0123-solar-panel-roof.jpg&gt;.</a:t>
                      </a:r>
                      <a:endParaRPr lang="en-US" dirty="0" smtClean="0"/>
                    </a:p>
                  </a:txBody>
                  <a:tcPr/>
                </a:tc>
              </a:tr>
              <a:tr h="1013908">
                <a:tc>
                  <a:txBody>
                    <a:bodyPr/>
                    <a:lstStyle/>
                    <a:p>
                      <a:r>
                        <a:rPr lang="en-US" dirty="0" smtClean="0"/>
                        <a:t>Slide 7</a:t>
                      </a:r>
                      <a:endParaRPr 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Lewis, Nate. </a:t>
                      </a:r>
                      <a:r>
                        <a:rPr lang="en-US" i="1" dirty="0" smtClean="0"/>
                        <a:t>The Future of Power and Energy in the World </a:t>
                      </a:r>
                      <a:r>
                        <a:rPr lang="sv-SE" dirty="0" smtClean="0"/>
                        <a:t>UC Santa Barbara Kavli Institute, December 2007 </a:t>
                      </a:r>
                      <a:r>
                        <a:rPr lang="en-US" dirty="0" smtClean="0">
                          <a:hlinkClick r:id="rId2"/>
                        </a:rPr>
                        <a:t>http://online.kitp.ucsb.edu/online/colloq/lewis1/oh/33.html </a:t>
                      </a:r>
                      <a:r>
                        <a:rPr lang="en-US" dirty="0" smtClean="0"/>
                        <a:t>downloaded July</a:t>
                      </a:r>
                      <a:r>
                        <a:rPr lang="en-US" baseline="0" dirty="0" smtClean="0"/>
                        <a:t> 9, 2013.</a:t>
                      </a:r>
                      <a:endParaRPr lang="en-US" dirty="0" smtClean="0"/>
                    </a:p>
                  </a:txBody>
                  <a:tcPr>
                    <a:solidFill>
                      <a:schemeClr val="accent1">
                        <a:lumMod val="20000"/>
                        <a:lumOff val="80000"/>
                      </a:schemeClr>
                    </a:solidFill>
                  </a:tcPr>
                </a:tc>
              </a:tr>
            </a:tbl>
          </a:graphicData>
        </a:graphic>
      </p:graphicFrame>
      <p:sp>
        <p:nvSpPr>
          <p:cNvPr id="7"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15</a:t>
            </a:fld>
            <a:endParaRPr lang="en-US" sz="1400" dirty="0">
              <a:solidFill>
                <a:srgbClr val="000000"/>
              </a:solidFill>
              <a:latin typeface="Verdana" pitchFamily="34" charset="0"/>
              <a:ea typeface="Arial Unicode MS" pitchFamily="34" charset="-128"/>
              <a:cs typeface="Arial Unicode MS" pitchFamily="34" charset="-128"/>
            </a:endParaRPr>
          </a:p>
        </p:txBody>
      </p:sp>
      <p:sp>
        <p:nvSpPr>
          <p:cNvPr id="8" name="Footer Placeholder 3"/>
          <p:cNvSpPr>
            <a:spLocks noGrp="1"/>
          </p:cNvSpPr>
          <p:nvPr>
            <p:ph type="ftr" sz="quarter" idx="11"/>
          </p:nvPr>
        </p:nvSpPr>
        <p:spPr>
          <a:xfrm>
            <a:off x="152400" y="6416675"/>
            <a:ext cx="8305800" cy="365125"/>
          </a:xfrm>
        </p:spPr>
        <p:txBody>
          <a:bodyPr/>
          <a:lstStyle/>
          <a:p>
            <a:pPr algn="ctr"/>
            <a:r>
              <a:rPr lang="en-US" dirty="0"/>
              <a:t>This material is based upon work supported by the National Science Foundation under Grant Number 1204279.  Any opinions, findings, and conclusions or recommendations expressed in this material are those of the author(s) and do not necessarily reflect the views of the National Science Foundation.</a:t>
            </a:r>
          </a:p>
        </p:txBody>
      </p:sp>
    </p:spTree>
    <p:extLst>
      <p:ext uri="{BB962C8B-B14F-4D97-AF65-F5344CB8AC3E}">
        <p14:creationId xmlns:p14="http://schemas.microsoft.com/office/powerpoint/2010/main" val="549502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Electricity</a:t>
            </a:r>
            <a:endParaRPr lang="en-US" dirty="0"/>
          </a:p>
        </p:txBody>
      </p:sp>
      <p:sp>
        <p:nvSpPr>
          <p:cNvPr id="3" name="Content Placeholder 2"/>
          <p:cNvSpPr>
            <a:spLocks noGrp="1"/>
          </p:cNvSpPr>
          <p:nvPr>
            <p:ph idx="1"/>
          </p:nvPr>
        </p:nvSpPr>
        <p:spPr/>
        <p:txBody>
          <a:bodyPr>
            <a:normAutofit lnSpcReduction="10000"/>
          </a:bodyPr>
          <a:lstStyle/>
          <a:p>
            <a:pPr eaLnBrk="1" hangingPunct="1">
              <a:defRPr/>
            </a:pPr>
            <a:r>
              <a:rPr lang="en-US" dirty="0" smtClean="0"/>
              <a:t>Conductive materials allow the flow of electrons</a:t>
            </a:r>
          </a:p>
          <a:p>
            <a:pPr eaLnBrk="1" hangingPunct="1">
              <a:defRPr/>
            </a:pPr>
            <a:r>
              <a:rPr lang="en-US" dirty="0" smtClean="0"/>
              <a:t>Energy is produced as electrons flow through the material  </a:t>
            </a:r>
          </a:p>
          <a:p>
            <a:pPr lvl="1" eaLnBrk="1" hangingPunct="1">
              <a:defRPr/>
            </a:pPr>
            <a:r>
              <a:rPr lang="en-US" dirty="0" smtClean="0"/>
              <a:t>From a Negative electrode (Negative charge – free electrons)</a:t>
            </a:r>
          </a:p>
          <a:p>
            <a:pPr lvl="1" eaLnBrk="1" hangingPunct="1">
              <a:defRPr/>
            </a:pPr>
            <a:r>
              <a:rPr lang="en-US" dirty="0" smtClean="0"/>
              <a:t>To a Positive electrode (Positive charge – needs electrons)</a:t>
            </a:r>
          </a:p>
          <a:p>
            <a:pPr marL="265113" lvl="1" indent="-265113" eaLnBrk="1" hangingPunct="1">
              <a:buSzPct val="80000"/>
              <a:buNone/>
              <a:defRPr/>
            </a:pPr>
            <a:r>
              <a:rPr lang="en-US" dirty="0" smtClean="0"/>
              <a:t>   Complete circuit</a:t>
            </a:r>
          </a:p>
          <a:p>
            <a:pPr eaLnBrk="1" hangingPunct="1">
              <a:defRPr/>
            </a:pPr>
            <a:endParaRPr lang="en-US" dirty="0" smtClean="0"/>
          </a:p>
          <a:p>
            <a:pPr lvl="1" eaLnBrk="1" hangingPunct="1">
              <a:defRPr/>
            </a:pPr>
            <a:endParaRPr lang="en-US" dirty="0"/>
          </a:p>
        </p:txBody>
      </p:sp>
      <p:sp>
        <p:nvSpPr>
          <p:cNvPr id="4"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5" name="Picture 2" descr="M:\SHINE\Marketing\Logos\SHINE logos\Brian's SHINE Logos\SHINE only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2</a:t>
            </a:fld>
            <a:endParaRPr lang="en-US" sz="1400" dirty="0">
              <a:solidFill>
                <a:srgbClr val="000000"/>
              </a:solidFill>
              <a:latin typeface="Verdana"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Closed Circuit </a:t>
            </a:r>
            <a:endParaRPr lang="en-US" dirty="0"/>
          </a:p>
        </p:txBody>
      </p:sp>
      <p:pic>
        <p:nvPicPr>
          <p:cNvPr id="15364" name="Picture 5" descr="C:\Users\windows\AppData\Local\Microsoft\Windows\Temporary Internet Files\Content.IE5\7VLLW1CK\MP900400501[1].jpg"/>
          <p:cNvPicPr>
            <a:picLocks noChangeAspect="1" noChangeArrowheads="1"/>
          </p:cNvPicPr>
          <p:nvPr/>
        </p:nvPicPr>
        <p:blipFill>
          <a:blip r:embed="rId2" cstate="print"/>
          <a:srcRect/>
          <a:stretch>
            <a:fillRect/>
          </a:stretch>
        </p:blipFill>
        <p:spPr bwMode="auto">
          <a:xfrm>
            <a:off x="6096000" y="1066800"/>
            <a:ext cx="1843088" cy="2303463"/>
          </a:xfrm>
          <a:prstGeom prst="rect">
            <a:avLst/>
          </a:prstGeom>
          <a:noFill/>
          <a:ln w="9525">
            <a:noFill/>
            <a:miter lim="800000"/>
            <a:headEnd/>
            <a:tailEnd/>
          </a:ln>
        </p:spPr>
      </p:pic>
      <p:cxnSp>
        <p:nvCxnSpPr>
          <p:cNvPr id="12" name="Straight Connector 11"/>
          <p:cNvCxnSpPr/>
          <p:nvPr/>
        </p:nvCxnSpPr>
        <p:spPr>
          <a:xfrm rot="5400000" flipH="1" flipV="1">
            <a:off x="1883569" y="1121569"/>
            <a:ext cx="80486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286000" y="2743200"/>
            <a:ext cx="0" cy="11096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0" y="762000"/>
            <a:ext cx="3352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0" y="3810000"/>
            <a:ext cx="3352800" cy="0"/>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236369" y="1121569"/>
            <a:ext cx="80486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236368" y="3450432"/>
            <a:ext cx="804863" cy="0"/>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4876800" y="2286000"/>
            <a:ext cx="152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5372" name="Picture 3" descr="C:\Users\windows\AppData\Local\Microsoft\Windows\Temporary Internet Files\Content.IE5\JIYVRCVA\MC900439835[1].png"/>
          <p:cNvPicPr>
            <a:picLocks noChangeAspect="1" noChangeArrowheads="1"/>
          </p:cNvPicPr>
          <p:nvPr/>
        </p:nvPicPr>
        <p:blipFill>
          <a:blip r:embed="rId3" cstate="print"/>
          <a:srcRect/>
          <a:stretch>
            <a:fillRect/>
          </a:stretch>
        </p:blipFill>
        <p:spPr bwMode="auto">
          <a:xfrm>
            <a:off x="2514600" y="2057400"/>
            <a:ext cx="2743200" cy="2743200"/>
          </a:xfrm>
          <a:prstGeom prst="rect">
            <a:avLst/>
          </a:prstGeom>
          <a:noFill/>
          <a:ln w="9525">
            <a:noFill/>
            <a:miter lim="800000"/>
            <a:headEnd/>
            <a:tailEnd/>
          </a:ln>
        </p:spPr>
      </p:pic>
      <p:sp>
        <p:nvSpPr>
          <p:cNvPr id="15" name="Isosceles Triangle 14"/>
          <p:cNvSpPr/>
          <p:nvPr/>
        </p:nvSpPr>
        <p:spPr>
          <a:xfrm rot="5400000" flipH="1">
            <a:off x="3657600" y="609600"/>
            <a:ext cx="304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Isosceles Triangle 15"/>
          <p:cNvSpPr/>
          <p:nvPr/>
        </p:nvSpPr>
        <p:spPr>
          <a:xfrm rot="5400000" flipH="1">
            <a:off x="4800600" y="609600"/>
            <a:ext cx="304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Isosceles Triangle 16"/>
          <p:cNvSpPr/>
          <p:nvPr/>
        </p:nvSpPr>
        <p:spPr>
          <a:xfrm rot="5400000" flipH="1">
            <a:off x="2819400" y="609600"/>
            <a:ext cx="304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Isosceles Triangle 21"/>
          <p:cNvSpPr/>
          <p:nvPr/>
        </p:nvSpPr>
        <p:spPr>
          <a:xfrm flipH="1">
            <a:off x="2133600" y="914400"/>
            <a:ext cx="304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Isosceles Triangle 22"/>
          <p:cNvSpPr/>
          <p:nvPr/>
        </p:nvSpPr>
        <p:spPr>
          <a:xfrm rot="10800000" flipH="1">
            <a:off x="5494338" y="990600"/>
            <a:ext cx="296862" cy="3159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Isosceles Triangle 23"/>
          <p:cNvSpPr/>
          <p:nvPr/>
        </p:nvSpPr>
        <p:spPr>
          <a:xfrm rot="10800000" flipH="1">
            <a:off x="5486400" y="2057400"/>
            <a:ext cx="304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Isosceles Triangle 24"/>
          <p:cNvSpPr/>
          <p:nvPr/>
        </p:nvSpPr>
        <p:spPr>
          <a:xfrm rot="10800000" flipH="1">
            <a:off x="5486400" y="3200400"/>
            <a:ext cx="304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Isosceles Triangle 26"/>
          <p:cNvSpPr/>
          <p:nvPr/>
        </p:nvSpPr>
        <p:spPr>
          <a:xfrm rot="16200000" flipH="1">
            <a:off x="5118100" y="3646488"/>
            <a:ext cx="280988" cy="3032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Isosceles Triangle 27"/>
          <p:cNvSpPr/>
          <p:nvPr/>
        </p:nvSpPr>
        <p:spPr>
          <a:xfrm rot="16200000" flipH="1">
            <a:off x="2667000" y="3657600"/>
            <a:ext cx="304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Isosceles Triangle 28"/>
          <p:cNvSpPr/>
          <p:nvPr/>
        </p:nvSpPr>
        <p:spPr>
          <a:xfrm flipH="1">
            <a:off x="2133600" y="3200400"/>
            <a:ext cx="304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30" name="Picture 2" descr="M:\SHINE\Marketing\Logos\SHINE logos\Brian's SHINE Logos\SHINE only transparen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3</a:t>
            </a:fld>
            <a:endParaRPr lang="en-US" sz="1400" dirty="0">
              <a:solidFill>
                <a:srgbClr val="000000"/>
              </a:solidFill>
              <a:latin typeface="Verdana" pitchFamily="34" charset="0"/>
              <a:ea typeface="Arial Unicode MS" pitchFamily="34" charset="-128"/>
              <a:cs typeface="Arial Unicode MS" pitchFamily="34" charset="-128"/>
            </a:endParaRPr>
          </a:p>
        </p:txBody>
      </p:sp>
      <p:pic>
        <p:nvPicPr>
          <p:cNvPr id="15363" name="Picture 3" descr="C:\Users\windows\AppData\Local\Microsoft\Windows\Temporary Internet Files\Content.IE5\4VQMPDOE\MC900434785[1].png"/>
          <p:cNvPicPr>
            <a:picLocks noChangeAspect="1" noChangeArrowheads="1"/>
          </p:cNvPicPr>
          <p:nvPr/>
        </p:nvPicPr>
        <p:blipFill>
          <a:blip r:embed="rId5" cstate="print"/>
          <a:srcRect/>
          <a:stretch>
            <a:fillRect/>
          </a:stretch>
        </p:blipFill>
        <p:spPr bwMode="auto">
          <a:xfrm>
            <a:off x="1295400" y="129540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Open Circuit</a:t>
            </a:r>
            <a:endParaRPr lang="en-US" dirty="0"/>
          </a:p>
        </p:txBody>
      </p:sp>
      <p:cxnSp>
        <p:nvCxnSpPr>
          <p:cNvPr id="12" name="Straight Connector 11"/>
          <p:cNvCxnSpPr/>
          <p:nvPr/>
        </p:nvCxnSpPr>
        <p:spPr>
          <a:xfrm rot="5400000" flipH="1" flipV="1">
            <a:off x="1883569" y="1121569"/>
            <a:ext cx="80486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286000" y="2971800"/>
            <a:ext cx="2" cy="8810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0" y="762000"/>
            <a:ext cx="3352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0" y="3810000"/>
            <a:ext cx="3352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236369" y="1121569"/>
            <a:ext cx="80486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236368" y="3450432"/>
            <a:ext cx="80486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4686300" y="2095500"/>
            <a:ext cx="152400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395" name="Picture 6" descr="C:\Users\windows\AppData\Local\Microsoft\Windows\Temporary Internet Files\Content.IE5\JIYVRCVA\MP900400500[1].jpg"/>
          <p:cNvPicPr>
            <a:picLocks noChangeAspect="1" noChangeArrowheads="1"/>
          </p:cNvPicPr>
          <p:nvPr/>
        </p:nvPicPr>
        <p:blipFill>
          <a:blip r:embed="rId2" cstate="print"/>
          <a:srcRect/>
          <a:stretch>
            <a:fillRect/>
          </a:stretch>
        </p:blipFill>
        <p:spPr bwMode="auto">
          <a:xfrm>
            <a:off x="6096000" y="1143000"/>
            <a:ext cx="1828800" cy="2286000"/>
          </a:xfrm>
          <a:prstGeom prst="rect">
            <a:avLst/>
          </a:prstGeom>
          <a:noFill/>
          <a:ln w="9525">
            <a:noFill/>
            <a:miter lim="800000"/>
            <a:headEnd/>
            <a:tailEnd/>
          </a:ln>
        </p:spPr>
      </p:pic>
      <p:pic>
        <p:nvPicPr>
          <p:cNvPr id="16396" name="Picture 3" descr="C:\Users\windows\AppData\Local\Microsoft\Windows\Temporary Internet Files\Content.IE5\JIYVRCVA\MC900439835[1].png"/>
          <p:cNvPicPr>
            <a:picLocks noChangeAspect="1" noChangeArrowheads="1"/>
          </p:cNvPicPr>
          <p:nvPr/>
        </p:nvPicPr>
        <p:blipFill>
          <a:blip r:embed="rId3" cstate="print"/>
          <a:srcRect/>
          <a:stretch>
            <a:fillRect/>
          </a:stretch>
        </p:blipFill>
        <p:spPr bwMode="auto">
          <a:xfrm>
            <a:off x="2514600" y="2057400"/>
            <a:ext cx="2743200" cy="2743200"/>
          </a:xfrm>
          <a:prstGeom prst="rect">
            <a:avLst/>
          </a:prstGeom>
          <a:noFill/>
          <a:ln w="9525">
            <a:noFill/>
            <a:miter lim="800000"/>
            <a:headEnd/>
            <a:tailEnd/>
          </a:ln>
        </p:spPr>
      </p:pic>
      <p:sp>
        <p:nvSpPr>
          <p:cNvPr id="23" name="Rectangle 22"/>
          <p:cNvSpPr/>
          <p:nvPr/>
        </p:nvSpPr>
        <p:spPr>
          <a:xfrm rot="21428256">
            <a:off x="3373438" y="2562225"/>
            <a:ext cx="1143000" cy="8667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5"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16" name="Picture 2" descr="M:\SHINE\Marketing\Logos\SHINE logos\Brian's SHINE Logos\SHINE only transparen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4</a:t>
            </a:fld>
            <a:endParaRPr lang="en-US" sz="1400" dirty="0">
              <a:solidFill>
                <a:srgbClr val="000000"/>
              </a:solidFill>
              <a:latin typeface="Verdana" pitchFamily="34" charset="0"/>
              <a:ea typeface="Arial Unicode MS" pitchFamily="34" charset="-128"/>
              <a:cs typeface="Arial Unicode MS" pitchFamily="34" charset="-128"/>
            </a:endParaRPr>
          </a:p>
        </p:txBody>
      </p:sp>
      <p:pic>
        <p:nvPicPr>
          <p:cNvPr id="16387" name="Picture 3" descr="C:\Users\windows\AppData\Local\Microsoft\Windows\Temporary Internet Files\Content.IE5\4VQMPDOE\MC900434785[1].png"/>
          <p:cNvPicPr>
            <a:picLocks noChangeAspect="1" noChangeArrowheads="1"/>
          </p:cNvPicPr>
          <p:nvPr/>
        </p:nvPicPr>
        <p:blipFill>
          <a:blip r:embed="rId5" cstate="print"/>
          <a:srcRect/>
          <a:stretch>
            <a:fillRect/>
          </a:stretch>
        </p:blipFill>
        <p:spPr bwMode="auto">
          <a:xfrm>
            <a:off x="1295400" y="129540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600" dirty="0" smtClean="0"/>
              <a:t>Solar Cells</a:t>
            </a:r>
            <a:r>
              <a:rPr lang="en-US" dirty="0" smtClean="0"/>
              <a:t/>
            </a:r>
            <a:br>
              <a:rPr lang="en-US" dirty="0" smtClean="0"/>
            </a:br>
            <a:endParaRPr lang="en-US" dirty="0"/>
          </a:p>
        </p:txBody>
      </p:sp>
      <p:pic>
        <p:nvPicPr>
          <p:cNvPr id="17412" name="Picture 2"/>
          <p:cNvPicPr>
            <a:picLocks noGrp="1" noChangeAspect="1" noChangeArrowheads="1"/>
          </p:cNvPicPr>
          <p:nvPr>
            <p:ph idx="1"/>
          </p:nvPr>
        </p:nvPicPr>
        <p:blipFill>
          <a:blip r:embed="rId2" cstate="print"/>
          <a:stretch>
            <a:fillRect/>
          </a:stretch>
        </p:blipFill>
        <p:spPr>
          <a:xfrm>
            <a:off x="4267200" y="1295400"/>
            <a:ext cx="3748979" cy="3899540"/>
          </a:xfrm>
        </p:spPr>
      </p:pic>
      <p:sp>
        <p:nvSpPr>
          <p:cNvPr id="17411" name="Text Placeholder 2"/>
          <p:cNvSpPr>
            <a:spLocks noGrp="1"/>
          </p:cNvSpPr>
          <p:nvPr>
            <p:ph type="body" sz="half" idx="2"/>
          </p:nvPr>
        </p:nvSpPr>
        <p:spPr/>
        <p:txBody>
          <a:bodyPr/>
          <a:lstStyle/>
          <a:p>
            <a:pPr marL="303213" marR="0" indent="-285750" eaLnBrk="1" hangingPunct="1">
              <a:spcBef>
                <a:spcPct val="0"/>
              </a:spcBef>
              <a:buSzPct val="94000"/>
            </a:pPr>
            <a:endParaRPr lang="en-US" sz="1800" dirty="0" smtClean="0"/>
          </a:p>
          <a:p>
            <a:pPr marL="303213" marR="0" indent="-285750" eaLnBrk="1" hangingPunct="1">
              <a:spcBef>
                <a:spcPct val="0"/>
              </a:spcBef>
              <a:buSzPct val="94000"/>
            </a:pPr>
            <a:endParaRPr lang="en-US" sz="1800" dirty="0" smtClean="0"/>
          </a:p>
          <a:p>
            <a:pPr marL="303213" marR="0" indent="-285750" eaLnBrk="1" hangingPunct="1">
              <a:spcBef>
                <a:spcPct val="0"/>
              </a:spcBef>
              <a:buSzPct val="94000"/>
            </a:pPr>
            <a:r>
              <a:rPr lang="en-US" sz="1800" dirty="0" smtClean="0"/>
              <a:t>Light, photons from the sun</a:t>
            </a:r>
          </a:p>
          <a:p>
            <a:pPr marL="303213" marR="0" indent="-285750" eaLnBrk="1" hangingPunct="1">
              <a:spcBef>
                <a:spcPct val="0"/>
              </a:spcBef>
              <a:buSzPct val="94000"/>
              <a:buFont typeface="Arial" charset="0"/>
              <a:buChar char="•"/>
            </a:pPr>
            <a:endParaRPr lang="en-US" sz="1800" dirty="0" smtClean="0"/>
          </a:p>
          <a:p>
            <a:pPr marL="303213" marR="0" indent="-285750" eaLnBrk="1" hangingPunct="1">
              <a:spcBef>
                <a:spcPct val="0"/>
              </a:spcBef>
              <a:buSzPct val="94000"/>
            </a:pPr>
            <a:r>
              <a:rPr lang="en-US" sz="1800" dirty="0" smtClean="0"/>
              <a:t>Converts to free electrons</a:t>
            </a:r>
          </a:p>
          <a:p>
            <a:pPr marL="303213" marR="0" indent="-285750" eaLnBrk="1" hangingPunct="1">
              <a:spcBef>
                <a:spcPct val="0"/>
              </a:spcBef>
              <a:buSzPct val="94000"/>
              <a:buFont typeface="Arial" charset="0"/>
              <a:buChar char="•"/>
            </a:pPr>
            <a:endParaRPr lang="en-US" sz="1800" dirty="0" smtClean="0"/>
          </a:p>
          <a:p>
            <a:pPr marL="303213" marR="0" indent="-285750" eaLnBrk="1" hangingPunct="1">
              <a:spcBef>
                <a:spcPct val="0"/>
              </a:spcBef>
              <a:buSzPct val="94000"/>
            </a:pPr>
            <a:r>
              <a:rPr lang="en-US" sz="1800" dirty="0" smtClean="0"/>
              <a:t>Flow through a circuit</a:t>
            </a:r>
          </a:p>
          <a:p>
            <a:pPr marL="303213" marR="0" indent="-285750" eaLnBrk="1" hangingPunct="1">
              <a:spcBef>
                <a:spcPct val="0"/>
              </a:spcBef>
              <a:buSzPct val="89000"/>
            </a:pPr>
            <a:endParaRPr lang="en-US" dirty="0" smtClean="0"/>
          </a:p>
          <a:p>
            <a:pPr marL="303213" marR="0" indent="-285750" eaLnBrk="1" hangingPunct="1">
              <a:spcBef>
                <a:spcPct val="0"/>
              </a:spcBef>
            </a:pPr>
            <a:endParaRPr lang="en-US" dirty="0" smtClean="0"/>
          </a:p>
          <a:p>
            <a:pPr marL="303213" marR="0" indent="-285750" eaLnBrk="1" hangingPunct="1">
              <a:spcBef>
                <a:spcPct val="0"/>
              </a:spcBef>
            </a:pPr>
            <a:endParaRPr lang="en-US" dirty="0" smtClean="0"/>
          </a:p>
        </p:txBody>
      </p:sp>
      <p:pic>
        <p:nvPicPr>
          <p:cNvPr id="17413" name="Picture 5" descr="C:\Users\MoeDev\AppData\Local\Microsoft\Windows\Temporary Internet Files\Content.IE5\303N73UU\MC900432589[1].png"/>
          <p:cNvPicPr>
            <a:picLocks noChangeAspect="1" noChangeArrowheads="1"/>
          </p:cNvPicPr>
          <p:nvPr/>
        </p:nvPicPr>
        <p:blipFill>
          <a:blip r:embed="rId3" cstate="print"/>
          <a:srcRect/>
          <a:stretch>
            <a:fillRect/>
          </a:stretch>
        </p:blipFill>
        <p:spPr bwMode="auto">
          <a:xfrm>
            <a:off x="4800600" y="457200"/>
            <a:ext cx="828675" cy="828675"/>
          </a:xfrm>
          <a:prstGeom prst="rect">
            <a:avLst/>
          </a:prstGeom>
          <a:noFill/>
          <a:ln w="9525">
            <a:noFill/>
            <a:miter lim="800000"/>
            <a:headEnd/>
            <a:tailEnd/>
          </a:ln>
        </p:spPr>
      </p:pic>
      <p:sp>
        <p:nvSpPr>
          <p:cNvPr id="6"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7" name="Picture 2" descr="M:\SHINE\Marketing\Logos\SHINE logos\Brian's SHINE Logos\SHINE only transparen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5</a:t>
            </a:fld>
            <a:endParaRPr lang="en-US" sz="1400" dirty="0">
              <a:solidFill>
                <a:srgbClr val="000000"/>
              </a:solidFill>
              <a:latin typeface="Verdana"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Commercial Solar Panels</a:t>
            </a:r>
            <a:endParaRPr lang="en-US" dirty="0"/>
          </a:p>
        </p:txBody>
      </p:sp>
      <p:sp>
        <p:nvSpPr>
          <p:cNvPr id="8" name="Text Placeholder 7"/>
          <p:cNvSpPr>
            <a:spLocks noGrp="1"/>
          </p:cNvSpPr>
          <p:nvPr>
            <p:ph type="body" idx="1"/>
          </p:nvPr>
        </p:nvSpPr>
        <p:spPr>
          <a:xfrm>
            <a:off x="228600" y="5181600"/>
            <a:ext cx="4268788" cy="639762"/>
          </a:xfrm>
        </p:spPr>
        <p:txBody>
          <a:bodyPr/>
          <a:lstStyle/>
          <a:p>
            <a:r>
              <a:rPr lang="en-US" dirty="0" smtClean="0"/>
              <a:t>Renewable Energy Production</a:t>
            </a:r>
            <a:endParaRPr lang="en-US" dirty="0"/>
          </a:p>
        </p:txBody>
      </p:sp>
      <p:sp>
        <p:nvSpPr>
          <p:cNvPr id="10" name="Text Placeholder 9"/>
          <p:cNvSpPr>
            <a:spLocks noGrp="1"/>
          </p:cNvSpPr>
          <p:nvPr>
            <p:ph type="body" sz="quarter" idx="3"/>
          </p:nvPr>
        </p:nvSpPr>
        <p:spPr/>
        <p:txBody>
          <a:bodyPr/>
          <a:lstStyle/>
          <a:p>
            <a:r>
              <a:rPr lang="en-US" dirty="0" smtClean="0"/>
              <a:t>Lightweight Thin Films</a:t>
            </a:r>
            <a:endParaRPr lang="en-US" dirty="0"/>
          </a:p>
        </p:txBody>
      </p:sp>
      <p:pic>
        <p:nvPicPr>
          <p:cNvPr id="12" name="Picture 12" descr="http://diycleanenergy.com/wp-content/uploads/2009/05/istock_000006548644xsmall.jpg"/>
          <p:cNvPicPr>
            <a:picLocks noGrp="1" noChangeAspect="1" noChangeArrowheads="1"/>
          </p:cNvPicPr>
          <p:nvPr>
            <p:ph sz="half" idx="2"/>
          </p:nvPr>
        </p:nvPicPr>
        <p:blipFill>
          <a:blip r:embed="rId2" cstate="print"/>
          <a:srcRect l="8101" t="7895" r="6834" b="18420"/>
          <a:stretch>
            <a:fillRect/>
          </a:stretch>
        </p:blipFill>
        <p:spPr bwMode="auto">
          <a:xfrm>
            <a:off x="390275" y="2286000"/>
            <a:ext cx="4096594" cy="2731037"/>
          </a:xfrm>
          <a:prstGeom prst="rect">
            <a:avLst/>
          </a:prstGeom>
          <a:noFill/>
          <a:ln w="9525">
            <a:noFill/>
            <a:miter lim="800000"/>
            <a:headEnd/>
            <a:tailEnd/>
          </a:ln>
        </p:spPr>
      </p:pic>
      <p:pic>
        <p:nvPicPr>
          <p:cNvPr id="13" name="Picture 10" descr="http://solar.calfinder.com/assets/images/blog/Nanosolar-PowerSheet.jpg"/>
          <p:cNvPicPr>
            <a:picLocks noGrp="1" noChangeAspect="1" noChangeArrowheads="1"/>
          </p:cNvPicPr>
          <p:nvPr>
            <p:ph sz="quarter" idx="4"/>
          </p:nvPr>
        </p:nvPicPr>
        <p:blipFill>
          <a:blip r:embed="rId3" cstate="print"/>
          <a:srcRect l="5333" r="18222"/>
          <a:stretch>
            <a:fillRect/>
          </a:stretch>
        </p:blipFill>
        <p:spPr bwMode="auto">
          <a:xfrm>
            <a:off x="4645025" y="2285100"/>
            <a:ext cx="4194175" cy="3730837"/>
          </a:xfrm>
          <a:prstGeom prst="rect">
            <a:avLst/>
          </a:prstGeom>
          <a:noFill/>
          <a:ln w="9525">
            <a:noFill/>
            <a:miter lim="800000"/>
            <a:headEnd/>
            <a:tailEnd/>
          </a:ln>
        </p:spPr>
      </p:pic>
      <p:sp>
        <p:nvSpPr>
          <p:cNvPr id="14"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15" name="Picture 2" descr="M:\SHINE\Marketing\Logos\SHINE logos\Brian's SHINE Logos\SHINE only transparen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6</a:t>
            </a:fld>
            <a:endParaRPr lang="en-US" sz="1400" dirty="0">
              <a:solidFill>
                <a:srgbClr val="000000"/>
              </a:solidFill>
              <a:latin typeface="Verdana" pitchFamily="34" charset="0"/>
              <a:ea typeface="Arial Unicode MS" pitchFamily="34" charset="-128"/>
              <a:cs typeface="Arial Unicode MS" pitchFamily="34" charset="-128"/>
            </a:endParaRPr>
          </a:p>
        </p:txBody>
      </p:sp>
      <p:sp>
        <p:nvSpPr>
          <p:cNvPr id="17" name="TextBox 16"/>
          <p:cNvSpPr txBox="1"/>
          <p:nvPr/>
        </p:nvSpPr>
        <p:spPr>
          <a:xfrm>
            <a:off x="2895600" y="5105398"/>
            <a:ext cx="2819400" cy="246221"/>
          </a:xfrm>
          <a:prstGeom prst="rect">
            <a:avLst/>
          </a:prstGeom>
          <a:noFill/>
        </p:spPr>
        <p:txBody>
          <a:bodyPr wrap="square" rtlCol="0">
            <a:spAutoFit/>
          </a:bodyPr>
          <a:lstStyle/>
          <a:p>
            <a:r>
              <a:rPr lang="en-US" sz="1000" dirty="0"/>
              <a:t>Source: </a:t>
            </a:r>
            <a:r>
              <a:rPr lang="en-US" sz="1000" dirty="0" smtClean="0"/>
              <a:t>Smart Home Shack</a:t>
            </a:r>
            <a:endParaRPr lang="en-US" sz="1000" dirty="0"/>
          </a:p>
        </p:txBody>
      </p:sp>
      <p:sp>
        <p:nvSpPr>
          <p:cNvPr id="18" name="TextBox 17"/>
          <p:cNvSpPr txBox="1"/>
          <p:nvPr/>
        </p:nvSpPr>
        <p:spPr>
          <a:xfrm>
            <a:off x="4648200" y="6094254"/>
            <a:ext cx="2819400" cy="246221"/>
          </a:xfrm>
          <a:prstGeom prst="rect">
            <a:avLst/>
          </a:prstGeom>
          <a:noFill/>
        </p:spPr>
        <p:txBody>
          <a:bodyPr wrap="square" rtlCol="0">
            <a:spAutoFit/>
          </a:bodyPr>
          <a:lstStyle/>
          <a:p>
            <a:r>
              <a:rPr lang="en-US" sz="1000" dirty="0"/>
              <a:t>Source: </a:t>
            </a:r>
            <a:r>
              <a:rPr lang="en-US" sz="1000" dirty="0" err="1" smtClean="0"/>
              <a:t>Nanosys</a:t>
            </a:r>
            <a:endParaRPr lang="en-US" sz="1000" dirty="0"/>
          </a:p>
        </p:txBody>
      </p:sp>
    </p:spTree>
    <p:extLst>
      <p:ext uri="{BB962C8B-B14F-4D97-AF65-F5344CB8AC3E}">
        <p14:creationId xmlns:p14="http://schemas.microsoft.com/office/powerpoint/2010/main" val="2052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77800" y="314325"/>
            <a:ext cx="3590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5000"/>
              </a:lnSpc>
            </a:pPr>
            <a:r>
              <a:rPr lang="en-US" sz="2400" b="1">
                <a:solidFill>
                  <a:srgbClr val="000000"/>
                </a:solidFill>
              </a:rPr>
              <a:t>Solar land requirements</a:t>
            </a:r>
          </a:p>
        </p:txBody>
      </p:sp>
      <p:pic>
        <p:nvPicPr>
          <p:cNvPr id="61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85800"/>
            <a:ext cx="8516938"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838200"/>
            <a:ext cx="692467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50" y="3429000"/>
            <a:ext cx="590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9"/>
          <p:cNvSpPr txBox="1">
            <a:spLocks noChangeArrowheads="1"/>
          </p:cNvSpPr>
          <p:nvPr/>
        </p:nvSpPr>
        <p:spPr bwMode="auto">
          <a:xfrm>
            <a:off x="3886200" y="3578225"/>
            <a:ext cx="6318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5000"/>
              </a:lnSpc>
            </a:pPr>
            <a:r>
              <a:rPr lang="en-US" sz="1400" b="1">
                <a:solidFill>
                  <a:srgbClr val="CF0E30"/>
                </a:solidFill>
              </a:rPr>
              <a:t>3 TW</a:t>
            </a:r>
          </a:p>
        </p:txBody>
      </p:sp>
      <p:sp>
        <p:nvSpPr>
          <p:cNvPr id="6152" name="Text Box 8"/>
          <p:cNvSpPr txBox="1">
            <a:spLocks noChangeArrowheads="1"/>
          </p:cNvSpPr>
          <p:nvPr/>
        </p:nvSpPr>
        <p:spPr bwMode="auto">
          <a:xfrm>
            <a:off x="6974769" y="6638925"/>
            <a:ext cx="1054806"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5000"/>
              </a:lnSpc>
            </a:pPr>
            <a:r>
              <a:rPr lang="en-US" sz="1000" dirty="0" smtClean="0">
                <a:solidFill>
                  <a:srgbClr val="333399"/>
                </a:solidFill>
              </a:rPr>
              <a:t>(N. Lewis, 2007)</a:t>
            </a:r>
            <a:endParaRPr lang="en-US" sz="1000" dirty="0">
              <a:solidFill>
                <a:srgbClr val="333399"/>
              </a:solidFill>
            </a:endParaRPr>
          </a:p>
        </p:txBody>
      </p:sp>
      <p:sp>
        <p:nvSpPr>
          <p:cNvPr id="9"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7</a:t>
            </a:fld>
            <a:endParaRPr lang="en-US" sz="1400" dirty="0">
              <a:solidFill>
                <a:srgbClr val="000000"/>
              </a:solidFill>
              <a:latin typeface="Verdana" pitchFamily="34" charset="0"/>
              <a:ea typeface="Arial Unicode MS" pitchFamily="34" charset="-128"/>
              <a:cs typeface="Arial Unicode MS" pitchFamily="34" charset="-128"/>
            </a:endParaRPr>
          </a:p>
        </p:txBody>
      </p:sp>
      <p:sp>
        <p:nvSpPr>
          <p:cNvPr id="10"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11" name="Picture 2" descr="M:\SHINE\Marketing\Logos\SHINE logos\Brian's SHINE Logos\SHINE only transparent.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5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Solar Cell Components</a:t>
            </a:r>
            <a:endParaRPr lang="en-US" dirty="0"/>
          </a:p>
        </p:txBody>
      </p:sp>
      <p:sp>
        <p:nvSpPr>
          <p:cNvPr id="3" name="Content Placeholder 2"/>
          <p:cNvSpPr>
            <a:spLocks noGrp="1"/>
          </p:cNvSpPr>
          <p:nvPr>
            <p:ph idx="1"/>
          </p:nvPr>
        </p:nvSpPr>
        <p:spPr>
          <a:xfrm>
            <a:off x="0" y="1981200"/>
            <a:ext cx="9144000" cy="4648200"/>
          </a:xfrm>
        </p:spPr>
        <p:txBody>
          <a:bodyPr>
            <a:normAutofit fontScale="70000" lnSpcReduction="20000"/>
          </a:bodyPr>
          <a:lstStyle/>
          <a:p>
            <a:pPr marL="265176" indent="-265176" eaLnBrk="1" fontAlgn="auto" hangingPunct="1">
              <a:spcAft>
                <a:spcPts val="0"/>
              </a:spcAft>
              <a:defRPr/>
            </a:pPr>
            <a:r>
              <a:rPr lang="en-US" dirty="0" smtClean="0"/>
              <a:t>   Dye</a:t>
            </a:r>
          </a:p>
          <a:p>
            <a:pPr marL="548640" lvl="1" indent="-201168" eaLnBrk="1" fontAlgn="auto" hangingPunct="1">
              <a:spcAft>
                <a:spcPts val="0"/>
              </a:spcAft>
              <a:buFont typeface="Verdana"/>
              <a:buChar char="◦"/>
              <a:defRPr/>
            </a:pPr>
            <a:r>
              <a:rPr lang="en-US" dirty="0" smtClean="0"/>
              <a:t>Absorbs photons - loses electrons</a:t>
            </a:r>
          </a:p>
          <a:p>
            <a:pPr marL="265176" indent="-265176" eaLnBrk="1" fontAlgn="auto" hangingPunct="1">
              <a:spcAft>
                <a:spcPts val="0"/>
              </a:spcAft>
              <a:defRPr/>
            </a:pPr>
            <a:r>
              <a:rPr lang="en-US" dirty="0" smtClean="0"/>
              <a:t>   Semiconductor</a:t>
            </a:r>
          </a:p>
          <a:p>
            <a:pPr marL="548640" lvl="1" indent="-201168" eaLnBrk="1" fontAlgn="auto" hangingPunct="1">
              <a:spcAft>
                <a:spcPts val="0"/>
              </a:spcAft>
              <a:buFont typeface="Verdana"/>
              <a:buChar char="◦"/>
              <a:defRPr/>
            </a:pPr>
            <a:r>
              <a:rPr lang="en-US" dirty="0" smtClean="0"/>
              <a:t>Electrons flow through from dye to electrode</a:t>
            </a:r>
          </a:p>
          <a:p>
            <a:pPr marL="265176" indent="-265176" eaLnBrk="1" fontAlgn="auto" hangingPunct="1">
              <a:spcAft>
                <a:spcPts val="0"/>
              </a:spcAft>
              <a:defRPr/>
            </a:pPr>
            <a:r>
              <a:rPr lang="en-US" dirty="0" smtClean="0"/>
              <a:t>   Electrode</a:t>
            </a:r>
          </a:p>
          <a:p>
            <a:pPr marL="548640" lvl="1" indent="-201168" eaLnBrk="1" fontAlgn="auto" hangingPunct="1">
              <a:spcAft>
                <a:spcPts val="0"/>
              </a:spcAft>
              <a:buFont typeface="Verdana"/>
              <a:buChar char="◦"/>
              <a:defRPr/>
            </a:pPr>
            <a:r>
              <a:rPr lang="en-US" dirty="0" smtClean="0"/>
              <a:t>Negative lead – passes electrons to load</a:t>
            </a:r>
          </a:p>
          <a:p>
            <a:pPr marL="265176" indent="-265176" eaLnBrk="1" fontAlgn="auto" hangingPunct="1">
              <a:spcAft>
                <a:spcPts val="0"/>
              </a:spcAft>
              <a:defRPr/>
            </a:pPr>
            <a:r>
              <a:rPr lang="en-US" dirty="0" smtClean="0"/>
              <a:t>   Load - </a:t>
            </a:r>
            <a:endParaRPr lang="en-US" dirty="0"/>
          </a:p>
          <a:p>
            <a:pPr marL="265176" indent="-265176" eaLnBrk="1" fontAlgn="auto" hangingPunct="1">
              <a:spcAft>
                <a:spcPts val="0"/>
              </a:spcAft>
              <a:defRPr/>
            </a:pPr>
            <a:r>
              <a:rPr lang="en-US" dirty="0" smtClean="0"/>
              <a:t>   Counter Electrode</a:t>
            </a:r>
          </a:p>
          <a:p>
            <a:pPr marL="548640" lvl="1" indent="-201168" eaLnBrk="1" fontAlgn="auto" hangingPunct="1">
              <a:spcAft>
                <a:spcPts val="0"/>
              </a:spcAft>
              <a:buFont typeface="Verdana"/>
              <a:buChar char="◦"/>
              <a:defRPr/>
            </a:pPr>
            <a:r>
              <a:rPr lang="en-US" dirty="0" smtClean="0"/>
              <a:t>Positive lead – electrons pass from the load back to the electrolyte</a:t>
            </a:r>
            <a:endParaRPr lang="en-US" dirty="0"/>
          </a:p>
          <a:p>
            <a:pPr marL="265176" indent="-265176" eaLnBrk="1" fontAlgn="auto" hangingPunct="1">
              <a:spcAft>
                <a:spcPts val="0"/>
              </a:spcAft>
              <a:defRPr/>
            </a:pPr>
            <a:r>
              <a:rPr lang="en-US" dirty="0" smtClean="0"/>
              <a:t>   Electrolyte</a:t>
            </a:r>
          </a:p>
          <a:p>
            <a:pPr marL="548640" lvl="1" indent="-201168" eaLnBrk="1" fontAlgn="auto" hangingPunct="1">
              <a:spcAft>
                <a:spcPts val="0"/>
              </a:spcAft>
              <a:buFont typeface="Verdana"/>
              <a:buChar char="◦"/>
              <a:defRPr/>
            </a:pPr>
            <a:r>
              <a:rPr lang="en-US" dirty="0" smtClean="0"/>
              <a:t>Replaces lost electrons in dye</a:t>
            </a:r>
            <a:endParaRPr lang="en-US" dirty="0"/>
          </a:p>
          <a:p>
            <a:pPr marL="265176" indent="-265176" eaLnBrk="1" fontAlgn="auto" hangingPunct="1">
              <a:spcAft>
                <a:spcPts val="0"/>
              </a:spcAft>
              <a:defRPr/>
            </a:pPr>
            <a:r>
              <a:rPr lang="en-US" dirty="0" smtClean="0"/>
              <a:t>   Catalyst</a:t>
            </a:r>
          </a:p>
          <a:p>
            <a:pPr marL="548640" lvl="1" indent="-201168" eaLnBrk="1" fontAlgn="auto" hangingPunct="1">
              <a:spcAft>
                <a:spcPts val="0"/>
              </a:spcAft>
              <a:buFont typeface="Verdana"/>
              <a:buChar char="◦"/>
              <a:defRPr/>
            </a:pPr>
            <a:r>
              <a:rPr lang="en-US" dirty="0" smtClean="0"/>
              <a:t>Increases the rate of reaction</a:t>
            </a:r>
            <a:endParaRPr lang="en-US" dirty="0"/>
          </a:p>
          <a:p>
            <a:pPr marL="265176" indent="-265176" eaLnBrk="1" fontAlgn="auto" hangingPunct="1">
              <a:spcAft>
                <a:spcPts val="0"/>
              </a:spcAft>
              <a:buFont typeface="Wingdings 2"/>
              <a:buChar char=""/>
              <a:defRPr/>
            </a:pPr>
            <a:endParaRPr lang="en-US" dirty="0"/>
          </a:p>
        </p:txBody>
      </p:sp>
      <p:sp>
        <p:nvSpPr>
          <p:cNvPr id="4"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5" name="Picture 2" descr="M:\SHINE\Marketing\Logos\SHINE logos\Brian's SHINE Logos\SHINE only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8</a:t>
            </a:fld>
            <a:endParaRPr lang="en-US" sz="1400" dirty="0">
              <a:solidFill>
                <a:srgbClr val="000000"/>
              </a:solidFill>
              <a:latin typeface="Verdana"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Parts of the Solar Cell</a:t>
            </a:r>
            <a:endParaRPr lang="en-US" dirty="0"/>
          </a:p>
        </p:txBody>
      </p:sp>
      <p:pic>
        <p:nvPicPr>
          <p:cNvPr id="19459" name="Picture 2"/>
          <p:cNvPicPr>
            <a:picLocks noGrp="1" noChangeAspect="1" noChangeArrowheads="1"/>
          </p:cNvPicPr>
          <p:nvPr>
            <p:ph idx="4294967295"/>
          </p:nvPr>
        </p:nvPicPr>
        <p:blipFill>
          <a:blip r:embed="rId2" cstate="print"/>
          <a:srcRect/>
          <a:stretch>
            <a:fillRect/>
          </a:stretch>
        </p:blipFill>
        <p:spPr>
          <a:xfrm>
            <a:off x="914400" y="762000"/>
            <a:ext cx="7243763" cy="3829050"/>
          </a:xfrm>
        </p:spPr>
      </p:pic>
      <p:sp>
        <p:nvSpPr>
          <p:cNvPr id="19460" name="TextBox 3"/>
          <p:cNvSpPr txBox="1">
            <a:spLocks noChangeArrowheads="1"/>
          </p:cNvSpPr>
          <p:nvPr/>
        </p:nvSpPr>
        <p:spPr bwMode="auto">
          <a:xfrm>
            <a:off x="7391400" y="990600"/>
            <a:ext cx="2133600" cy="369888"/>
          </a:xfrm>
          <a:prstGeom prst="rect">
            <a:avLst/>
          </a:prstGeom>
          <a:noFill/>
          <a:ln w="9525">
            <a:noFill/>
            <a:miter lim="800000"/>
            <a:headEnd/>
            <a:tailEnd/>
          </a:ln>
        </p:spPr>
        <p:txBody>
          <a:bodyPr>
            <a:spAutoFit/>
          </a:bodyPr>
          <a:lstStyle/>
          <a:p>
            <a:r>
              <a:rPr lang="en-US"/>
              <a:t>Glass slide</a:t>
            </a:r>
          </a:p>
        </p:txBody>
      </p:sp>
      <p:sp>
        <p:nvSpPr>
          <p:cNvPr id="19461" name="TextBox 6"/>
          <p:cNvSpPr txBox="1">
            <a:spLocks noChangeArrowheads="1"/>
          </p:cNvSpPr>
          <p:nvPr/>
        </p:nvSpPr>
        <p:spPr bwMode="auto">
          <a:xfrm>
            <a:off x="381000" y="4419600"/>
            <a:ext cx="2133600" cy="369888"/>
          </a:xfrm>
          <a:prstGeom prst="rect">
            <a:avLst/>
          </a:prstGeom>
          <a:noFill/>
          <a:ln w="9525">
            <a:noFill/>
            <a:miter lim="800000"/>
            <a:headEnd/>
            <a:tailEnd/>
          </a:ln>
        </p:spPr>
        <p:txBody>
          <a:bodyPr>
            <a:spAutoFit/>
          </a:bodyPr>
          <a:lstStyle/>
          <a:p>
            <a:r>
              <a:rPr lang="en-US"/>
              <a:t>Glass slide</a:t>
            </a:r>
          </a:p>
        </p:txBody>
      </p:sp>
      <p:sp>
        <p:nvSpPr>
          <p:cNvPr id="19462" name="TextBox 4"/>
          <p:cNvSpPr txBox="1">
            <a:spLocks noChangeArrowheads="1"/>
          </p:cNvSpPr>
          <p:nvPr/>
        </p:nvSpPr>
        <p:spPr bwMode="auto">
          <a:xfrm>
            <a:off x="304800" y="3957638"/>
            <a:ext cx="2209800" cy="646112"/>
          </a:xfrm>
          <a:prstGeom prst="rect">
            <a:avLst/>
          </a:prstGeom>
          <a:noFill/>
          <a:ln w="9525">
            <a:noFill/>
            <a:miter lim="800000"/>
            <a:headEnd/>
            <a:tailEnd/>
          </a:ln>
        </p:spPr>
        <p:txBody>
          <a:bodyPr>
            <a:spAutoFit/>
          </a:bodyPr>
          <a:lstStyle/>
          <a:p>
            <a:r>
              <a:rPr lang="en-US"/>
              <a:t>SnO</a:t>
            </a:r>
            <a:r>
              <a:rPr lang="en-US" baseline="-25000"/>
              <a:t>2</a:t>
            </a:r>
            <a:r>
              <a:rPr lang="en-US" baseline="30000"/>
              <a:t> </a:t>
            </a:r>
            <a:r>
              <a:rPr lang="en-US"/>
              <a:t>Coating</a:t>
            </a:r>
          </a:p>
          <a:p>
            <a:endParaRPr lang="en-US"/>
          </a:p>
        </p:txBody>
      </p:sp>
      <p:sp>
        <p:nvSpPr>
          <p:cNvPr id="19463" name="Rectangle 5"/>
          <p:cNvSpPr>
            <a:spLocks noChangeArrowheads="1"/>
          </p:cNvSpPr>
          <p:nvPr/>
        </p:nvSpPr>
        <p:spPr bwMode="auto">
          <a:xfrm>
            <a:off x="7315200" y="1524000"/>
            <a:ext cx="1706563" cy="369888"/>
          </a:xfrm>
          <a:prstGeom prst="rect">
            <a:avLst/>
          </a:prstGeom>
          <a:noFill/>
          <a:ln w="9525">
            <a:noFill/>
            <a:miter lim="800000"/>
            <a:headEnd/>
            <a:tailEnd/>
          </a:ln>
        </p:spPr>
        <p:txBody>
          <a:bodyPr wrap="none">
            <a:spAutoFit/>
          </a:bodyPr>
          <a:lstStyle/>
          <a:p>
            <a:r>
              <a:rPr lang="en-US"/>
              <a:t>SnO</a:t>
            </a:r>
            <a:r>
              <a:rPr lang="en-US" baseline="-25000"/>
              <a:t>2</a:t>
            </a:r>
            <a:r>
              <a:rPr lang="en-US" baseline="30000"/>
              <a:t> </a:t>
            </a:r>
            <a:r>
              <a:rPr lang="en-US"/>
              <a:t>Coating</a:t>
            </a:r>
          </a:p>
        </p:txBody>
      </p:sp>
      <p:sp>
        <p:nvSpPr>
          <p:cNvPr id="19464" name="Rectangle 7"/>
          <p:cNvSpPr>
            <a:spLocks noChangeArrowheads="1"/>
          </p:cNvSpPr>
          <p:nvPr/>
        </p:nvSpPr>
        <p:spPr bwMode="auto">
          <a:xfrm>
            <a:off x="7696200" y="2209800"/>
            <a:ext cx="635000" cy="369888"/>
          </a:xfrm>
          <a:prstGeom prst="rect">
            <a:avLst/>
          </a:prstGeom>
          <a:noFill/>
          <a:ln w="9525">
            <a:noFill/>
            <a:miter lim="800000"/>
            <a:headEnd/>
            <a:tailEnd/>
          </a:ln>
        </p:spPr>
        <p:txBody>
          <a:bodyPr wrap="none">
            <a:spAutoFit/>
          </a:bodyPr>
          <a:lstStyle/>
          <a:p>
            <a:r>
              <a:rPr lang="en-US"/>
              <a:t>Dye</a:t>
            </a:r>
          </a:p>
        </p:txBody>
      </p:sp>
      <p:sp>
        <p:nvSpPr>
          <p:cNvPr id="19465" name="Rectangle 8"/>
          <p:cNvSpPr>
            <a:spLocks noChangeArrowheads="1"/>
          </p:cNvSpPr>
          <p:nvPr/>
        </p:nvSpPr>
        <p:spPr bwMode="auto">
          <a:xfrm>
            <a:off x="7391400" y="2849563"/>
            <a:ext cx="1411288" cy="369887"/>
          </a:xfrm>
          <a:prstGeom prst="rect">
            <a:avLst/>
          </a:prstGeom>
          <a:noFill/>
          <a:ln w="9525">
            <a:noFill/>
            <a:miter lim="800000"/>
            <a:headEnd/>
            <a:tailEnd/>
          </a:ln>
        </p:spPr>
        <p:txBody>
          <a:bodyPr wrap="none">
            <a:spAutoFit/>
          </a:bodyPr>
          <a:lstStyle/>
          <a:p>
            <a:r>
              <a:rPr lang="en-US"/>
              <a:t>Electrolyte</a:t>
            </a:r>
          </a:p>
        </p:txBody>
      </p:sp>
      <p:sp>
        <p:nvSpPr>
          <p:cNvPr id="19466" name="Rectangle 9"/>
          <p:cNvSpPr>
            <a:spLocks noChangeArrowheads="1"/>
          </p:cNvSpPr>
          <p:nvPr/>
        </p:nvSpPr>
        <p:spPr bwMode="auto">
          <a:xfrm>
            <a:off x="381000" y="2071688"/>
            <a:ext cx="1350963" cy="646112"/>
          </a:xfrm>
          <a:prstGeom prst="rect">
            <a:avLst/>
          </a:prstGeom>
          <a:noFill/>
          <a:ln w="9525">
            <a:noFill/>
            <a:miter lim="800000"/>
            <a:headEnd/>
            <a:tailEnd/>
          </a:ln>
        </p:spPr>
        <p:txBody>
          <a:bodyPr wrap="none">
            <a:spAutoFit/>
          </a:bodyPr>
          <a:lstStyle/>
          <a:p>
            <a:r>
              <a:rPr lang="en-US"/>
              <a:t>TiO</a:t>
            </a:r>
            <a:r>
              <a:rPr lang="en-US" baseline="-25000"/>
              <a:t>2</a:t>
            </a:r>
            <a:r>
              <a:rPr lang="en-US" baseline="30000"/>
              <a:t> </a:t>
            </a:r>
          </a:p>
          <a:p>
            <a:r>
              <a:rPr lang="en-US"/>
              <a:t>Nanolayer</a:t>
            </a:r>
          </a:p>
        </p:txBody>
      </p:sp>
      <p:sp>
        <p:nvSpPr>
          <p:cNvPr id="19467" name="Rectangle 10"/>
          <p:cNvSpPr>
            <a:spLocks noChangeArrowheads="1"/>
          </p:cNvSpPr>
          <p:nvPr/>
        </p:nvSpPr>
        <p:spPr bwMode="auto">
          <a:xfrm>
            <a:off x="11113" y="2849563"/>
            <a:ext cx="1905000" cy="923925"/>
          </a:xfrm>
          <a:prstGeom prst="rect">
            <a:avLst/>
          </a:prstGeom>
          <a:noFill/>
          <a:ln w="9525">
            <a:noFill/>
            <a:miter lim="800000"/>
            <a:headEnd/>
            <a:tailEnd/>
          </a:ln>
        </p:spPr>
        <p:txBody>
          <a:bodyPr>
            <a:spAutoFit/>
          </a:bodyPr>
          <a:lstStyle/>
          <a:p>
            <a:pPr algn="ctr"/>
            <a:r>
              <a:rPr lang="en-US"/>
              <a:t>Carbon coating</a:t>
            </a:r>
          </a:p>
          <a:p>
            <a:pPr algn="ctr"/>
            <a:r>
              <a:rPr lang="en-US"/>
              <a:t> (catalyst)</a:t>
            </a:r>
          </a:p>
        </p:txBody>
      </p:sp>
      <p:sp>
        <p:nvSpPr>
          <p:cNvPr id="12" name="Date Placeholder 3"/>
          <p:cNvSpPr>
            <a:spLocks noGrp="1"/>
          </p:cNvSpPr>
          <p:nvPr>
            <p:ph type="dt" sz="half" idx="10"/>
          </p:nvPr>
        </p:nvSpPr>
        <p:spPr>
          <a:xfrm>
            <a:off x="685800" y="6324600"/>
            <a:ext cx="4876800" cy="365125"/>
          </a:xfrm>
        </p:spPr>
        <p:txBody>
          <a:bodyPr/>
          <a:lstStyle/>
          <a:p>
            <a:r>
              <a:rPr lang="en-US" dirty="0" smtClean="0"/>
              <a:t>SHINE: Seattle’s Hub for Industry-driven Nanotechnology Education</a:t>
            </a:r>
            <a:endParaRPr lang="en-US" dirty="0"/>
          </a:p>
        </p:txBody>
      </p:sp>
      <p:pic>
        <p:nvPicPr>
          <p:cNvPr id="13" name="Picture 2" descr="M:\SHINE\Marketing\Logos\SHINE logos\Brian's SHINE Logos\SHINE only transpare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248400"/>
            <a:ext cx="628150" cy="5751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4"/>
          <p:cNvSpPr txBox="1">
            <a:spLocks noChangeArrowheads="1"/>
          </p:cNvSpPr>
          <p:nvPr/>
        </p:nvSpPr>
        <p:spPr bwMode="auto">
          <a:xfrm>
            <a:off x="8348663" y="6340475"/>
            <a:ext cx="45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hangingPunct="1">
              <a:lnSpc>
                <a:spcPct val="100000"/>
              </a:lnSpc>
            </a:pPr>
            <a:fld id="{72BBF98B-4852-4082-9D7C-7705F7CBA415}" type="slidenum">
              <a:rPr lang="en-US" sz="1400">
                <a:solidFill>
                  <a:srgbClr val="000000"/>
                </a:solidFill>
                <a:latin typeface="Verdana" pitchFamily="34" charset="0"/>
                <a:ea typeface="Arial Unicode MS" pitchFamily="34" charset="-128"/>
                <a:cs typeface="Arial Unicode MS" pitchFamily="34" charset="-128"/>
              </a:rPr>
              <a:pPr hangingPunct="1">
                <a:lnSpc>
                  <a:spcPct val="100000"/>
                </a:lnSpc>
              </a:pPr>
              <a:t>9</a:t>
            </a:fld>
            <a:endParaRPr lang="en-US" sz="1400" dirty="0">
              <a:solidFill>
                <a:srgbClr val="000000"/>
              </a:solidFill>
              <a:latin typeface="Verdana"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NE_WhiteKnight">
  <a:themeElements>
    <a:clrScheme name="Blues_SHINE_BlueBase">
      <a:dk1>
        <a:sysClr val="windowText" lastClr="000000"/>
      </a:dk1>
      <a:lt1>
        <a:sysClr val="window" lastClr="FFFFFF"/>
      </a:lt1>
      <a:dk2>
        <a:srgbClr val="1F497D"/>
      </a:dk2>
      <a:lt2>
        <a:srgbClr val="EEECE1"/>
      </a:lt2>
      <a:accent1>
        <a:srgbClr val="59BCDD"/>
      </a:accent1>
      <a:accent2>
        <a:srgbClr val="5274EA"/>
      </a:accent2>
      <a:accent3>
        <a:srgbClr val="56F4F2"/>
      </a:accent3>
      <a:accent4>
        <a:srgbClr val="56A3F4"/>
      </a:accent4>
      <a:accent5>
        <a:srgbClr val="52EABD"/>
      </a:accent5>
      <a:accent6>
        <a:srgbClr val="E4B25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SHINE_WhiteKnight</Template>
  <TotalTime>239</TotalTime>
  <Words>503</Words>
  <Application>Microsoft Office PowerPoint</Application>
  <PresentationFormat>On-screen Show (4:3)</PresentationFormat>
  <Paragraphs>122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SHINE_WhiteKnight</vt:lpstr>
      <vt:lpstr>Nanocrystalline Solar Cells</vt:lpstr>
      <vt:lpstr>Electricity</vt:lpstr>
      <vt:lpstr>Closed Circuit </vt:lpstr>
      <vt:lpstr>Open Circuit</vt:lpstr>
      <vt:lpstr>Solar Cells </vt:lpstr>
      <vt:lpstr>Commercial Solar Panels</vt:lpstr>
      <vt:lpstr>PowerPoint Presentation</vt:lpstr>
      <vt:lpstr>Solar Cell Components</vt:lpstr>
      <vt:lpstr>Parts of the Solar Cell</vt:lpstr>
      <vt:lpstr>Nanocrystalline Structure</vt:lpstr>
      <vt:lpstr>PowerPoint Presentation</vt:lpstr>
      <vt:lpstr>Solar Panel</vt:lpstr>
      <vt:lpstr>If the solar cell isn’t working</vt:lpstr>
      <vt:lpstr>PowerPoint Presentation</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Nanocrystalline Solar Cells</dc:title>
  <dc:creator>Toshiba-User</dc:creator>
  <cp:lastModifiedBy>Maureen Devery</cp:lastModifiedBy>
  <cp:revision>8</cp:revision>
  <dcterms:created xsi:type="dcterms:W3CDTF">2013-07-10T11:25:02Z</dcterms:created>
  <dcterms:modified xsi:type="dcterms:W3CDTF">2014-07-09T13:54:50Z</dcterms:modified>
</cp:coreProperties>
</file>