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0" r:id="rId2"/>
    <p:sldId id="259" r:id="rId3"/>
    <p:sldId id="340" r:id="rId4"/>
    <p:sldId id="309" r:id="rId5"/>
    <p:sldId id="264" r:id="rId6"/>
    <p:sldId id="265" r:id="rId7"/>
    <p:sldId id="307" r:id="rId8"/>
    <p:sldId id="332" r:id="rId9"/>
    <p:sldId id="342" r:id="rId10"/>
    <p:sldId id="343" r:id="rId11"/>
    <p:sldId id="344" r:id="rId12"/>
    <p:sldId id="345" r:id="rId13"/>
    <p:sldId id="349" r:id="rId14"/>
    <p:sldId id="346" r:id="rId15"/>
    <p:sldId id="347" r:id="rId16"/>
    <p:sldId id="333" r:id="rId17"/>
    <p:sldId id="266" r:id="rId18"/>
    <p:sldId id="267" r:id="rId19"/>
    <p:sldId id="268" r:id="rId20"/>
    <p:sldId id="272" r:id="rId21"/>
    <p:sldId id="273" r:id="rId22"/>
    <p:sldId id="274" r:id="rId23"/>
    <p:sldId id="293" r:id="rId24"/>
    <p:sldId id="275" r:id="rId25"/>
    <p:sldId id="334" r:id="rId26"/>
    <p:sldId id="297" r:id="rId27"/>
    <p:sldId id="298" r:id="rId28"/>
    <p:sldId id="299" r:id="rId29"/>
    <p:sldId id="300" r:id="rId30"/>
    <p:sldId id="301" r:id="rId31"/>
    <p:sldId id="321" r:id="rId32"/>
    <p:sldId id="302" r:id="rId33"/>
    <p:sldId id="335" r:id="rId34"/>
    <p:sldId id="322" r:id="rId35"/>
    <p:sldId id="323" r:id="rId36"/>
    <p:sldId id="336" r:id="rId37"/>
    <p:sldId id="337" r:id="rId38"/>
    <p:sldId id="33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4C89B2-6389-3A4B-A1F4-2138B1F51D23}" type="datetime1">
              <a:rPr lang="en-US"/>
              <a:pPr>
                <a:defRPr/>
              </a:pPr>
              <a:t>5/26/16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FD08BF-3AF6-1540-BF2E-8D54938A7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7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B8CFA5-7DA3-9542-8918-030193DAF343}" type="datetime1">
              <a:rPr lang="en-US"/>
              <a:pPr>
                <a:defRPr/>
              </a:pPr>
              <a:t>5/26/16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A04AFE-0EF9-A142-BAD8-89331871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ED9397-2CCF-5143-9157-4D933F0EA486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397653-C6EF-8C4B-A30D-F5095A121AF3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2D6C76-7BF3-8540-B9E2-F1D0788077E0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2D6C76-7BF3-8540-B9E2-F1D0788077E0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3FB44D-230F-4049-8E06-821D9A797778}" type="slidenum">
              <a:rPr lang="en-US"/>
              <a:pPr/>
              <a:t>32</a:t>
            </a:fld>
            <a:endParaRPr lang="en-US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71E01-0850-E847-BC5E-29A1FCB4D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E058-8E09-A64D-8D75-796AB1FB3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3002-F93A-6B40-B1C0-9FE12905E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AB0E-7BB7-D04B-B89C-761CD570A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02EB-5C58-EB44-9C5F-5D61375DE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6DEB-8A03-0046-A018-1C01096CE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4BF6-4737-9C42-B6C6-F45EFD13E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DAE7-6F96-3943-8112-1EAC9214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AA4E-DD3D-2C4D-B176-CE25D85A0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1332-475B-7944-9B11-B56104EE8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BC7B-E641-1846-9467-516BAD52A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2484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F124E62-509E-3D42-BAF2-CF2A8FB88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</a:rPr>
              <a:t>Summer School for Integrated Computational Materials Education </a:t>
            </a:r>
            <a:r>
              <a:rPr lang="en-US" sz="2400" dirty="0" smtClean="0">
                <a:latin typeface="Verdana" charset="0"/>
              </a:rPr>
              <a:t>2016</a:t>
            </a:r>
            <a:r>
              <a:rPr lang="en-US" sz="2400" dirty="0">
                <a:latin typeface="Verdana" charset="0"/>
              </a:rPr>
              <a:t/>
            </a:r>
            <a:br>
              <a:rPr lang="en-US" sz="2400" dirty="0">
                <a:latin typeface="Verdana" charset="0"/>
              </a:rPr>
            </a:br>
            <a:r>
              <a:rPr lang="en-US" sz="2400" dirty="0">
                <a:latin typeface="Verdana" charset="0"/>
              </a:rPr>
              <a:t/>
            </a:r>
            <a:br>
              <a:rPr lang="en-US" sz="2400" dirty="0">
                <a:latin typeface="Verdana" charset="0"/>
              </a:rPr>
            </a:br>
            <a:r>
              <a:rPr lang="en-US" sz="3200" dirty="0">
                <a:latin typeface="Verdana" charset="0"/>
              </a:rPr>
              <a:t>I</a:t>
            </a:r>
            <a:r>
              <a:rPr lang="en-US" sz="3200" dirty="0" smtClean="0">
                <a:latin typeface="Verdana" charset="0"/>
              </a:rPr>
              <a:t>ntroduction to Computation &amp; Fundamentals </a:t>
            </a:r>
            <a:r>
              <a:rPr lang="en-US" sz="3200" dirty="0">
                <a:latin typeface="Verdana" charset="0"/>
              </a:rPr>
              <a:t>of Simulations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  <a:noFill/>
        </p:spPr>
        <p:txBody>
          <a:bodyPr/>
          <a:lstStyle/>
          <a:p>
            <a:pPr eaLnBrk="1" hangingPunct="1"/>
            <a:r>
              <a:rPr lang="en-US" sz="2500"/>
              <a:t>Katsuyo Thornton</a:t>
            </a:r>
          </a:p>
          <a:p>
            <a:pPr eaLnBrk="1" hangingPunct="1"/>
            <a:r>
              <a:rPr lang="en-US" sz="2500"/>
              <a:t>Materials Science &amp; Engineering</a:t>
            </a:r>
          </a:p>
          <a:p>
            <a:pPr eaLnBrk="1" hangingPunct="1"/>
            <a:r>
              <a:rPr lang="en-US" sz="2500"/>
              <a:t>University of Michigan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DISCRETE REPRESENTATION OF A CONTINUOUS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an independent continuous variable x ∈ [X</a:t>
            </a:r>
            <a:r>
              <a:rPr lang="en-US" sz="3400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]. </a:t>
            </a:r>
            <a:r>
              <a:rPr lang="en-US" dirty="0" smtClean="0"/>
              <a:t>We take </a:t>
            </a:r>
            <a:r>
              <a:rPr lang="en-US" dirty="0"/>
              <a:t>the discrete </a:t>
            </a:r>
            <a:r>
              <a:rPr lang="en-US" dirty="0" smtClean="0"/>
              <a:t>representation, x</a:t>
            </a:r>
            <a:r>
              <a:rPr lang="en-US" baseline="-25000" dirty="0" smtClean="0"/>
              <a:t>i</a:t>
            </a:r>
            <a:r>
              <a:rPr lang="en-US" dirty="0" smtClean="0"/>
              <a:t>, of x to be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a dependent function f(x) defined on the domain, a </a:t>
            </a:r>
            <a:r>
              <a:rPr lang="en-US" dirty="0" smtClean="0"/>
              <a:t>discrete approximation </a:t>
            </a:r>
            <a:r>
              <a:rPr lang="en-US" dirty="0"/>
              <a:t>of f(x) is given </a:t>
            </a:r>
            <a:r>
              <a:rPr lang="en-US" dirty="0" smtClean="0"/>
              <a:t>by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Similarly</a:t>
            </a:r>
            <a:r>
              <a:rPr lang="en-US" dirty="0"/>
              <a:t>, given a differential equation on the domain, you can </a:t>
            </a:r>
            <a:r>
              <a:rPr lang="en-US" dirty="0" smtClean="0"/>
              <a:t>find a </a:t>
            </a:r>
            <a:r>
              <a:rPr lang="en-US" i="1" dirty="0"/>
              <a:t>discrete representation of the equation. Such </a:t>
            </a:r>
            <a:r>
              <a:rPr lang="en-US" i="1" dirty="0" smtClean="0"/>
              <a:t> representation is </a:t>
            </a:r>
            <a:r>
              <a:rPr lang="en-US" dirty="0" smtClean="0"/>
              <a:t>called </a:t>
            </a:r>
            <a:r>
              <a:rPr lang="en-US" i="1" dirty="0"/>
              <a:t>the difference equation.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4724400" cy="43115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788" y="4572000"/>
            <a:ext cx="1206500" cy="292100"/>
          </a:xfrm>
          <a:prstGeom prst="rect">
            <a:avLst/>
          </a:prstGeom>
        </p:spPr>
      </p:pic>
      <p:pic>
        <p:nvPicPr>
          <p:cNvPr id="9" name="Picture 8" descr="deltax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362200"/>
            <a:ext cx="2895600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AB0E-7BB7-D04B-B89C-761CD570A1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QUALITY OF DISCRETE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 quality of the discrete representation depends on the resolution </a:t>
            </a:r>
            <a:r>
              <a:rPr lang="en-US" dirty="0" smtClean="0"/>
              <a:t>and the </a:t>
            </a:r>
            <a:r>
              <a:rPr lang="en-US" dirty="0"/>
              <a:t>behavior of the </a:t>
            </a:r>
            <a:r>
              <a:rPr lang="en-US" dirty="0" err="1"/>
              <a:t>discretized</a:t>
            </a:r>
            <a:r>
              <a:rPr lang="en-US" dirty="0"/>
              <a:t> object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Ensure </a:t>
            </a:r>
            <a:r>
              <a:rPr lang="en-US" dirty="0"/>
              <a:t>adequate resolution by representing </a:t>
            </a:r>
            <a:r>
              <a:rPr lang="en-US" dirty="0" smtClean="0"/>
              <a:t>the smallest </a:t>
            </a:r>
            <a:r>
              <a:rPr lang="en-US" dirty="0"/>
              <a:t>features by </a:t>
            </a:r>
            <a:r>
              <a:rPr lang="en-US" dirty="0" smtClean="0"/>
              <a:t>at least </a:t>
            </a:r>
            <a:r>
              <a:rPr lang="en-US" dirty="0"/>
              <a:t>several points.</a:t>
            </a:r>
          </a:p>
        </p:txBody>
      </p:sp>
      <p:pic>
        <p:nvPicPr>
          <p:cNvPr id="5" name="Picture 4" descr="approximati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5800"/>
            <a:ext cx="7620000" cy="353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AB0E-7BB7-D04B-B89C-761CD570A1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ARE FINITE DIFFERENCE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638800"/>
          </a:xfrm>
        </p:spPr>
        <p:txBody>
          <a:bodyPr>
            <a:normAutofit/>
          </a:bodyPr>
          <a:lstStyle/>
          <a:p>
            <a:pPr marL="742950" indent="-234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Used </a:t>
            </a:r>
            <a:r>
              <a:rPr lang="en-US" dirty="0"/>
              <a:t>to solve ODE or </a:t>
            </a:r>
            <a:r>
              <a:rPr lang="en-US" dirty="0" smtClean="0"/>
              <a:t>PDE.</a:t>
            </a:r>
          </a:p>
          <a:p>
            <a:pPr marL="742950" indent="-234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Based </a:t>
            </a:r>
            <a:r>
              <a:rPr lang="en-US" dirty="0"/>
              <a:t>on the Taylor expansion.</a:t>
            </a:r>
          </a:p>
          <a:p>
            <a:pPr marL="742950" indent="-234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Probably </a:t>
            </a:r>
            <a:r>
              <a:rPr lang="en-US" dirty="0"/>
              <a:t>the most simple method to understand.</a:t>
            </a:r>
          </a:p>
          <a:p>
            <a:pPr marL="742950" indent="-234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Discretization:</a:t>
            </a:r>
          </a:p>
          <a:p>
            <a:pPr marL="1143000" lvl="1" indent="-234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Spatial</a:t>
            </a:r>
            <a:r>
              <a:rPr lang="en-US" dirty="0"/>
              <a:t>: Divide space x ∈ [0,L] into N segments, </a:t>
            </a:r>
            <a:r>
              <a:rPr lang="en-US" dirty="0" err="1"/>
              <a:t>Δx</a:t>
            </a:r>
            <a:r>
              <a:rPr lang="en-US" dirty="0"/>
              <a:t> = L/</a:t>
            </a:r>
            <a:r>
              <a:rPr lang="en-US" dirty="0" smtClean="0"/>
              <a:t>N. Calculate </a:t>
            </a:r>
            <a:r>
              <a:rPr lang="en-US" dirty="0"/>
              <a:t>derivatives of a function to use in solving a </a:t>
            </a:r>
            <a:r>
              <a:rPr lang="en-US" dirty="0" smtClean="0"/>
              <a:t>differential equation</a:t>
            </a:r>
            <a:r>
              <a:rPr lang="en-US" dirty="0"/>
              <a:t>. Fix spatial coordinates (the </a:t>
            </a:r>
            <a:r>
              <a:rPr lang="en-US" dirty="0" err="1"/>
              <a:t>Eulerian</a:t>
            </a:r>
            <a:r>
              <a:rPr lang="en-US" dirty="0"/>
              <a:t> description).</a:t>
            </a:r>
          </a:p>
          <a:p>
            <a:pPr marL="1143000" lvl="1" indent="-234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Temporal</a:t>
            </a:r>
            <a:r>
              <a:rPr lang="en-US" dirty="0"/>
              <a:t>: Set a time step of size </a:t>
            </a:r>
            <a:r>
              <a:rPr lang="en-US" dirty="0" err="1"/>
              <a:t>Δt</a:t>
            </a:r>
            <a:r>
              <a:rPr lang="en-US" dirty="0"/>
              <a:t>, and calculate the new </a:t>
            </a:r>
            <a:r>
              <a:rPr lang="en-US" dirty="0" smtClean="0"/>
              <a:t>value of </a:t>
            </a:r>
            <a:r>
              <a:rPr lang="en-US" dirty="0"/>
              <a:t>a function at t + </a:t>
            </a:r>
            <a:r>
              <a:rPr lang="en-US" dirty="0" err="1" smtClean="0"/>
              <a:t>Δt</a:t>
            </a:r>
            <a:r>
              <a:rPr lang="en-US" dirty="0" smtClean="0"/>
              <a:t>.</a:t>
            </a:r>
          </a:p>
          <a:p>
            <a:pPr marL="1143000" lvl="1" indent="-234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There </a:t>
            </a:r>
            <a:r>
              <a:rPr lang="en-US" dirty="0"/>
              <a:t>are many ways to discretize an equation; </a:t>
            </a:r>
            <a:r>
              <a:rPr lang="en-US" dirty="0" smtClean="0"/>
              <a:t>accuracy and </a:t>
            </a:r>
            <a:r>
              <a:rPr lang="en-US" dirty="0"/>
              <a:t>stability </a:t>
            </a:r>
            <a:r>
              <a:rPr lang="en-US" dirty="0" smtClean="0"/>
              <a:t>depends </a:t>
            </a:r>
            <a:r>
              <a:rPr lang="en-US" dirty="0"/>
              <a:t>on </a:t>
            </a:r>
            <a:r>
              <a:rPr lang="en-US" dirty="0" smtClean="0"/>
              <a:t>it.</a:t>
            </a:r>
          </a:p>
          <a:p>
            <a:pPr marL="742950" indent="-2349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We will focus on a basic fixed mesh, equally spaced in spatial domain (1D, 2D, or 3D).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AB0E-7BB7-D04B-B89C-761CD570A1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AB0E-7BB7-D04B-B89C-761CD570A1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CHARACTERIZATION OF DISCRETIZATION ACCURACY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13715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</a:t>
            </a:r>
            <a:r>
              <a:rPr lang="en-US" sz="2000" b="1" dirty="0"/>
              <a:t>: First Derivative of </a:t>
            </a:r>
            <a:r>
              <a:rPr lang="en-US" sz="2000" b="1" i="1" dirty="0"/>
              <a:t>f(x)</a:t>
            </a:r>
          </a:p>
          <a:p>
            <a:r>
              <a:rPr lang="en-US" sz="2000" dirty="0"/>
              <a:t>The Taylor expansion of </a:t>
            </a:r>
            <a:r>
              <a:rPr lang="en-US" sz="2000" i="1" dirty="0"/>
              <a:t>f(x)</a:t>
            </a:r>
            <a:r>
              <a:rPr lang="en-US" sz="2000" dirty="0"/>
              <a:t> around </a:t>
            </a:r>
            <a:r>
              <a:rPr lang="en-US" sz="2000" i="1" dirty="0"/>
              <a:t>x</a:t>
            </a:r>
            <a:r>
              <a:rPr lang="en-US" sz="2000" i="1" baseline="-25000" dirty="0"/>
              <a:t>i</a:t>
            </a:r>
            <a:r>
              <a:rPr lang="en-US" sz="2000" dirty="0"/>
              <a:t> gives </a:t>
            </a:r>
            <a:r>
              <a:rPr lang="en-US" sz="2000" i="1" dirty="0" err="1" smtClean="0"/>
              <a:t>f'(</a:t>
            </a:r>
            <a:r>
              <a:rPr lang="en-US" sz="2000" i="1" dirty="0" err="1"/>
              <a:t>x</a:t>
            </a:r>
            <a:r>
              <a:rPr lang="en-US" sz="2000" i="1" dirty="0"/>
              <a:t>)</a:t>
            </a:r>
            <a:r>
              <a:rPr lang="en-US" sz="2000" dirty="0"/>
              <a:t>, </a:t>
            </a:r>
            <a:r>
              <a:rPr lang="en-US" sz="2000" i="1" dirty="0" err="1" smtClean="0"/>
              <a:t>f''(</a:t>
            </a:r>
            <a:r>
              <a:rPr lang="en-US" sz="2000" i="1" dirty="0" err="1"/>
              <a:t>x</a:t>
            </a:r>
            <a:r>
              <a:rPr lang="en-US" sz="2000" i="1" dirty="0"/>
              <a:t>)</a:t>
            </a:r>
            <a:r>
              <a:rPr lang="en-US" sz="2000" dirty="0"/>
              <a:t>, etc.</a:t>
            </a:r>
          </a:p>
          <a:p>
            <a:r>
              <a:rPr lang="en-US" sz="2000" u="sng" dirty="0"/>
              <a:t>Method 1. One-sided (forward) differencing on </a:t>
            </a:r>
            <a:r>
              <a:rPr lang="en-US" sz="2000" i="1" u="sng" dirty="0" err="1" smtClean="0"/>
              <a:t>x</a:t>
            </a:r>
            <a:endParaRPr lang="en-US" sz="2000" i="1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81534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An approximation to a quantity is nth order accurate if nth order term in the Taylor expansion of the quantity is correctly reproduced.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3429000"/>
            <a:ext cx="7572375" cy="28343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AB0E-7BB7-D04B-B89C-761CD570A1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2800" u="sng" dirty="0"/>
              <a:t>Method 2. One-sided (backward) differencing on </a:t>
            </a:r>
            <a:r>
              <a:rPr lang="en-US" sz="2800" i="1" u="sng" dirty="0" smtClean="0"/>
              <a:t>x</a:t>
            </a:r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/>
          </a:p>
          <a:p>
            <a:r>
              <a:rPr lang="en-US" sz="2800" u="sng" dirty="0" smtClean="0"/>
              <a:t>Method </a:t>
            </a:r>
            <a:r>
              <a:rPr lang="en-US" sz="2800" u="sng" dirty="0"/>
              <a:t>3. Center differencing on </a:t>
            </a:r>
            <a:r>
              <a:rPr lang="en-US" sz="2800" i="1" u="sng" dirty="0"/>
              <a:t>x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40316"/>
            <a:ext cx="7315200" cy="226568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5575"/>
            <a:ext cx="7479879" cy="2740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AB0E-7BB7-D04B-B89C-761CD570A1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4</a:t>
            </a:r>
            <a:r>
              <a:rPr lang="en-US" sz="3600" dirty="0" smtClean="0"/>
              <a:t>. Errors &amp; Uncertainties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SOURCES OF ERRORS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410200"/>
          </a:xfrm>
        </p:spPr>
        <p:txBody>
          <a:bodyPr/>
          <a:lstStyle/>
          <a:p>
            <a:pPr eaLnBrk="1" hangingPunct="1">
              <a:lnSpc>
                <a:spcPct val="168000"/>
              </a:lnSpc>
            </a:pPr>
            <a:r>
              <a:rPr lang="en-US" sz="2100" b="1" smtClean="0">
                <a:solidFill>
                  <a:srgbClr val="000000"/>
                </a:solidFill>
              </a:rPr>
              <a:t>Model Error</a:t>
            </a:r>
            <a:r>
              <a:rPr lang="en-US" sz="2100" b="1" dirty="0" smtClean="0">
                <a:solidFill>
                  <a:srgbClr val="000000"/>
                </a:solidFill>
              </a:rPr>
              <a:t>: </a:t>
            </a:r>
            <a:r>
              <a:rPr lang="en-US" sz="2100" dirty="0">
                <a:solidFill>
                  <a:srgbClr val="000000"/>
                </a:solidFill>
              </a:rPr>
              <a:t>Differences between the physical system and the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ja-JP" altLang="en-US" sz="2100" dirty="0">
                <a:solidFill>
                  <a:srgbClr val="000000"/>
                </a:solidFill>
              </a:rPr>
              <a:t>“</a:t>
            </a:r>
            <a:r>
              <a:rPr lang="en-US" altLang="ja-JP" sz="2100" dirty="0">
                <a:solidFill>
                  <a:srgbClr val="000000"/>
                </a:solidFill>
              </a:rPr>
              <a:t>equivalent</a:t>
            </a:r>
            <a:r>
              <a:rPr lang="ja-JP" altLang="en-US" sz="2100" dirty="0">
                <a:solidFill>
                  <a:srgbClr val="000000"/>
                </a:solidFill>
              </a:rPr>
              <a:t>”</a:t>
            </a:r>
            <a:r>
              <a:rPr lang="en-US" altLang="ja-JP" sz="2100" dirty="0">
                <a:solidFill>
                  <a:srgbClr val="000000"/>
                </a:solidFill>
              </a:rPr>
              <a:t> as described by governing equations, initial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condition and boundary conditions.</a:t>
            </a:r>
          </a:p>
          <a:p>
            <a:pPr eaLnBrk="1" hangingPunct="1">
              <a:lnSpc>
                <a:spcPct val="168000"/>
              </a:lnSpc>
            </a:pPr>
            <a:r>
              <a:rPr lang="en-US" sz="2100" b="1" dirty="0">
                <a:solidFill>
                  <a:srgbClr val="000000"/>
                </a:solidFill>
              </a:rPr>
              <a:t>Truncation or Discretization Error: </a:t>
            </a:r>
            <a:r>
              <a:rPr lang="en-US" sz="2100" dirty="0">
                <a:solidFill>
                  <a:srgbClr val="000000"/>
                </a:solidFill>
              </a:rPr>
              <a:t>This error results from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converting the analytical form of equations to a discretized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form that can be solved numerically. Error analysis gives you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an estimate of error. Accuracy depends on the resolution (in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both spatial and time coordinates).</a:t>
            </a:r>
          </a:p>
          <a:p>
            <a:pPr eaLnBrk="1" hangingPunct="1">
              <a:lnSpc>
                <a:spcPct val="168000"/>
              </a:lnSpc>
            </a:pPr>
            <a:r>
              <a:rPr lang="en-US" sz="2100" b="1" dirty="0">
                <a:solidFill>
                  <a:srgbClr val="000000"/>
                </a:solidFill>
              </a:rPr>
              <a:t>Rounding Error: </a:t>
            </a:r>
            <a:r>
              <a:rPr lang="en-US" sz="2100" dirty="0">
                <a:solidFill>
                  <a:srgbClr val="000000"/>
                </a:solidFill>
              </a:rPr>
              <a:t>This error results from floating operations in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digital equipment. Accuracy of computational operations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generally receives little attention. Often, carrying enough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precision provides sufficient accuracy. However, in special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000000"/>
                </a:solidFill>
              </a:rPr>
              <a:t>cases, care must be taken.</a:t>
            </a:r>
          </a:p>
        </p:txBody>
      </p:sp>
      <p:sp>
        <p:nvSpPr>
          <p:cNvPr id="4813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46689-E714-3E43-8700-95FB3D8EA1C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MODELS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410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This is probably the most difficult issue to address and examine.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Questions: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</a:rPr>
              <a:t>What approximations are made in deriving the governing equations? (E.g., sharp interface model). How good or bad are they?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</a:rPr>
              <a:t>What effects excluded in the model are there, and what are the magnitude of the effects?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</a:rPr>
              <a:t>Are you using physically consistent parameters? If not, what are the effects? (E.g., gradient coefficient)</a:t>
            </a:r>
          </a:p>
          <a:p>
            <a:pPr lvl="2" eaLnBrk="1" hangingPunct="1"/>
            <a:r>
              <a:rPr lang="en-US">
                <a:solidFill>
                  <a:srgbClr val="000000"/>
                </a:solidFill>
              </a:rPr>
              <a:t>If there are input parameter/function to a model, how good are they? What are the range of errors, and how sensitive is your model to the changes in the input? (E.g., free energy, potential, etc.)</a:t>
            </a:r>
          </a:p>
          <a:p>
            <a:pPr eaLnBrk="1" hangingPunct="1">
              <a:lnSpc>
                <a:spcPct val="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592B1-AD72-F14C-9E01-F77F5478F74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DISCRETIZATION ERROR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z="2400">
                <a:solidFill>
                  <a:srgbClr val="000000"/>
                </a:solidFill>
              </a:rPr>
              <a:t>The magnitude and behavior of error can be estimated by error analysis.</a:t>
            </a:r>
          </a:p>
          <a:p>
            <a:pPr marL="0" indent="0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z="2400">
                <a:solidFill>
                  <a:srgbClr val="000000"/>
                </a:solidFill>
              </a:rPr>
              <a:t>Ex. Verlet algorithm (for MD calculation)</a:t>
            </a:r>
          </a:p>
          <a:p>
            <a:pPr marL="0" indent="0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z="2400">
                <a:solidFill>
                  <a:srgbClr val="000000"/>
                </a:solidFill>
              </a:rPr>
              <a:t>As MD is a Lagrangian formulation (i.e., we follow the location of mass), the location of an atom needs to be evolved in time as prescribed by the force field. Given 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f 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) </a:t>
            </a:r>
            <a:r>
              <a:rPr lang="en-US" sz="2400">
                <a:solidFill>
                  <a:srgbClr val="000000"/>
                </a:solidFill>
              </a:rPr>
              <a:t>on the mass 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m </a:t>
            </a:r>
            <a:r>
              <a:rPr lang="en-US" sz="2400">
                <a:solidFill>
                  <a:srgbClr val="000000"/>
                </a:solidFill>
              </a:rPr>
              <a:t>at 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r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sz="2400">
                <a:solidFill>
                  <a:srgbClr val="000000"/>
                </a:solidFill>
              </a:rPr>
              <a:t>, Verlet method gives the updated location by</a:t>
            </a:r>
          </a:p>
          <a:p>
            <a:pPr lvl="3"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cmmi10" charset="0"/>
              </a:rPr>
              <a:t>r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 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+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∆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)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≈</a:t>
            </a:r>
            <a:r>
              <a:rPr lang="en-US" sz="2400">
                <a:solidFill>
                  <a:srgbClr val="000000"/>
                </a:solidFill>
                <a:latin typeface="cmsy10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r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)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−</a:t>
            </a:r>
            <a:r>
              <a:rPr lang="en-US" sz="2400">
                <a:solidFill>
                  <a:srgbClr val="000000"/>
                </a:solidFill>
                <a:latin typeface="cmsy10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r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−</a:t>
            </a:r>
            <a:r>
              <a:rPr lang="en-US" sz="2400">
                <a:solidFill>
                  <a:srgbClr val="000000"/>
                </a:solidFill>
                <a:latin typeface="cmsy10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∆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) + (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f 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)/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m</a:t>
            </a:r>
            <a:r>
              <a:rPr lang="en-US" sz="2400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 sz="2400">
                <a:solidFill>
                  <a:srgbClr val="000000"/>
                </a:solidFill>
                <a:latin typeface="Times New Roman" charset="0"/>
              </a:rPr>
              <a:t>∆</a:t>
            </a:r>
            <a:r>
              <a:rPr lang="en-US" sz="2400">
                <a:solidFill>
                  <a:srgbClr val="000000"/>
                </a:solidFill>
                <a:latin typeface="cmmi10" charset="0"/>
              </a:rPr>
              <a:t>t</a:t>
            </a:r>
            <a:r>
              <a:rPr lang="en-US" sz="2400" baseline="30000">
                <a:solidFill>
                  <a:srgbClr val="000000"/>
                </a:solidFill>
                <a:latin typeface="cmr10" charset="0"/>
              </a:rPr>
              <a:t>2</a:t>
            </a:r>
            <a:endParaRPr lang="en-US" sz="2400">
              <a:solidFill>
                <a:srgbClr val="000000"/>
              </a:solidFill>
              <a:latin typeface="cmr10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z="2400">
                <a:solidFill>
                  <a:srgbClr val="000000"/>
                </a:solidFill>
              </a:rPr>
              <a:t>How much error is there in this approximation?</a:t>
            </a:r>
          </a:p>
        </p:txBody>
      </p:sp>
      <p:sp>
        <p:nvSpPr>
          <p:cNvPr id="5018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B5196B-37E5-F84D-91F2-CB0EE84C980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/>
              <a:t>THIS LECTURE WILL COVER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086600" cy="4648200"/>
          </a:xfrm>
        </p:spPr>
        <p:txBody>
          <a:bodyPr/>
          <a:lstStyle/>
          <a:p>
            <a:pPr marL="514350" indent="-514350" eaLnBrk="1" hangingPunct="1">
              <a:lnSpc>
                <a:spcPct val="168000"/>
              </a:lnSpc>
              <a:buFont typeface="+mj-lt"/>
              <a:buAutoNum type="arabicPeriod"/>
            </a:pPr>
            <a:r>
              <a:rPr lang="en-US" sz="2800" dirty="0" smtClean="0"/>
              <a:t>Approach to Computational Modeling</a:t>
            </a:r>
          </a:p>
          <a:p>
            <a:pPr marL="514350" indent="-514350" eaLnBrk="1" hangingPunct="1">
              <a:lnSpc>
                <a:spcPct val="168000"/>
              </a:lnSpc>
              <a:buFont typeface="+mj-lt"/>
              <a:buAutoNum type="arabicPeriod"/>
            </a:pPr>
            <a:r>
              <a:rPr lang="en-US" sz="2800" dirty="0" smtClean="0"/>
              <a:t>Numerical </a:t>
            </a:r>
            <a:r>
              <a:rPr lang="en-US" sz="2800" dirty="0" smtClean="0"/>
              <a:t>Method </a:t>
            </a:r>
            <a:r>
              <a:rPr lang="en-US" sz="2800" dirty="0" smtClean="0"/>
              <a:t>(Example</a:t>
            </a:r>
            <a:r>
              <a:rPr lang="en-US" sz="2800" dirty="0" smtClean="0"/>
              <a:t>)</a:t>
            </a:r>
          </a:p>
          <a:p>
            <a:pPr marL="514350" indent="-514350" eaLnBrk="1" hangingPunct="1">
              <a:lnSpc>
                <a:spcPct val="168000"/>
              </a:lnSpc>
              <a:buFont typeface="+mj-lt"/>
              <a:buAutoNum type="arabicPeriod"/>
            </a:pPr>
            <a:r>
              <a:rPr lang="en-US" sz="2800" dirty="0" smtClean="0"/>
              <a:t>Errors &amp; Uncertainties</a:t>
            </a:r>
          </a:p>
          <a:p>
            <a:pPr marL="514350" indent="-514350" eaLnBrk="1" hangingPunct="1">
              <a:lnSpc>
                <a:spcPct val="168000"/>
              </a:lnSpc>
              <a:buFont typeface="+mj-lt"/>
              <a:buAutoNum type="arabicPeriod"/>
            </a:pPr>
            <a:r>
              <a:rPr lang="en-US" sz="2800" dirty="0" smtClean="0"/>
              <a:t>Validation and Verification</a:t>
            </a:r>
          </a:p>
          <a:p>
            <a:pPr marL="514350" indent="-514350" eaLnBrk="1" hangingPunct="1">
              <a:lnSpc>
                <a:spcPct val="168000"/>
              </a:lnSpc>
              <a:buFont typeface="+mj-lt"/>
              <a:buAutoNum type="arabicPeriod"/>
            </a:pPr>
            <a:r>
              <a:rPr lang="en-US" sz="2800" dirty="0" smtClean="0"/>
              <a:t>Programming Practice</a:t>
            </a:r>
          </a:p>
          <a:p>
            <a:pPr eaLnBrk="1" hangingPunct="1">
              <a:lnSpc>
                <a:spcPct val="168000"/>
              </a:lnSpc>
            </a:pPr>
            <a:endParaRPr lang="en-US" sz="2800" dirty="0"/>
          </a:p>
        </p:txBody>
      </p:sp>
      <p:sp>
        <p:nvSpPr>
          <p:cNvPr id="1741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84473-09A9-9144-9B8B-B250B400FB4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5791200"/>
          </a:xfrm>
        </p:spPr>
        <p:txBody>
          <a:bodyPr/>
          <a:lstStyle/>
          <a:p>
            <a:pPr eaLnBrk="1" hangingPunct="1">
              <a:lnSpc>
                <a:spcPct val="167000"/>
              </a:lnSpc>
            </a:pPr>
            <a:r>
              <a:rPr lang="en-US" dirty="0">
                <a:solidFill>
                  <a:srgbClr val="000000"/>
                </a:solidFill>
              </a:rPr>
              <a:t>Taylor </a:t>
            </a:r>
            <a:r>
              <a:rPr lang="en-US" dirty="0" smtClean="0">
                <a:solidFill>
                  <a:srgbClr val="000000"/>
                </a:solidFill>
              </a:rPr>
              <a:t>expansion (</a:t>
            </a:r>
            <a:r>
              <a:rPr lang="en-US" dirty="0">
                <a:solidFill>
                  <a:srgbClr val="000000"/>
                </a:solidFill>
              </a:rPr>
              <a:t>on board):</a:t>
            </a:r>
          </a:p>
          <a:p>
            <a:pPr eaLnBrk="1" hangingPunct="1"/>
            <a:endParaRPr lang="en-US" dirty="0"/>
          </a:p>
        </p:txBody>
      </p:sp>
      <p:sp>
        <p:nvSpPr>
          <p:cNvPr id="5120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103DD-BF05-8243-BECE-DCA0BE8E42F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73B3F-AF29-A041-8F26-F41BE7848B9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915400" cy="25908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>
                <a:solidFill>
                  <a:srgbClr val="000000"/>
                </a:solidFill>
              </a:rPr>
              <a:t>So, the Verlet algorithm is accurate up to </a:t>
            </a:r>
            <a:r>
              <a:rPr lang="en-US">
                <a:solidFill>
                  <a:srgbClr val="000000"/>
                </a:solidFill>
                <a:latin typeface="cmsy10" charset="0"/>
              </a:rPr>
              <a:t>O</a:t>
            </a:r>
            <a:r>
              <a:rPr lang="en-US">
                <a:solidFill>
                  <a:srgbClr val="000000"/>
                </a:solidFill>
                <a:latin typeface="cmr10" charset="0"/>
              </a:rPr>
              <a:t>(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∆</a:t>
            </a:r>
            <a:r>
              <a:rPr lang="en-US">
                <a:solidFill>
                  <a:srgbClr val="000000"/>
                </a:solidFill>
                <a:latin typeface="cmmi10" charset="0"/>
              </a:rPr>
              <a:t>t</a:t>
            </a:r>
            <a:r>
              <a:rPr lang="en-US" baseline="30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  <a:latin typeface="cmr10" charset="0"/>
              </a:rPr>
              <a:t>)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There are in fact many ways to discretize a single equation. The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accuracy (and stability) must be checked for each method-equation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combination.</a:t>
            </a:r>
          </a:p>
          <a:p>
            <a:pPr eaLnBrk="1" hangingPunct="1"/>
            <a:endParaRPr lang="en-US"/>
          </a:p>
        </p:txBody>
      </p:sp>
      <p:sp>
        <p:nvSpPr>
          <p:cNvPr id="5325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0ECCF-2EC8-584A-9890-1740459BA0F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 txBox="1">
            <a:spLocks/>
          </p:cNvSpPr>
          <p:nvPr/>
        </p:nvSpPr>
        <p:spPr bwMode="auto">
          <a:xfrm>
            <a:off x="685800" y="228600"/>
            <a:ext cx="77724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ROUNDING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ERROR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Arial" charset="0"/>
              </a:rPr>
              <a:t>Computers represent numbers in binary</a:t>
            </a:r>
          </a:p>
        </p:txBody>
      </p:sp>
      <p:pic>
        <p:nvPicPr>
          <p:cNvPr id="5427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391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304800" y="15240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Single precision binary floating-point format (in a 32bit machine)</a:t>
            </a:r>
          </a:p>
        </p:txBody>
      </p:sp>
      <p:pic>
        <p:nvPicPr>
          <p:cNvPr id="5427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62400"/>
            <a:ext cx="7848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304800" y="3424238"/>
            <a:ext cx="632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Double precision binary floating-point format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52400" y="5867400"/>
            <a:ext cx="8839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Arial" charset="0"/>
              </a:rPr>
              <a:t>Each has specific maximum and minimum numbers &amp; </a:t>
            </a:r>
            <a:r>
              <a:rPr lang="en-US" sz="2200" u="sng">
                <a:latin typeface="Arial" charset="0"/>
              </a:rPr>
              <a:t>rounding error</a:t>
            </a:r>
          </a:p>
        </p:txBody>
      </p:sp>
      <p:pic>
        <p:nvPicPr>
          <p:cNvPr id="5428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486400"/>
            <a:ext cx="5826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Rectangle 14"/>
          <p:cNvSpPr>
            <a:spLocks noChangeArrowheads="1"/>
          </p:cNvSpPr>
          <p:nvPr/>
        </p:nvSpPr>
        <p:spPr bwMode="auto">
          <a:xfrm>
            <a:off x="6934200" y="3276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charset="0"/>
              </a:rPr>
              <a:t>From Wikipedia</a:t>
            </a:r>
          </a:p>
        </p:txBody>
      </p:sp>
      <p:sp>
        <p:nvSpPr>
          <p:cNvPr id="5428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F6076-0F8A-1E4C-AC80-DEC111EF76A3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lecture1 1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1054100"/>
            <a:ext cx="109283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itle 2"/>
          <p:cNvSpPr txBox="1">
            <a:spLocks/>
          </p:cNvSpPr>
          <p:nvPr/>
        </p:nvSpPr>
        <p:spPr bwMode="auto">
          <a:xfrm>
            <a:off x="685800" y="0"/>
            <a:ext cx="77724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Arial" charset="0"/>
              </a:rPr>
              <a:t>ROUNDING ERROR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76600" y="9144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charset="0"/>
              </a:rPr>
              <a:t>Can be important!</a:t>
            </a:r>
            <a:endParaRPr lang="en-US">
              <a:latin typeface="Arial" charset="0"/>
            </a:endParaRP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476250" y="5486400"/>
            <a:ext cx="8610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SzPct val="120000"/>
              <a:buFont typeface="Arial" charset="0"/>
              <a:buChar char="•"/>
            </a:pPr>
            <a:r>
              <a:rPr lang="en-US">
                <a:latin typeface="Arial" charset="0"/>
              </a:rPr>
              <a:t> </a:t>
            </a:r>
            <a:r>
              <a:rPr lang="en-US" sz="2200">
                <a:latin typeface="Arial" charset="0"/>
              </a:rPr>
              <a:t>Dynamical evolution or iteration not associated with minimization of residual error</a:t>
            </a:r>
          </a:p>
        </p:txBody>
      </p:sp>
      <p:sp>
        <p:nvSpPr>
          <p:cNvPr id="5530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1B486-AD6F-4344-ADD5-FA03A23A98CB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5. Validation &amp; Verification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19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Validation &amp; Verification: Why?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534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Why is it important?  A simulation tool can become a black box.</a:t>
            </a:r>
            <a:endParaRPr lang="en-US" sz="29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9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/>
              <a:t>Black box</a:t>
            </a:r>
          </a:p>
          <a:p>
            <a:pPr>
              <a:lnSpc>
                <a:spcPct val="90000"/>
              </a:lnSpc>
            </a:pPr>
            <a:r>
              <a:rPr lang="en-US"/>
              <a:t>      - Dictionary definition: a usually complicated electronic device that functions and is packaged as a unit and whose internal mechanism is usually hidden from or mysterious to the user; </a:t>
            </a:r>
            <a:r>
              <a:rPr lang="en-US" i="1"/>
              <a:t>broadly</a:t>
            </a:r>
            <a:r>
              <a:rPr lang="en-US"/>
              <a:t> </a:t>
            </a:r>
            <a:r>
              <a:rPr lang="en-US" b="1"/>
              <a:t>:</a:t>
            </a:r>
            <a:r>
              <a:rPr lang="en-US"/>
              <a:t> anything that has mysterious or unknown internal functions or mechanisms</a:t>
            </a:r>
          </a:p>
          <a:p>
            <a:pPr>
              <a:lnSpc>
                <a:spcPct val="90000"/>
              </a:lnSpc>
            </a:pPr>
            <a:r>
              <a:rPr lang="en-US"/>
              <a:t>      - As simulation codes get complex, it can become a black box.  The input may be of good quality, but it does not guarantee good output quality.</a:t>
            </a: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604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47C34-ECDB-2848-A952-65F4680A4F8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1443" name="Picture 1" descr="lecture1 19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793750"/>
            <a:ext cx="10591800" cy="818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itle 2"/>
          <p:cNvSpPr txBox="1">
            <a:spLocks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>
                <a:solidFill>
                  <a:schemeClr val="tx2"/>
                </a:solidFill>
                <a:latin typeface="Arial" charset="0"/>
              </a:rPr>
              <a:t>Validation &amp; Verification (V&amp;V)</a:t>
            </a:r>
          </a:p>
        </p:txBody>
      </p:sp>
      <p:sp>
        <p:nvSpPr>
          <p:cNvPr id="614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5433D2-17DC-434B-9F8F-01AFED45F04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Validation &amp; Verification (Continued)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686800" cy="3733800"/>
          </a:xfrm>
        </p:spPr>
        <p:txBody>
          <a:bodyPr/>
          <a:lstStyle/>
          <a:p>
            <a:pPr marL="0" indent="0"/>
            <a:r>
              <a:rPr lang="en-US" sz="2100" b="1" dirty="0"/>
              <a:t>3. System Size </a:t>
            </a:r>
            <a:r>
              <a:rPr lang="en-US" sz="2100" dirty="0"/>
              <a:t>System size is </a:t>
            </a:r>
            <a:r>
              <a:rPr lang="en-US" sz="2100" dirty="0">
                <a:solidFill>
                  <a:srgbClr val="FF0000"/>
                </a:solidFill>
              </a:rPr>
              <a:t>often limited by the computational</a:t>
            </a:r>
          </a:p>
          <a:p>
            <a:pPr marL="0" indent="0"/>
            <a:r>
              <a:rPr lang="en-US" sz="2100" dirty="0">
                <a:solidFill>
                  <a:srgbClr val="FF0000"/>
                </a:solidFill>
              </a:rPr>
              <a:t>resources</a:t>
            </a:r>
            <a:r>
              <a:rPr lang="en-US" sz="2100" dirty="0"/>
              <a:t>. Most physical systems have a much larger system size than those that can be simulated.</a:t>
            </a:r>
          </a:p>
          <a:p>
            <a:pPr marL="0" indent="0">
              <a:lnSpc>
                <a:spcPct val="150000"/>
              </a:lnSpc>
            </a:pPr>
            <a:r>
              <a:rPr lang="en-US" sz="2100" dirty="0"/>
              <a:t>a. Edge Effect</a:t>
            </a:r>
          </a:p>
          <a:p>
            <a:pPr marL="0" indent="0"/>
            <a:r>
              <a:rPr lang="en-US" sz="2100" dirty="0"/>
              <a:t>• A simple cubic crystal of 1000 atoms has 49% (in 3D) of them on the </a:t>
            </a:r>
            <a:r>
              <a:rPr lang="en-US" sz="2100" dirty="0">
                <a:solidFill>
                  <a:srgbClr val="FF0000"/>
                </a:solidFill>
              </a:rPr>
              <a:t>surface</a:t>
            </a:r>
            <a:r>
              <a:rPr lang="en-US" sz="2100" dirty="0"/>
              <a:t>, and the edge effect becomes important.</a:t>
            </a:r>
          </a:p>
          <a:p>
            <a:pPr marL="0" indent="0"/>
            <a:r>
              <a:rPr lang="en-US" sz="2100" dirty="0"/>
              <a:t>• Consider using </a:t>
            </a:r>
            <a:r>
              <a:rPr lang="en-US" sz="2100" dirty="0">
                <a:solidFill>
                  <a:srgbClr val="FF0000"/>
                </a:solidFill>
              </a:rPr>
              <a:t>periodic boundary conditions </a:t>
            </a:r>
            <a:r>
              <a:rPr lang="en-US" sz="2100" dirty="0"/>
              <a:t>at the cell edges.</a:t>
            </a:r>
            <a:endParaRPr lang="en-US" sz="2100" dirty="0">
              <a:solidFill>
                <a:srgbClr val="000000"/>
              </a:solidFill>
            </a:endParaRPr>
          </a:p>
        </p:txBody>
      </p:sp>
      <p:pic>
        <p:nvPicPr>
          <p:cNvPr id="6246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267200"/>
            <a:ext cx="1878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67200"/>
            <a:ext cx="21336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Rectangle 5"/>
          <p:cNvSpPr>
            <a:spLocks noChangeArrowheads="1"/>
          </p:cNvSpPr>
          <p:nvPr/>
        </p:nvSpPr>
        <p:spPr bwMode="auto">
          <a:xfrm rot="10800000" flipV="1">
            <a:off x="3195638" y="5486400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~500 atoms</a:t>
            </a:r>
          </a:p>
        </p:txBody>
      </p:sp>
      <p:sp>
        <p:nvSpPr>
          <p:cNvPr id="624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5DD79-539D-9F41-A123-E0A4F68480C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Validation &amp; Verification (Continued)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534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b. Size Effect</a:t>
            </a:r>
          </a:p>
          <a:p>
            <a:pPr>
              <a:lnSpc>
                <a:spcPct val="90000"/>
              </a:lnSpc>
            </a:pPr>
            <a:r>
              <a:rPr lang="en-US" dirty="0"/>
              <a:t>• If the periodic unit cell is </a:t>
            </a:r>
            <a:r>
              <a:rPr lang="en-US" dirty="0">
                <a:solidFill>
                  <a:srgbClr val="FF0000"/>
                </a:solidFill>
              </a:rPr>
              <a:t>too small compared to the feature </a:t>
            </a:r>
            <a:r>
              <a:rPr lang="en-US" dirty="0"/>
              <a:t>within it, or if a point can see its own image, </a:t>
            </a:r>
            <a:r>
              <a:rPr lang="en-US" dirty="0">
                <a:solidFill>
                  <a:srgbClr val="FF0000"/>
                </a:solidFill>
              </a:rPr>
              <a:t>the results become influenced by the system size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• This manifests as </a:t>
            </a:r>
            <a:r>
              <a:rPr lang="en-US" dirty="0">
                <a:solidFill>
                  <a:srgbClr val="FF0000"/>
                </a:solidFill>
              </a:rPr>
              <a:t>domination and damping of features </a:t>
            </a:r>
            <a:r>
              <a:rPr lang="en-US" dirty="0"/>
              <a:t>with certain wavelengths as any fluctuation must be compatible with the imposed periodicity.</a:t>
            </a:r>
          </a:p>
          <a:p>
            <a:pPr>
              <a:lnSpc>
                <a:spcPct val="90000"/>
              </a:lnSpc>
            </a:pPr>
            <a:r>
              <a:rPr lang="en-US" dirty="0"/>
              <a:t>• Unless the size of the lattice is physically consistent, it may lead to </a:t>
            </a:r>
            <a:r>
              <a:rPr lang="en-US" dirty="0">
                <a:solidFill>
                  <a:srgbClr val="FF0000"/>
                </a:solidFill>
              </a:rPr>
              <a:t>unphysical effects</a:t>
            </a:r>
            <a:r>
              <a:rPr lang="en-US" dirty="0"/>
              <a:t>, such as an artificial ordering.</a:t>
            </a:r>
          </a:p>
          <a:p>
            <a:pPr>
              <a:lnSpc>
                <a:spcPct val="90000"/>
              </a:lnSpc>
            </a:pPr>
            <a:r>
              <a:rPr lang="en-US" dirty="0"/>
              <a:t>• </a:t>
            </a:r>
            <a:r>
              <a:rPr lang="en-US" dirty="0">
                <a:solidFill>
                  <a:srgbClr val="0000FF"/>
                </a:solidFill>
              </a:rPr>
              <a:t>Verification: Study the effects of limited system size by using a smaller or (preferably) larger system and compare.</a:t>
            </a:r>
          </a:p>
          <a:p>
            <a:pPr>
              <a:lnSpc>
                <a:spcPct val="90000"/>
              </a:lnSpc>
            </a:pP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4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2F9380-59E3-564C-BA2B-2EFE44690264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1. Introduction: Approach to Computational Modeling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18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Validation &amp; Verification (Continued)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r>
              <a:rPr lang="en-US" sz="2100" b="1" dirty="0"/>
              <a:t>4. Code/method verification </a:t>
            </a:r>
            <a:r>
              <a:rPr lang="en-US" sz="2100" dirty="0"/>
              <a:t>It is difficult to write a bug-free code!  Test runs can often give indications for bugs.</a:t>
            </a:r>
          </a:p>
          <a:p>
            <a:endParaRPr lang="en-US" sz="2100" dirty="0"/>
          </a:p>
          <a:p>
            <a:r>
              <a:rPr lang="en-US" sz="2100" dirty="0"/>
              <a:t>a. Using </a:t>
            </a:r>
            <a:r>
              <a:rPr lang="en-US" sz="2100" dirty="0">
                <a:solidFill>
                  <a:srgbClr val="FF0000"/>
                </a:solidFill>
              </a:rPr>
              <a:t>analytical solutions</a:t>
            </a:r>
          </a:p>
          <a:p>
            <a:r>
              <a:rPr lang="en-US" sz="2100" dirty="0"/>
              <a:t>• Set up simulations that corresponds to setups that have</a:t>
            </a:r>
            <a:br>
              <a:rPr lang="en-US" sz="2100" dirty="0"/>
            </a:br>
            <a:r>
              <a:rPr lang="en-US" sz="2100" dirty="0"/>
              <a:t>analytical solutions (Ex. Reaction-diffusion in cylinder</a:t>
            </a:r>
            <a:r>
              <a:rPr lang="en-US" sz="2100" dirty="0" smtClean="0"/>
              <a:t>); more later.</a:t>
            </a:r>
            <a:endParaRPr lang="en-US" sz="2100" dirty="0"/>
          </a:p>
          <a:p>
            <a:pPr>
              <a:lnSpc>
                <a:spcPct val="150000"/>
              </a:lnSpc>
            </a:pPr>
            <a:r>
              <a:rPr lang="en-US" sz="2100" dirty="0"/>
              <a:t>b. Using your </a:t>
            </a:r>
            <a:r>
              <a:rPr lang="en-US" sz="2100" dirty="0">
                <a:solidFill>
                  <a:srgbClr val="FF0000"/>
                </a:solidFill>
              </a:rPr>
              <a:t>physical intuition</a:t>
            </a:r>
          </a:p>
          <a:p>
            <a:r>
              <a:rPr lang="en-US" sz="2100" dirty="0"/>
              <a:t>• Always think about what you would </a:t>
            </a:r>
            <a:br>
              <a:rPr lang="en-US" sz="2100" dirty="0"/>
            </a:br>
            <a:r>
              <a:rPr lang="en-US" sz="2100" dirty="0"/>
              <a:t>expect to see from a simulation.  </a:t>
            </a:r>
            <a:br>
              <a:rPr lang="en-US" sz="2100" dirty="0"/>
            </a:br>
            <a:r>
              <a:rPr lang="en-US" sz="2100" dirty="0"/>
              <a:t>Does the result make sense?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c. </a:t>
            </a:r>
            <a:r>
              <a:rPr lang="en-US" sz="2100" dirty="0">
                <a:solidFill>
                  <a:srgbClr val="FF0000"/>
                </a:solidFill>
              </a:rPr>
              <a:t>Unit tests</a:t>
            </a:r>
          </a:p>
          <a:p>
            <a:r>
              <a:rPr lang="en-US" sz="2100" dirty="0"/>
              <a:t>• Test piece by piece. </a:t>
            </a:r>
            <a:br>
              <a:rPr lang="en-US" sz="2100" dirty="0"/>
            </a:br>
            <a:endParaRPr lang="en-US" sz="2100" dirty="0"/>
          </a:p>
        </p:txBody>
      </p:sp>
      <p:pic>
        <p:nvPicPr>
          <p:cNvPr id="64517" name="Picture 5" descr="AnaSBMcomparison_H"/>
          <p:cNvPicPr>
            <a:picLocks noChangeAspect="1" noChangeArrowheads="1"/>
          </p:cNvPicPr>
          <p:nvPr/>
        </p:nvPicPr>
        <p:blipFill>
          <a:blip r:embed="rId2"/>
          <a:srcRect r="43790"/>
          <a:stretch>
            <a:fillRect/>
          </a:stretch>
        </p:blipFill>
        <p:spPr bwMode="auto">
          <a:xfrm>
            <a:off x="4800600" y="3429000"/>
            <a:ext cx="4114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CEAC4A-6331-6547-944F-04439BC40B2B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Validation &amp; Verification (Continued)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r>
              <a:rPr lang="en-US" sz="2100" b="1" dirty="0"/>
              <a:t>4. Code/method verification (continued)</a:t>
            </a:r>
            <a:endParaRPr lang="en-US" sz="2100" dirty="0"/>
          </a:p>
          <a:p>
            <a:r>
              <a:rPr lang="en-US" sz="2100" dirty="0"/>
              <a:t>d. </a:t>
            </a:r>
            <a:r>
              <a:rPr lang="en-US" sz="2100" dirty="0">
                <a:solidFill>
                  <a:srgbClr val="FF0000"/>
                </a:solidFill>
              </a:rPr>
              <a:t>Method of Manufactured Solutions</a:t>
            </a:r>
          </a:p>
          <a:p>
            <a:r>
              <a:rPr lang="en-US" sz="2100" dirty="0"/>
              <a:t>• For the given PDE, add a forcing term and assume an analytical solution.  Obtain the analytical form of the forcing function.</a:t>
            </a:r>
          </a:p>
          <a:p>
            <a:r>
              <a:rPr lang="en-US" sz="2100" dirty="0"/>
              <a:t>e. Debugging</a:t>
            </a:r>
          </a:p>
          <a:p>
            <a:r>
              <a:rPr lang="en-US" sz="2100" dirty="0"/>
              <a:t>• Always </a:t>
            </a:r>
            <a:r>
              <a:rPr lang="en-US" sz="2100" dirty="0">
                <a:solidFill>
                  <a:srgbClr val="FF0000"/>
                </a:solidFill>
              </a:rPr>
              <a:t>start with small calculations</a:t>
            </a:r>
            <a:r>
              <a:rPr lang="en-US" sz="2100" dirty="0"/>
              <a:t>!</a:t>
            </a:r>
            <a:r>
              <a:rPr lang="en-US" sz="2100" dirty="0" smtClean="0"/>
              <a:t>!</a:t>
            </a:r>
          </a:p>
          <a:p>
            <a:r>
              <a:rPr lang="en-US" sz="2100" dirty="0"/>
              <a:t>• </a:t>
            </a:r>
            <a:r>
              <a:rPr lang="en-US" sz="2100" dirty="0" smtClean="0"/>
              <a:t>Use </a:t>
            </a:r>
            <a:r>
              <a:rPr lang="en-US" sz="2100" dirty="0" smtClean="0">
                <a:solidFill>
                  <a:srgbClr val="FF0000"/>
                </a:solidFill>
              </a:rPr>
              <a:t>debugger &amp; check points</a:t>
            </a:r>
          </a:p>
          <a:p>
            <a:r>
              <a:rPr lang="en-US" sz="2100" dirty="0"/>
              <a:t>• </a:t>
            </a:r>
            <a:r>
              <a:rPr lang="en-US" sz="2100" dirty="0" smtClean="0"/>
              <a:t>Be </a:t>
            </a:r>
            <a:r>
              <a:rPr lang="en-US" sz="2100" dirty="0" smtClean="0">
                <a:solidFill>
                  <a:srgbClr val="FF0000"/>
                </a:solidFill>
              </a:rPr>
              <a:t>detailed</a:t>
            </a:r>
          </a:p>
          <a:p>
            <a:r>
              <a:rPr lang="en-US" sz="2100" dirty="0" smtClean="0"/>
              <a:t> </a:t>
            </a:r>
            <a:r>
              <a:rPr lang="en-US" sz="2100" dirty="0"/>
              <a:t/>
            </a:r>
            <a:br>
              <a:rPr lang="en-US" sz="2100" dirty="0"/>
            </a:br>
            <a:endParaRPr lang="en-US" sz="2100" dirty="0" smtClean="0"/>
          </a:p>
          <a:p>
            <a:endParaRPr lang="en-US" sz="2100" dirty="0"/>
          </a:p>
        </p:txBody>
      </p:sp>
      <p:sp>
        <p:nvSpPr>
          <p:cNvPr id="655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FB38E0-2110-334B-99E4-D8CEF5446DF6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Analytical </a:t>
            </a:r>
            <a:r>
              <a:rPr lang="en-US" dirty="0"/>
              <a:t>Methods</a:t>
            </a:r>
          </a:p>
        </p:txBody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105400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Even if your goal is to study a system that is very complicated,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it is always a good idea to simplify the problem and study it analytically.</a:t>
            </a:r>
            <a:r>
              <a:rPr lang="en-US" dirty="0">
                <a:latin typeface="Helvetica" charset="0"/>
              </a:rPr>
              <a:t> </a:t>
            </a:r>
          </a:p>
          <a:p>
            <a:r>
              <a:rPr lang="en-US" dirty="0">
                <a:latin typeface="Helvetica" charset="0"/>
              </a:rPr>
              <a:t>The results can be used to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validate your code</a:t>
            </a:r>
            <a:r>
              <a:rPr lang="en-US" dirty="0">
                <a:latin typeface="Helvetica" charset="0"/>
              </a:rPr>
              <a:t>, as it is always easy to set up a simple case in robust numerical simulation. This is important as it is not very difficult to leave a bug in a big codes. </a:t>
            </a:r>
          </a:p>
          <a:p>
            <a:r>
              <a:rPr lang="en-US" dirty="0">
                <a:latin typeface="Helvetica" charset="0"/>
              </a:rPr>
              <a:t>It also gives you </a:t>
            </a:r>
            <a:r>
              <a:rPr lang="en-US" dirty="0">
                <a:solidFill>
                  <a:srgbClr val="FF0000"/>
                </a:solidFill>
                <a:latin typeface="Helvetica" charset="0"/>
              </a:rPr>
              <a:t>an appreciation and understanding of the physical problem</a:t>
            </a:r>
            <a:r>
              <a:rPr lang="en-US" dirty="0">
                <a:latin typeface="Helvetica" charset="0"/>
              </a:rPr>
              <a:t> at a higher level. You may learn something new and get an extra publication on the side. </a:t>
            </a:r>
          </a:p>
        </p:txBody>
      </p:sp>
      <p:sp>
        <p:nvSpPr>
          <p:cNvPr id="665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450B73-9883-1741-A97F-FFFFCB4075C6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6. Programming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Good coding practice</a:t>
            </a:r>
          </a:p>
          <a:p>
            <a:r>
              <a:rPr lang="en-US" sz="2800" dirty="0" smtClean="0"/>
              <a:t>Efficiency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72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on Programming (Discussion)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Key: Break down the task into smaller pieces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- Outlines are helpful in doing this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Identify repeated tasks and make a subroutine or function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Stream-line the tasks by looking from the bird’s eye view (for the big picture)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Get the details right by being meticulous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the variable names something anyone can understand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Write in comments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version control software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Learn to use debugger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Know how to check your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solutions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5AA4E-DD3D-2C4D-B176-CE25D85A003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AB0E-7BB7-D04B-B89C-761CD570A14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Efficiency in Computation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86800" cy="5410200"/>
          </a:xfrm>
        </p:spPr>
        <p:txBody>
          <a:bodyPr/>
          <a:lstStyle/>
          <a:p>
            <a:r>
              <a:rPr lang="en-US" sz="2100" dirty="0"/>
              <a:t>• </a:t>
            </a:r>
            <a:r>
              <a:rPr lang="en-US" sz="2100" dirty="0">
                <a:solidFill>
                  <a:srgbClr val="FF0000"/>
                </a:solidFill>
              </a:rPr>
              <a:t>CPU time</a:t>
            </a:r>
            <a:r>
              <a:rPr lang="en-US" sz="2100" dirty="0"/>
              <a:t> efficiency</a:t>
            </a:r>
          </a:p>
          <a:p>
            <a:r>
              <a:rPr lang="en-US" sz="2100" dirty="0"/>
              <a:t>• </a:t>
            </a:r>
            <a:r>
              <a:rPr lang="en-US" sz="2100" dirty="0">
                <a:solidFill>
                  <a:srgbClr val="FF0000"/>
                </a:solidFill>
              </a:rPr>
              <a:t>Storage</a:t>
            </a:r>
            <a:r>
              <a:rPr lang="en-US" sz="2100" dirty="0"/>
              <a:t> efficiency</a:t>
            </a:r>
          </a:p>
          <a:p>
            <a:pPr>
              <a:spcAft>
                <a:spcPts val="1800"/>
              </a:spcAft>
            </a:pPr>
            <a:r>
              <a:rPr lang="en-US" sz="2100" dirty="0"/>
              <a:t>• Programming efficiency (</a:t>
            </a:r>
            <a:r>
              <a:rPr lang="en-US" sz="2100" dirty="0">
                <a:solidFill>
                  <a:srgbClr val="FF0000"/>
                </a:solidFill>
              </a:rPr>
              <a:t>human time</a:t>
            </a:r>
            <a:r>
              <a:rPr lang="en-US" sz="21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100" dirty="0"/>
              <a:t>Ask:</a:t>
            </a:r>
          </a:p>
          <a:p>
            <a:r>
              <a:rPr lang="en-US" sz="2100" dirty="0"/>
              <a:t>1. How long would a calculation take?</a:t>
            </a:r>
          </a:p>
          <a:p>
            <a:r>
              <a:rPr lang="en-US" sz="2100" dirty="0"/>
              <a:t>2. How much memory/storage does it take? (Use 8 byte per</a:t>
            </a:r>
          </a:p>
          <a:p>
            <a:r>
              <a:rPr lang="en-US" sz="2100" dirty="0"/>
              <a:t>double precision)</a:t>
            </a:r>
          </a:p>
          <a:p>
            <a:pPr>
              <a:spcAft>
                <a:spcPts val="1800"/>
              </a:spcAft>
            </a:pPr>
            <a:r>
              <a:rPr lang="en-US" sz="2100" dirty="0"/>
              <a:t>3. How much time do I want to spend programming?</a:t>
            </a:r>
          </a:p>
          <a:p>
            <a:r>
              <a:rPr lang="en-US" sz="2100" dirty="0">
                <a:solidFill>
                  <a:srgbClr val="FF0000"/>
                </a:solidFill>
              </a:rPr>
              <a:t>Find the limiting factor. </a:t>
            </a:r>
            <a:r>
              <a:rPr lang="en-US" sz="2100" dirty="0"/>
              <a:t>If the computation takes too long using a</a:t>
            </a:r>
          </a:p>
          <a:p>
            <a:r>
              <a:rPr lang="en-US" sz="2100" dirty="0"/>
              <a:t>simple method, you would have to pay more attention to this</a:t>
            </a:r>
          </a:p>
          <a:p>
            <a:r>
              <a:rPr lang="en-US" sz="2100" dirty="0"/>
              <a:t>issue and compromise on others.</a:t>
            </a:r>
          </a:p>
        </p:txBody>
      </p:sp>
      <p:sp>
        <p:nvSpPr>
          <p:cNvPr id="686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6C7285-274E-D341-AA8D-7122E64E58CE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9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9635" name="Content Placeholder 3" descr="lecture1 23.pd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7468" r="-17468"/>
          <a:stretch>
            <a:fillRect/>
          </a:stretch>
        </p:blipFill>
        <p:spPr>
          <a:xfrm>
            <a:off x="-2066925" y="-457200"/>
            <a:ext cx="13573125" cy="7772400"/>
          </a:xfrm>
        </p:spPr>
      </p:pic>
      <p:sp>
        <p:nvSpPr>
          <p:cNvPr id="696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6EB50-475E-D044-8D4B-E6A27002109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School for Integrated Computational Materials Education Berkeley, California, June 6-17,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5AA4E-DD3D-2C4D-B176-CE25D85A003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6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533400"/>
          </a:xfrm>
        </p:spPr>
        <p:txBody>
          <a:bodyPr/>
          <a:lstStyle/>
          <a:p>
            <a:r>
              <a:rPr lang="en-US"/>
              <a:t>Approaches to Computational Modeling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endParaRPr lang="en-US"/>
          </a:p>
        </p:txBody>
      </p:sp>
      <p:pic>
        <p:nvPicPr>
          <p:cNvPr id="21509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86200"/>
            <a:ext cx="4114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5" descr="simul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0" y="1435100"/>
            <a:ext cx="80899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DA323-D3C1-B44A-95F9-3284512EC882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2133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563" y="2133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8083" y="213360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3,4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200" b="0">
                <a:solidFill>
                  <a:srgbClr val="000000"/>
                </a:solidFill>
              </a:rPr>
              <a:t>Fundamentals of Simulation</a:t>
            </a: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INGREDIENTS OF NUMERICAL SIMULATIONS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410200"/>
          </a:xfrm>
        </p:spPr>
        <p:txBody>
          <a:bodyPr/>
          <a:lstStyle/>
          <a:p>
            <a:pPr eaLnBrk="1" hangingPunct="1"/>
            <a:r>
              <a:rPr lang="en-US" sz="2200" dirty="0">
                <a:solidFill>
                  <a:srgbClr val="0000FF"/>
                </a:solidFill>
              </a:rPr>
              <a:t>A simulation of a complex physical system often requires a</a:t>
            </a:r>
          </a:p>
          <a:p>
            <a:pPr eaLnBrk="1" hangingPunct="1"/>
            <a:r>
              <a:rPr lang="en-US" sz="2200" dirty="0">
                <a:solidFill>
                  <a:srgbClr val="0000FF"/>
                </a:solidFill>
              </a:rPr>
              <a:t>combination of powerful numerical methods. There are several</a:t>
            </a:r>
          </a:p>
          <a:p>
            <a:pPr eaLnBrk="1" hangingPunct="1"/>
            <a:r>
              <a:rPr lang="en-US" sz="2200" dirty="0">
                <a:solidFill>
                  <a:srgbClr val="0000FF"/>
                </a:solidFill>
              </a:rPr>
              <a:t>layers in a complete simulation.</a:t>
            </a:r>
          </a:p>
          <a:p>
            <a:pPr lvl="2" eaLnBrk="1" hangingPunct="1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1a. Physical Model</a:t>
            </a:r>
            <a:endParaRPr lang="en-US" sz="2200" dirty="0">
              <a:solidFill>
                <a:srgbClr val="000000"/>
              </a:solidFill>
            </a:endParaRPr>
          </a:p>
          <a:p>
            <a:pPr lvl="3" eaLnBrk="1" hangingPunct="1"/>
            <a:r>
              <a:rPr lang="en-US" sz="2200" dirty="0">
                <a:solidFill>
                  <a:srgbClr val="000000"/>
                </a:solidFill>
              </a:rPr>
              <a:t>Quantum Models (solving Schrödinger equation)</a:t>
            </a:r>
          </a:p>
          <a:p>
            <a:pPr lvl="3" eaLnBrk="1" hangingPunct="1"/>
            <a:r>
              <a:rPr lang="en-US" sz="2200" dirty="0">
                <a:solidFill>
                  <a:srgbClr val="000000"/>
                </a:solidFill>
              </a:rPr>
              <a:t>Atomistic Models (Monte Carlo, Molecular Dynamics, etc.)</a:t>
            </a:r>
          </a:p>
          <a:p>
            <a:pPr lvl="3" eaLnBrk="1" hangingPunct="1"/>
            <a:r>
              <a:rPr lang="en-US" sz="2200" dirty="0">
                <a:solidFill>
                  <a:srgbClr val="000000"/>
                </a:solidFill>
              </a:rPr>
              <a:t>Continuum Models (e.g., Diffuse &amp; Sharp Interface Models)</a:t>
            </a:r>
          </a:p>
          <a:p>
            <a:pPr lvl="2" eaLnBrk="1" hangingPunct="1">
              <a:buFontTx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1b. </a:t>
            </a:r>
            <a:r>
              <a:rPr lang="en-US" sz="2200" dirty="0">
                <a:solidFill>
                  <a:srgbClr val="000000"/>
                </a:solidFill>
              </a:rPr>
              <a:t>Time Dependence</a:t>
            </a:r>
          </a:p>
          <a:p>
            <a:pPr lvl="3" eaLnBrk="1" hangingPunct="1"/>
            <a:r>
              <a:rPr lang="en-US" sz="2200" dirty="0">
                <a:solidFill>
                  <a:srgbClr val="000000"/>
                </a:solidFill>
              </a:rPr>
              <a:t>Dynamics (explicit/implicit time evolution)</a:t>
            </a:r>
          </a:p>
          <a:p>
            <a:pPr lvl="3" eaLnBrk="1" hangingPunct="1"/>
            <a:r>
              <a:rPr lang="en-US" sz="2200" dirty="0">
                <a:solidFill>
                  <a:srgbClr val="000000"/>
                </a:solidFill>
              </a:rPr>
              <a:t>Steady State (relaxation to an equilibrium or self-similar state)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72CF6-9926-0F4F-9916-BF76A1A975D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600">
                <a:solidFill>
                  <a:srgbClr val="000000"/>
                </a:solidFill>
              </a:rPr>
              <a:t>INGREDIENTS OF NUMERICAL SIMULATIONS (CONTINUED)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724400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Mathematical Description: E.g., PDE</a:t>
            </a:r>
          </a:p>
          <a:p>
            <a:pPr lvl="3" eaLnBrk="1" hangingPunct="1"/>
            <a:r>
              <a:rPr lang="en-US" dirty="0" err="1" smtClean="0">
                <a:solidFill>
                  <a:srgbClr val="000000"/>
                </a:solidFill>
              </a:rPr>
              <a:t>Eulerian</a:t>
            </a:r>
            <a:r>
              <a:rPr lang="en-US" dirty="0" smtClean="0">
                <a:solidFill>
                  <a:srgbClr val="000000"/>
                </a:solidFill>
              </a:rPr>
              <a:t>  vs. </a:t>
            </a:r>
            <a:r>
              <a:rPr lang="en-US" dirty="0" err="1" smtClean="0">
                <a:solidFill>
                  <a:srgbClr val="000000"/>
                </a:solidFill>
              </a:rPr>
              <a:t>Lagrangian</a:t>
            </a:r>
            <a:r>
              <a:rPr lang="en-US" dirty="0" smtClean="0">
                <a:solidFill>
                  <a:srgbClr val="000000"/>
                </a:solidFill>
              </a:rPr>
              <a:t> (E.g., </a:t>
            </a:r>
            <a:r>
              <a:rPr lang="en-US" dirty="0">
                <a:solidFill>
                  <a:srgbClr val="000000"/>
                </a:solidFill>
              </a:rPr>
              <a:t>in MD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1258888" lvl="2" indent="-357188" eaLnBrk="1" hangingPunct="1">
              <a:spcBef>
                <a:spcPts val="1752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. Numerical Method: E.g., Discretization of the Physical Domain and/or Solving PDE</a:t>
            </a:r>
          </a:p>
          <a:p>
            <a:pPr lvl="3" eaLnBrk="1" hangingPunct="1"/>
            <a:r>
              <a:rPr lang="en-US" dirty="0" smtClean="0">
                <a:solidFill>
                  <a:srgbClr val="000000"/>
                </a:solidFill>
              </a:rPr>
              <a:t>Finite </a:t>
            </a:r>
            <a:r>
              <a:rPr lang="en-US" dirty="0">
                <a:solidFill>
                  <a:srgbClr val="000000"/>
                </a:solidFill>
              </a:rPr>
              <a:t>Difference Method</a:t>
            </a:r>
          </a:p>
          <a:p>
            <a:pPr lvl="3" eaLnBrk="1" hangingPunct="1"/>
            <a:r>
              <a:rPr lang="en-US" dirty="0" smtClean="0">
                <a:solidFill>
                  <a:srgbClr val="000000"/>
                </a:solidFill>
              </a:rPr>
              <a:t>Finite </a:t>
            </a:r>
            <a:r>
              <a:rPr lang="en-US" dirty="0">
                <a:solidFill>
                  <a:srgbClr val="000000"/>
                </a:solidFill>
              </a:rPr>
              <a:t>Element Method</a:t>
            </a:r>
          </a:p>
          <a:p>
            <a:pPr lvl="3" eaLnBrk="1" hangingPunct="1"/>
            <a:r>
              <a:rPr lang="en-US" dirty="0" smtClean="0">
                <a:solidFill>
                  <a:srgbClr val="000000"/>
                </a:solidFill>
              </a:rPr>
              <a:t>Boundary </a:t>
            </a:r>
            <a:r>
              <a:rPr lang="en-US" dirty="0">
                <a:solidFill>
                  <a:srgbClr val="000000"/>
                </a:solidFill>
              </a:rPr>
              <a:t>Integral Method</a:t>
            </a:r>
          </a:p>
          <a:p>
            <a:pPr lvl="2" eaLnBrk="1" hangingPunct="1">
              <a:lnSpc>
                <a:spcPct val="168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4. Supporting Numerical Methods</a:t>
            </a:r>
          </a:p>
          <a:p>
            <a:pPr lvl="3" eaLnBrk="1" hangingPunct="1"/>
            <a:r>
              <a:rPr lang="en-US" dirty="0" smtClean="0">
                <a:solidFill>
                  <a:srgbClr val="000000"/>
                </a:solidFill>
              </a:rPr>
              <a:t>Fast </a:t>
            </a:r>
            <a:r>
              <a:rPr lang="en-US" dirty="0">
                <a:solidFill>
                  <a:srgbClr val="000000"/>
                </a:solidFill>
              </a:rPr>
              <a:t>Fourier Transform</a:t>
            </a:r>
          </a:p>
          <a:p>
            <a:pPr lvl="3" eaLnBrk="1" hangingPunct="1"/>
            <a:r>
              <a:rPr lang="en-US" dirty="0" smtClean="0">
                <a:solidFill>
                  <a:srgbClr val="000000"/>
                </a:solidFill>
              </a:rPr>
              <a:t>Multigrid Method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8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ADD09-940F-C445-AA13-56390641D94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Comput. Approaches in The Summer School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915400" cy="5105400"/>
          </a:xfrm>
        </p:spPr>
        <p:txBody>
          <a:bodyPr/>
          <a:lstStyle/>
          <a:p>
            <a:r>
              <a:rPr lang="en-US" dirty="0" err="1"/>
              <a:t>Ab</a:t>
            </a:r>
            <a:r>
              <a:rPr lang="en-US" dirty="0"/>
              <a:t> </a:t>
            </a:r>
            <a:r>
              <a:rPr lang="en-US" dirty="0" err="1"/>
              <a:t>inito</a:t>
            </a:r>
            <a:r>
              <a:rPr lang="en-US" dirty="0"/>
              <a:t> methods (Mark Asta)</a:t>
            </a:r>
          </a:p>
          <a:p>
            <a:r>
              <a:rPr lang="en-US" dirty="0"/>
              <a:t>Molecular dynamics (Mark Asta)</a:t>
            </a:r>
          </a:p>
          <a:p>
            <a:r>
              <a:rPr lang="en-US" dirty="0"/>
              <a:t>Monte Carlo method </a:t>
            </a:r>
            <a:r>
              <a:rPr lang="en-US" dirty="0" smtClean="0"/>
              <a:t>(Mark Asta)</a:t>
            </a:r>
            <a:endParaRPr lang="en-US" dirty="0"/>
          </a:p>
          <a:p>
            <a:r>
              <a:rPr lang="en-US" dirty="0"/>
              <a:t>Kinetic Monte Carlo method </a:t>
            </a:r>
            <a:r>
              <a:rPr lang="en-US" dirty="0" smtClean="0"/>
              <a:t>(Mark Asta)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Microstructure</a:t>
            </a:r>
            <a:r>
              <a:rPr lang="en-US" dirty="0"/>
              <a:t>-level simulations </a:t>
            </a:r>
          </a:p>
          <a:p>
            <a:pPr lvl="1"/>
            <a:r>
              <a:rPr lang="en-US" dirty="0"/>
              <a:t>Phase-field models </a:t>
            </a:r>
            <a:r>
              <a:rPr lang="en-US" dirty="0" smtClean="0"/>
              <a:t>(Jon Guyer)</a:t>
            </a:r>
            <a:endParaRPr lang="en-US" dirty="0"/>
          </a:p>
          <a:p>
            <a:pPr lvl="1"/>
            <a:r>
              <a:rPr lang="en-US" dirty="0"/>
              <a:t>Computational mechanics </a:t>
            </a:r>
            <a:r>
              <a:rPr lang="en-US" dirty="0" smtClean="0"/>
              <a:t>(Edwin Garcia)</a:t>
            </a:r>
            <a:endParaRPr lang="en-US" dirty="0"/>
          </a:p>
          <a:p>
            <a:r>
              <a:rPr lang="en-US" dirty="0" smtClean="0"/>
              <a:t>Computational </a:t>
            </a:r>
            <a:r>
              <a:rPr lang="en-US" dirty="0"/>
              <a:t>Thermodynamics (Paul Mason)</a:t>
            </a:r>
          </a:p>
        </p:txBody>
      </p:sp>
      <p:sp>
        <p:nvSpPr>
          <p:cNvPr id="23557" name="Rectangle 1029"/>
          <p:cNvSpPr>
            <a:spLocks noChangeArrowheads="1"/>
          </p:cNvSpPr>
          <p:nvPr/>
        </p:nvSpPr>
        <p:spPr bwMode="auto">
          <a:xfrm>
            <a:off x="381000" y="1371600"/>
            <a:ext cx="800100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Rectangle 1030"/>
          <p:cNvSpPr>
            <a:spLocks noChangeArrowheads="1"/>
          </p:cNvSpPr>
          <p:nvPr/>
        </p:nvSpPr>
        <p:spPr bwMode="auto">
          <a:xfrm>
            <a:off x="6019800" y="1143000"/>
            <a:ext cx="2593975" cy="48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/>
              <a:t>Atomistic models</a:t>
            </a:r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409972-7BDB-D040-9B5A-6BCA43070FE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Summer School for Integrated Computational Materials Education Berkeley, California, June 6-17, 2016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Comput. Approaches in The Summer School</a:t>
            </a:r>
          </a:p>
        </p:txBody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915400" cy="5105400"/>
          </a:xfrm>
        </p:spPr>
        <p:txBody>
          <a:bodyPr/>
          <a:lstStyle/>
          <a:p>
            <a:r>
              <a:rPr lang="en-US" dirty="0" err="1"/>
              <a:t>Ab</a:t>
            </a:r>
            <a:r>
              <a:rPr lang="en-US" dirty="0"/>
              <a:t> </a:t>
            </a:r>
            <a:r>
              <a:rPr lang="en-US" dirty="0" err="1"/>
              <a:t>inito</a:t>
            </a:r>
            <a:r>
              <a:rPr lang="en-US" dirty="0"/>
              <a:t> methods (Mark Asta)</a:t>
            </a:r>
          </a:p>
          <a:p>
            <a:r>
              <a:rPr lang="en-US" dirty="0"/>
              <a:t>Molecular dynamics (Mark Asta)</a:t>
            </a:r>
          </a:p>
          <a:p>
            <a:r>
              <a:rPr lang="en-US" dirty="0"/>
              <a:t>Monte Carlo method </a:t>
            </a:r>
            <a:r>
              <a:rPr lang="en-US" dirty="0" smtClean="0"/>
              <a:t>(Mark Asta)</a:t>
            </a:r>
            <a:endParaRPr lang="en-US" dirty="0"/>
          </a:p>
          <a:p>
            <a:r>
              <a:rPr lang="en-US" dirty="0"/>
              <a:t>Kinetic Monte Carlo method </a:t>
            </a:r>
            <a:r>
              <a:rPr lang="en-US" dirty="0" smtClean="0"/>
              <a:t>(Mark Asta)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Microstructure</a:t>
            </a:r>
            <a:r>
              <a:rPr lang="en-US" dirty="0"/>
              <a:t>-level </a:t>
            </a:r>
            <a:r>
              <a:rPr lang="en-US" dirty="0" smtClean="0"/>
              <a:t>simulations</a:t>
            </a:r>
            <a:endParaRPr lang="en-US" dirty="0"/>
          </a:p>
          <a:p>
            <a:pPr lvl="1"/>
            <a:r>
              <a:rPr lang="en-US" dirty="0"/>
              <a:t>Phase-field models </a:t>
            </a:r>
            <a:r>
              <a:rPr lang="en-US" dirty="0" smtClean="0"/>
              <a:t>(Jon Guyer)</a:t>
            </a:r>
            <a:endParaRPr lang="en-US" dirty="0"/>
          </a:p>
          <a:p>
            <a:pPr lvl="1"/>
            <a:r>
              <a:rPr lang="en-US" dirty="0"/>
              <a:t>Computational mechanics </a:t>
            </a:r>
            <a:r>
              <a:rPr lang="en-US" dirty="0" smtClean="0"/>
              <a:t>(Edwin Garcia)</a:t>
            </a:r>
            <a:endParaRPr lang="en-US" dirty="0"/>
          </a:p>
          <a:p>
            <a:r>
              <a:rPr lang="en-US" dirty="0" smtClean="0"/>
              <a:t>Computational </a:t>
            </a:r>
            <a:r>
              <a:rPr lang="en-US" dirty="0"/>
              <a:t>Thermodynamics (Paul Mason)</a:t>
            </a:r>
          </a:p>
        </p:txBody>
      </p:sp>
      <p:sp>
        <p:nvSpPr>
          <p:cNvPr id="23557" name="Rectangle 1029"/>
          <p:cNvSpPr>
            <a:spLocks noChangeArrowheads="1"/>
          </p:cNvSpPr>
          <p:nvPr/>
        </p:nvSpPr>
        <p:spPr bwMode="auto">
          <a:xfrm>
            <a:off x="381000" y="3505200"/>
            <a:ext cx="8305800" cy="213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Rectangle 1030"/>
          <p:cNvSpPr>
            <a:spLocks noChangeArrowheads="1"/>
          </p:cNvSpPr>
          <p:nvPr/>
        </p:nvSpPr>
        <p:spPr bwMode="auto">
          <a:xfrm>
            <a:off x="6357815" y="3352800"/>
            <a:ext cx="2633785" cy="4770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 dirty="0" smtClean="0"/>
              <a:t>Continuum models</a:t>
            </a:r>
            <a:endParaRPr lang="en-US" sz="2500" dirty="0"/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409972-7BDB-D040-9B5A-6BCA43070FE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3. Numerical Methods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Example: Finite Difference Method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0756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\begin{eqnarray}&#10;F(x) &amp;=&amp; \sum _{n=-\infty}^{\infty} c_n \phi_n \nonumber\\&#10;&amp;=&amp; \sum _{n=-\infty}^{\infty} c_n e^{2 \pi inx/L}\nonumber&#10;\end{eqnarray}&#10;\end{document}&#10;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mono"/>
  <p:tag name="ORIGWIDTH" val="258"/>
  <p:tag name="PICTUREFILESIZE" val="1214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2436</Words>
  <Application>Microsoft Macintosh PowerPoint</Application>
  <PresentationFormat>On-screen Show (4:3)</PresentationFormat>
  <Paragraphs>285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 Presentation</vt:lpstr>
      <vt:lpstr>Summer School for Integrated Computational Materials Education 2016  Introduction to Computation &amp; Fundamentals of Simulations</vt:lpstr>
      <vt:lpstr>THIS LECTURE WILL COVER</vt:lpstr>
      <vt:lpstr>1. Introduction: Approach to Computational Modeling</vt:lpstr>
      <vt:lpstr>Approaches to Computational Modeling</vt:lpstr>
      <vt:lpstr>Fundamentals of Simulation INGREDIENTS OF NUMERICAL SIMULATIONS</vt:lpstr>
      <vt:lpstr>INGREDIENTS OF NUMERICAL SIMULATIONS (CONTINUED)</vt:lpstr>
      <vt:lpstr>Comput. Approaches in The Summer School</vt:lpstr>
      <vt:lpstr>Comput. Approaches in The Summer School</vt:lpstr>
      <vt:lpstr>3. Numerical Methods</vt:lpstr>
      <vt:lpstr>DISCRETE REPRESENTATION OF A CONTINUOUS VARIABLE</vt:lpstr>
      <vt:lpstr>QUALITY OF DISCRETE REPRESENTATION</vt:lpstr>
      <vt:lpstr>WHAT ARE FINITE DIFFERENCE METHODS?</vt:lpstr>
      <vt:lpstr>PowerPoint Presentation</vt:lpstr>
      <vt:lpstr>CHARACTERIZATION OF DISCRETIZATION ACCURACY</vt:lpstr>
      <vt:lpstr>PowerPoint Presentation</vt:lpstr>
      <vt:lpstr>4. Errors &amp; Uncertainties</vt:lpstr>
      <vt:lpstr>SOURCES OF ERRORS</vt:lpstr>
      <vt:lpstr>MODELS</vt:lpstr>
      <vt:lpstr>DISCRETIZATION ERROR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Validation &amp; Verification</vt:lpstr>
      <vt:lpstr>Validation &amp; Verification: Why?</vt:lpstr>
      <vt:lpstr>PowerPoint Presentation</vt:lpstr>
      <vt:lpstr>Validation &amp; Verification (Continued)</vt:lpstr>
      <vt:lpstr>Validation &amp; Verification (Continued)</vt:lpstr>
      <vt:lpstr>Validation &amp; Verification (Continued)</vt:lpstr>
      <vt:lpstr>Validation &amp; Verification (Continued)</vt:lpstr>
      <vt:lpstr>Use of Analytical Methods</vt:lpstr>
      <vt:lpstr>6. Programming</vt:lpstr>
      <vt:lpstr>Pointers on Programming (Discussion)</vt:lpstr>
      <vt:lpstr>PowerPoint Presentation</vt:lpstr>
      <vt:lpstr>Efficiency in Computation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Thornton</dc:creator>
  <cp:lastModifiedBy>Katsuyo Thornton</cp:lastModifiedBy>
  <cp:revision>146</cp:revision>
  <cp:lastPrinted>2012-06-12T10:43:25Z</cp:lastPrinted>
  <dcterms:created xsi:type="dcterms:W3CDTF">2012-06-15T14:43:43Z</dcterms:created>
  <dcterms:modified xsi:type="dcterms:W3CDTF">2016-05-26T14:53:48Z</dcterms:modified>
</cp:coreProperties>
</file>