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9"/>
  </p:notesMasterIdLst>
  <p:handoutMasterIdLst>
    <p:handoutMasterId r:id="rId40"/>
  </p:handoutMasterIdLst>
  <p:sldIdLst>
    <p:sldId id="812" r:id="rId2"/>
    <p:sldId id="783" r:id="rId3"/>
    <p:sldId id="645" r:id="rId4"/>
    <p:sldId id="669" r:id="rId5"/>
    <p:sldId id="736" r:id="rId6"/>
    <p:sldId id="713" r:id="rId7"/>
    <p:sldId id="714" r:id="rId8"/>
    <p:sldId id="710" r:id="rId9"/>
    <p:sldId id="712" r:id="rId10"/>
    <p:sldId id="693" r:id="rId11"/>
    <p:sldId id="737" r:id="rId12"/>
    <p:sldId id="734" r:id="rId13"/>
    <p:sldId id="732" r:id="rId14"/>
    <p:sldId id="733" r:id="rId15"/>
    <p:sldId id="735" r:id="rId16"/>
    <p:sldId id="676" r:id="rId17"/>
    <p:sldId id="696" r:id="rId18"/>
    <p:sldId id="692" r:id="rId19"/>
    <p:sldId id="721" r:id="rId20"/>
    <p:sldId id="683" r:id="rId21"/>
    <p:sldId id="705" r:id="rId22"/>
    <p:sldId id="722" r:id="rId23"/>
    <p:sldId id="778" r:id="rId24"/>
    <p:sldId id="777" r:id="rId25"/>
    <p:sldId id="718" r:id="rId26"/>
    <p:sldId id="720" r:id="rId27"/>
    <p:sldId id="684" r:id="rId28"/>
    <p:sldId id="678" r:id="rId29"/>
    <p:sldId id="759" r:id="rId30"/>
    <p:sldId id="758" r:id="rId31"/>
    <p:sldId id="726" r:id="rId32"/>
    <p:sldId id="697" r:id="rId33"/>
    <p:sldId id="703" r:id="rId34"/>
    <p:sldId id="706" r:id="rId35"/>
    <p:sldId id="679" r:id="rId36"/>
    <p:sldId id="730" r:id="rId37"/>
    <p:sldId id="680" r:id="rId38"/>
  </p:sldIdLst>
  <p:sldSz cx="9144000" cy="6858000" type="screen4x3"/>
  <p:notesSz cx="9305925" cy="7019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11">
          <p15:clr>
            <a:srgbClr val="A4A3A4"/>
          </p15:clr>
        </p15:guide>
        <p15:guide id="2" pos="29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7033"/>
    <a:srgbClr val="F5A1A3"/>
    <a:srgbClr val="FF0000"/>
    <a:srgbClr val="FF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4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211"/>
        <p:guide pos="2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3357" y="0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8929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3357" y="6668929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8A82483-E154-4616-B613-EE575D59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234B25-02A3-48F2-B752-52A0B6BF59D8}" type="datetimeFigureOut">
              <a:rPr lang="en-US"/>
              <a:pPr>
                <a:defRPr/>
              </a:pPr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5"/>
            <a:ext cx="7444740" cy="31589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F57687-0861-4DDE-9C60-98033C1F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0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527050"/>
            <a:ext cx="3508375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57687-0861-4DDE-9C60-98033C1FE4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0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527050"/>
            <a:ext cx="3508375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57687-0861-4DDE-9C60-98033C1FE45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0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42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2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4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5200"/>
            <a:ext cx="82296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3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3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9870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7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6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0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67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81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17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4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8316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8316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8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2018 The Pennsylvania State University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Nanoparticles for Biological Applications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18702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sigmaaldrich.com/catalog/product/sigma/l4395?lang=en&amp;region=U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hyperlink" Target="http://en.wikipedia.org/wiki/Myocet" TargetMode="External"/><Relationship Id="rId20" Type="http://schemas.openxmlformats.org/officeDocument/2006/relationships/hyperlink" Target="http://en.wikipedia.org/wiki/Centocor_Ortho_Biotech,_Inc." TargetMode="External"/><Relationship Id="rId21" Type="http://schemas.openxmlformats.org/officeDocument/2006/relationships/hyperlink" Target="http://en.wikipedia.org/wiki/Schering-Plough" TargetMode="External"/><Relationship Id="rId22" Type="http://schemas.openxmlformats.org/officeDocument/2006/relationships/hyperlink" Target="http://en.wikipedia.org/wiki/Estrasorb" TargetMode="External"/><Relationship Id="rId23" Type="http://schemas.openxmlformats.org/officeDocument/2006/relationships/hyperlink" Target="http://en.wikipedia.org/w/index.php?title=Novavax&amp;action=edit&amp;redlink=1" TargetMode="External"/><Relationship Id="rId10" Type="http://schemas.openxmlformats.org/officeDocument/2006/relationships/hyperlink" Target="http://en.wikipedia.org/w/index.php?title=Zeneus&amp;action=edit&amp;redlink=1" TargetMode="External"/><Relationship Id="rId11" Type="http://schemas.openxmlformats.org/officeDocument/2006/relationships/hyperlink" Target="http://en.wikipedia.org/w/index.php?title=Epaxal&amp;action=edit&amp;redlink=1" TargetMode="External"/><Relationship Id="rId12" Type="http://schemas.openxmlformats.org/officeDocument/2006/relationships/hyperlink" Target="http://en.wikipedia.org/w/index.php?title=Berna_Biotech&amp;action=edit&amp;redlink=1" TargetMode="External"/><Relationship Id="rId13" Type="http://schemas.openxmlformats.org/officeDocument/2006/relationships/hyperlink" Target="http://en.wikipedia.org/w/index.php?title=Inflexal_V&amp;action=edit&amp;redlink=1" TargetMode="External"/><Relationship Id="rId14" Type="http://schemas.openxmlformats.org/officeDocument/2006/relationships/hyperlink" Target="http://en.wikipedia.org/wiki/DepoDur" TargetMode="External"/><Relationship Id="rId15" Type="http://schemas.openxmlformats.org/officeDocument/2006/relationships/hyperlink" Target="http://en.wikipedia.org/w/index.php?title=SkyePharma&amp;action=edit&amp;redlink=1" TargetMode="External"/><Relationship Id="rId16" Type="http://schemas.openxmlformats.org/officeDocument/2006/relationships/hyperlink" Target="http://en.wikipedia.org/wiki/Visudyne" TargetMode="External"/><Relationship Id="rId17" Type="http://schemas.openxmlformats.org/officeDocument/2006/relationships/hyperlink" Target="http://en.wikipedia.org/wiki/Novartis" TargetMode="External"/><Relationship Id="rId18" Type="http://schemas.openxmlformats.org/officeDocument/2006/relationships/hyperlink" Target="http://en.wikipedia.org/wiki/Doxil" TargetMode="External"/><Relationship Id="rId19" Type="http://schemas.openxmlformats.org/officeDocument/2006/relationships/hyperlink" Target="http://en.wikipedia.org/wiki/Caelyx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en.wikipedia.org/wiki/Abelcet" TargetMode="External"/><Relationship Id="rId3" Type="http://schemas.openxmlformats.org/officeDocument/2006/relationships/hyperlink" Target="http://en.wikipedia.org/w/index.php?title=Enzon&amp;action=edit&amp;redlink=1" TargetMode="External"/><Relationship Id="rId4" Type="http://schemas.openxmlformats.org/officeDocument/2006/relationships/hyperlink" Target="http://en.wikipedia.org/wiki/Ambisome" TargetMode="External"/><Relationship Id="rId5" Type="http://schemas.openxmlformats.org/officeDocument/2006/relationships/hyperlink" Target="http://en.wikipedia.org/wiki/Gilead_Sciences" TargetMode="External"/><Relationship Id="rId6" Type="http://schemas.openxmlformats.org/officeDocument/2006/relationships/hyperlink" Target="http://en.wikipedia.org/wiki/Depocyt" TargetMode="External"/><Relationship Id="rId7" Type="http://schemas.openxmlformats.org/officeDocument/2006/relationships/hyperlink" Target="http://en.wikipedia.org/w/index.php?title=Pacira&amp;action=edit&amp;redlink=1" TargetMode="External"/><Relationship Id="rId8" Type="http://schemas.openxmlformats.org/officeDocument/2006/relationships/hyperlink" Target="http://en.wikipedia.org/wiki/DaunoXome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fda.gov/downloads/Drugs/GuidanceComplianceRegulatoryInformation/Guidances/ucm070570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457200" y="30480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+mj-lt"/>
                <a:cs typeface="Arial" charset="0"/>
              </a:rPr>
              <a:t>Nanoparticles for Biological Applications Including Liposomes: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+mj-lt"/>
                <a:cs typeface="Arial" charset="0"/>
              </a:rPr>
              <a:t>Biocompatibility and Cellular Overview Part 3</a:t>
            </a:r>
            <a:endParaRPr lang="en-US" sz="2800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3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r>
              <a:rPr lang="en-US" sz="2400" dirty="0"/>
              <a:t>Liposomes </a:t>
            </a:r>
            <a:r>
              <a:rPr lang="en-US" sz="2400" dirty="0" smtClean="0"/>
              <a:t>can be used </a:t>
            </a:r>
            <a:r>
              <a:rPr lang="en-US" sz="2400" dirty="0"/>
              <a:t>to deliver active molecules to the site of action, less waste and potential damage to other cells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major types of liposomes are the </a:t>
            </a:r>
            <a:r>
              <a:rPr lang="en-US" sz="2400" dirty="0" err="1"/>
              <a:t>multilamellar</a:t>
            </a:r>
            <a:r>
              <a:rPr lang="en-US" sz="2400" dirty="0"/>
              <a:t> vesicle (MLV), the small </a:t>
            </a:r>
            <a:r>
              <a:rPr lang="en-US" sz="2400" dirty="0" err="1"/>
              <a:t>unilamellar</a:t>
            </a:r>
            <a:r>
              <a:rPr lang="en-US" sz="2400" dirty="0"/>
              <a:t> vesicle (SUV), the large </a:t>
            </a:r>
            <a:r>
              <a:rPr lang="en-US" sz="2400" dirty="0" err="1"/>
              <a:t>unilamellar</a:t>
            </a:r>
            <a:r>
              <a:rPr lang="en-US" sz="2400" dirty="0"/>
              <a:t> vesicle (LUV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4"/>
            <a:ext cx="52768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Sigma-Aldrich Liposome </a:t>
            </a:r>
            <a:r>
              <a:rPr lang="en-US" sz="2800" dirty="0"/>
              <a:t>Kit: </a:t>
            </a:r>
            <a:r>
              <a:rPr lang="en-US" sz="2800" dirty="0" smtClean="0"/>
              <a:t>SKU L4395-1VL, Lipid </a:t>
            </a:r>
            <a:r>
              <a:rPr lang="en-US" sz="2800" dirty="0"/>
              <a:t>mixtures for the preparation of </a:t>
            </a:r>
            <a:r>
              <a:rPr lang="en-US" sz="2800" dirty="0" smtClean="0"/>
              <a:t>liposomes Lyophilized powder. 85.00 USD</a:t>
            </a:r>
          </a:p>
          <a:p>
            <a:r>
              <a:rPr lang="en-US" sz="2800" dirty="0" smtClean="0"/>
              <a:t>Composition: Cholesterol</a:t>
            </a:r>
            <a:r>
              <a:rPr lang="en-US" sz="2800" dirty="0"/>
              <a:t>, 9 </a:t>
            </a:r>
            <a:r>
              <a:rPr lang="el-GR" sz="2800" dirty="0"/>
              <a:t>μ</a:t>
            </a:r>
            <a:r>
              <a:rPr lang="en-US" sz="2800" dirty="0" err="1" smtClean="0"/>
              <a:t>mol</a:t>
            </a:r>
            <a:r>
              <a:rPr lang="en-US" sz="2800" dirty="0" smtClean="0"/>
              <a:t>/package, L-</a:t>
            </a:r>
            <a:r>
              <a:rPr lang="el-GR" sz="2800" dirty="0"/>
              <a:t>α-</a:t>
            </a:r>
            <a:r>
              <a:rPr lang="en-US" sz="2800" dirty="0" err="1"/>
              <a:t>Phosphatidylcholine</a:t>
            </a:r>
            <a:r>
              <a:rPr lang="en-US" sz="2800" dirty="0"/>
              <a:t> (egg yolk), 63 </a:t>
            </a:r>
            <a:r>
              <a:rPr lang="el-GR" sz="2800" dirty="0"/>
              <a:t>μ</a:t>
            </a:r>
            <a:r>
              <a:rPr lang="en-US" sz="2800" dirty="0" err="1" smtClean="0"/>
              <a:t>mol</a:t>
            </a:r>
            <a:r>
              <a:rPr lang="en-US" sz="2800" dirty="0" smtClean="0"/>
              <a:t>/package </a:t>
            </a:r>
            <a:r>
              <a:rPr lang="en-US" sz="2800" dirty="0" err="1" smtClean="0"/>
              <a:t>Stearylamine</a:t>
            </a:r>
            <a:r>
              <a:rPr lang="en-US" sz="2800" dirty="0"/>
              <a:t>, 18 </a:t>
            </a:r>
            <a:r>
              <a:rPr lang="el-GR" sz="2800" dirty="0"/>
              <a:t>μ</a:t>
            </a:r>
            <a:r>
              <a:rPr lang="en-US" sz="2800" dirty="0" err="1"/>
              <a:t>mol</a:t>
            </a:r>
            <a:r>
              <a:rPr lang="en-US" sz="2800" dirty="0"/>
              <a:t>/package </a:t>
            </a:r>
            <a:endParaRPr lang="en-US" sz="2800" dirty="0" smtClean="0"/>
          </a:p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www.sigmaaldrich.com/catalog/product/sigma/l4395?lang=en&amp;region=US</a:t>
            </a:r>
            <a:endParaRPr lang="en-US" sz="2800" dirty="0" smtClean="0"/>
          </a:p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www.sigmaaldrich.com/catalog/product/sigma/l4395?lang=en&amp;region=US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4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3"/>
            <a:ext cx="70104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64287"/>
            <a:ext cx="19939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2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4"/>
            <a:ext cx="73914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64291"/>
            <a:ext cx="19939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98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133600"/>
            <a:ext cx="777240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45241"/>
            <a:ext cx="19939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96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715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61605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avantilipids.com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9243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r>
              <a:rPr lang="en-US" sz="2400" dirty="0" smtClean="0"/>
              <a:t>Small </a:t>
            </a:r>
            <a:r>
              <a:rPr lang="en-US" sz="2400" dirty="0" err="1" smtClean="0"/>
              <a:t>unilamellar</a:t>
            </a:r>
            <a:r>
              <a:rPr lang="en-US" sz="2400" dirty="0" smtClean="0"/>
              <a:t> liposomes can hold a large payload, and suits many applications</a:t>
            </a:r>
          </a:p>
          <a:p>
            <a:r>
              <a:rPr lang="en-US" sz="2400" dirty="0" smtClean="0"/>
              <a:t>Generally 20 – 100 nm in diameter</a:t>
            </a:r>
          </a:p>
          <a:p>
            <a:r>
              <a:rPr lang="en-US" sz="2400" dirty="0" smtClean="0"/>
              <a:t>Liposomes can incorporate both water and fat soluble drugs or nutrients</a:t>
            </a:r>
          </a:p>
          <a:p>
            <a:r>
              <a:rPr lang="en-US" sz="2400" dirty="0" smtClean="0"/>
              <a:t>First-generation liposomes did not use a protective layer that would prevent degradation.  Second-generation liposomes use an additional layer of material to “hide” the liposome from breakdown</a:t>
            </a:r>
            <a:r>
              <a:rPr lang="en-US" sz="2400" dirty="0"/>
              <a:t>. Stealth </a:t>
            </a:r>
            <a:r>
              <a:rPr lang="en-US" sz="2400" dirty="0" smtClean="0"/>
              <a:t>liposomes.</a:t>
            </a:r>
          </a:p>
        </p:txBody>
      </p:sp>
    </p:spTree>
    <p:extLst>
      <p:ext uri="{BB962C8B-B14F-4D97-AF65-F5344CB8AC3E}">
        <p14:creationId xmlns:p14="http://schemas.microsoft.com/office/powerpoint/2010/main" val="353832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Liposome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/>
          <a:lstStyle/>
          <a:p>
            <a:r>
              <a:rPr lang="en-US" sz="2400" dirty="0"/>
              <a:t>This “stealth” allows the liposome to survive in the body longer, and hopefully deliver the medicine to the desired area.  Long-circulating liposomes are obtained by modulating the lipid composition, size, and charge of the </a:t>
            </a:r>
            <a:r>
              <a:rPr lang="en-US" sz="2400" dirty="0" smtClean="0"/>
              <a:t>vesicle</a:t>
            </a:r>
            <a:endParaRPr lang="en-US" sz="2400" dirty="0"/>
          </a:p>
          <a:p>
            <a:r>
              <a:rPr lang="en-US" sz="2400" dirty="0" smtClean="0"/>
              <a:t>Different </a:t>
            </a:r>
            <a:r>
              <a:rPr lang="en-US" sz="2400" dirty="0"/>
              <a:t>methods </a:t>
            </a:r>
            <a:r>
              <a:rPr lang="en-US" sz="2400" dirty="0" smtClean="0"/>
              <a:t>have been </a:t>
            </a:r>
            <a:r>
              <a:rPr lang="en-US" sz="2400" dirty="0"/>
              <a:t>suggested to achieve long circulation of </a:t>
            </a:r>
            <a:r>
              <a:rPr lang="en-US" sz="2400" dirty="0" smtClean="0"/>
              <a:t>liposomes in </a:t>
            </a:r>
            <a:r>
              <a:rPr lang="en-US" sz="2400" dirty="0"/>
              <a:t>vivo, including coating the liposome surface </a:t>
            </a:r>
            <a:r>
              <a:rPr lang="en-US" sz="2400" dirty="0" smtClean="0"/>
              <a:t>with inert</a:t>
            </a:r>
            <a:r>
              <a:rPr lang="en-US" sz="2400" dirty="0"/>
              <a:t>, biocompatible </a:t>
            </a:r>
            <a:r>
              <a:rPr lang="en-US" sz="2400" dirty="0" smtClean="0"/>
              <a:t>polymers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protective layer over the liposome surface </a:t>
            </a:r>
            <a:r>
              <a:rPr lang="en-US" sz="2400" dirty="0" smtClean="0"/>
              <a:t>and slows </a:t>
            </a:r>
            <a:r>
              <a:rPr lang="en-US" sz="2400" dirty="0"/>
              <a:t>down liposome recognition by </a:t>
            </a:r>
            <a:r>
              <a:rPr lang="en-US" sz="2400" dirty="0" err="1"/>
              <a:t>opsonins</a:t>
            </a:r>
            <a:r>
              <a:rPr lang="en-US" sz="2400" dirty="0"/>
              <a:t> </a:t>
            </a:r>
            <a:r>
              <a:rPr lang="en-US" sz="2400" dirty="0" smtClean="0"/>
              <a:t>and therefore </a:t>
            </a:r>
            <a:r>
              <a:rPr lang="en-US" sz="2400" dirty="0"/>
              <a:t>subsequent clearance of </a:t>
            </a:r>
            <a:r>
              <a:rPr lang="en-US" sz="2400" dirty="0" smtClean="0"/>
              <a:t>liposomes.  Spleen and liver still filter</a:t>
            </a:r>
          </a:p>
          <a:p>
            <a:r>
              <a:rPr lang="en-US" sz="2400" dirty="0" smtClean="0"/>
              <a:t>One of the most common coatings </a:t>
            </a:r>
            <a:r>
              <a:rPr lang="en-US" sz="2400" dirty="0"/>
              <a:t>is </a:t>
            </a:r>
            <a:r>
              <a:rPr lang="en-US" sz="2400" dirty="0" err="1" smtClean="0"/>
              <a:t>PolyEthylene</a:t>
            </a:r>
            <a:r>
              <a:rPr lang="en-US" sz="2400" dirty="0" smtClean="0"/>
              <a:t> Glycol (PEG)</a:t>
            </a:r>
          </a:p>
        </p:txBody>
      </p:sp>
    </p:spTree>
    <p:extLst>
      <p:ext uri="{BB962C8B-B14F-4D97-AF65-F5344CB8AC3E}">
        <p14:creationId xmlns:p14="http://schemas.microsoft.com/office/powerpoint/2010/main" val="367015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PEGylation</a:t>
            </a:r>
            <a:r>
              <a:rPr lang="en-US" sz="2400" dirty="0"/>
              <a:t>  is the process of covalent attachment of polyethylene glycol </a:t>
            </a:r>
            <a:r>
              <a:rPr lang="en-US" sz="2400" dirty="0" smtClean="0"/>
              <a:t>polymer </a:t>
            </a:r>
            <a:r>
              <a:rPr lang="en-US" sz="2400" dirty="0"/>
              <a:t>chains to another molecule, normally a drug or therapeutic </a:t>
            </a:r>
            <a:r>
              <a:rPr lang="en-US" sz="2400" dirty="0" smtClean="0"/>
              <a:t>protein</a:t>
            </a:r>
          </a:p>
          <a:p>
            <a:r>
              <a:rPr lang="en-US" sz="2400" dirty="0"/>
              <a:t>The covalent attachment of PEG to a drug or therapeutic protein can "mask" the agent from the host's immune </a:t>
            </a:r>
            <a:r>
              <a:rPr lang="en-US" sz="2400" dirty="0" smtClean="0"/>
              <a:t>system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PEG coating reduces uptake of the liposome within the </a:t>
            </a:r>
            <a:r>
              <a:rPr lang="en-US" sz="2400" dirty="0" err="1" smtClean="0"/>
              <a:t>ReticuloEndothelial</a:t>
            </a: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ystem </a:t>
            </a:r>
            <a:r>
              <a:rPr lang="en-US" sz="2400" dirty="0"/>
              <a:t>(RES) and therefore slows the rate of removal of the liposomes from the </a:t>
            </a:r>
            <a:r>
              <a:rPr lang="en-US" sz="2400" dirty="0" smtClean="0"/>
              <a:t>blood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59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</a:t>
            </a:r>
            <a:r>
              <a:rPr lang="en-US" sz="2400" dirty="0"/>
              <a:t>effectively increases the biological half-life of the liposome; in clinical studies conventional liposomes have been shown to have a half-life of 20 min in body fluids, whereas PEG-liposomes can have a half-life of up to 5 </a:t>
            </a:r>
            <a:r>
              <a:rPr lang="en-US" sz="2400" dirty="0" smtClean="0"/>
              <a:t>days.  </a:t>
            </a:r>
            <a:r>
              <a:rPr lang="en-US" sz="2400" dirty="0" err="1" smtClean="0"/>
              <a:t>Doxil</a:t>
            </a:r>
            <a:r>
              <a:rPr lang="en-US" sz="2400" dirty="0" smtClean="0"/>
              <a:t>, a liposome cancer drug has a half life of 2 days</a:t>
            </a:r>
          </a:p>
          <a:p>
            <a:r>
              <a:rPr lang="en-US" sz="2400" dirty="0" smtClean="0"/>
              <a:t>This circulation time is very critical</a:t>
            </a:r>
            <a:endParaRPr lang="en-US" sz="2400" dirty="0"/>
          </a:p>
          <a:p>
            <a:r>
              <a:rPr lang="en-US" sz="2400" dirty="0" smtClean="0"/>
              <a:t>Ligands </a:t>
            </a:r>
            <a:r>
              <a:rPr lang="en-US" sz="2400" dirty="0"/>
              <a:t>can be attached </a:t>
            </a:r>
            <a:r>
              <a:rPr lang="en-US" sz="2400" dirty="0" smtClean="0"/>
              <a:t>directly to the liposome shell.  </a:t>
            </a:r>
            <a:r>
              <a:rPr lang="en-US" sz="2400" dirty="0"/>
              <a:t>It has been found that antibodies tethered to the arms of the polyethylene glycol are more </a:t>
            </a:r>
            <a:r>
              <a:rPr lang="en-US" sz="2400" dirty="0" smtClean="0"/>
              <a:t>effective for attachment to specific receptors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07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Outline </a:t>
            </a:r>
            <a:endParaRPr lang="en-US" sz="4400">
              <a:solidFill>
                <a:srgbClr val="66FF33"/>
              </a:solidFill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04800" y="914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Biocompatibility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Quick overview of cellular interaction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Scale, size, generic animal cell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rgbClr val="0070C0"/>
                </a:solidFill>
              </a:rPr>
              <a:t>Nanoscale</a:t>
            </a:r>
            <a:r>
              <a:rPr lang="en-US" sz="3200" dirty="0" smtClean="0">
                <a:solidFill>
                  <a:srgbClr val="0070C0"/>
                </a:solidFill>
              </a:rPr>
              <a:t> materials </a:t>
            </a:r>
            <a:r>
              <a:rPr lang="en-US" sz="3200" dirty="0">
                <a:solidFill>
                  <a:srgbClr val="0070C0"/>
                </a:solidFill>
              </a:rPr>
              <a:t>for biological interaction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70C0"/>
                </a:solidFill>
              </a:rPr>
              <a:t>Liposomes</a:t>
            </a:r>
            <a:endParaRPr lang="en-US" sz="2800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70C0"/>
                </a:solidFill>
              </a:rPr>
              <a:t>Metal Nanoparticles</a:t>
            </a:r>
            <a:endParaRPr lang="en-US" sz="2800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 smtClean="0">
                <a:solidFill>
                  <a:srgbClr val="0070C0"/>
                </a:solidFill>
              </a:rPr>
              <a:t>Nanoshells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70C0"/>
                </a:solidFill>
              </a:rPr>
              <a:t>Examples of </a:t>
            </a:r>
            <a:r>
              <a:rPr lang="en-US" sz="2800" dirty="0" err="1" smtClean="0">
                <a:solidFill>
                  <a:srgbClr val="0070C0"/>
                </a:solidFill>
              </a:rPr>
              <a:t>bionano</a:t>
            </a:r>
            <a:r>
              <a:rPr lang="en-US" sz="2800" dirty="0" smtClean="0">
                <a:solidFill>
                  <a:srgbClr val="0070C0"/>
                </a:solidFill>
              </a:rPr>
              <a:t> applications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3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Nanoparticles-Liposomes 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r>
              <a:rPr lang="en-US" sz="2800" dirty="0" smtClean="0"/>
              <a:t>Liposomes can also be used to house tagging molecules.  This tagging can be done inside the liposome and/or in the lipid shell of the bilayer, or on polymers bonded to the liposome shell</a:t>
            </a:r>
          </a:p>
          <a:p>
            <a:r>
              <a:rPr lang="en-US" sz="2800" dirty="0" smtClean="0"/>
              <a:t>Liposomes can be used to encapsulate and deliver drugs, DNA or RNA, tags, or nutrients for delivery to a specific cell</a:t>
            </a:r>
          </a:p>
        </p:txBody>
      </p:sp>
    </p:spTree>
    <p:extLst>
      <p:ext uri="{BB962C8B-B14F-4D97-AF65-F5344CB8AC3E}">
        <p14:creationId xmlns:p14="http://schemas.microsoft.com/office/powerpoint/2010/main" val="180834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/>
          <a:lstStyle/>
          <a:p>
            <a:r>
              <a:rPr lang="en-US" sz="2400" dirty="0"/>
              <a:t>QDs </a:t>
            </a:r>
            <a:r>
              <a:rPr lang="en-US" sz="2400" dirty="0" smtClean="0"/>
              <a:t>have been </a:t>
            </a:r>
            <a:r>
              <a:rPr lang="en-US" sz="2400" dirty="0"/>
              <a:t>reported to be about 20 times brighter </a:t>
            </a:r>
            <a:r>
              <a:rPr lang="en-US" sz="2400" dirty="0" smtClean="0"/>
              <a:t>and 100 </a:t>
            </a:r>
            <a:r>
              <a:rPr lang="en-US" sz="2400" dirty="0"/>
              <a:t>times more </a:t>
            </a:r>
            <a:r>
              <a:rPr lang="en-US" sz="2400" dirty="0" err="1"/>
              <a:t>photostable</a:t>
            </a:r>
            <a:r>
              <a:rPr lang="en-US" sz="2400" dirty="0"/>
              <a:t> in comparison </a:t>
            </a:r>
            <a:r>
              <a:rPr lang="en-US" sz="2400" dirty="0" smtClean="0"/>
              <a:t>with organic </a:t>
            </a:r>
            <a:r>
              <a:rPr lang="en-US" sz="2400" dirty="0"/>
              <a:t>dyes such as </a:t>
            </a:r>
            <a:r>
              <a:rPr lang="en-US" sz="2400" dirty="0" err="1" smtClean="0"/>
              <a:t>rhodamine</a:t>
            </a:r>
            <a:endParaRPr lang="en-US" sz="2400" dirty="0" smtClean="0"/>
          </a:p>
          <a:p>
            <a:r>
              <a:rPr lang="en-US" sz="2400" dirty="0" smtClean="0"/>
              <a:t>Utilizing a 50 nm QD, and a liposome of 300 </a:t>
            </a:r>
            <a:r>
              <a:rPr lang="en-US" sz="2400" dirty="0"/>
              <a:t>nm, </a:t>
            </a:r>
            <a:r>
              <a:rPr lang="en-US" sz="2400" dirty="0" smtClean="0"/>
              <a:t>incorporation of the QD is possible</a:t>
            </a:r>
          </a:p>
          <a:p>
            <a:r>
              <a:rPr lang="en-US" sz="2400" dirty="0" smtClean="0"/>
              <a:t>Given these dimensions, 3 quantum dots were embedded in each liposome, and the resulting signal was the same as 3 free quantum dots.  The authors proposed smaller QDs to incorporate into the liposome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59629" y="62484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Liposome encapsulation of fluorescent nanoparticles: Quantum dots and </a:t>
            </a:r>
            <a:r>
              <a:rPr lang="en-US" sz="1000" dirty="0" smtClean="0"/>
              <a:t>silica nanoparticles </a:t>
            </a:r>
          </a:p>
          <a:p>
            <a:r>
              <a:rPr lang="en-US" sz="1000" dirty="0" err="1" smtClean="0"/>
              <a:t>Chien</a:t>
            </a:r>
            <a:r>
              <a:rPr lang="en-US" sz="1000" dirty="0" smtClean="0"/>
              <a:t>-Sheng </a:t>
            </a:r>
            <a:r>
              <a:rPr lang="en-US" sz="1000" dirty="0"/>
              <a:t>Chen1, </a:t>
            </a:r>
            <a:r>
              <a:rPr lang="en-US" sz="1000" dirty="0" err="1"/>
              <a:t>Jie</a:t>
            </a:r>
            <a:r>
              <a:rPr lang="en-US" sz="1000" dirty="0"/>
              <a:t> Yao2 and Richard A. </a:t>
            </a:r>
            <a:r>
              <a:rPr lang="en-US" sz="1000" dirty="0" smtClean="0"/>
              <a:t>Durst1, Cornell </a:t>
            </a:r>
            <a:r>
              <a:rPr lang="en-US" sz="1000" dirty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422433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/>
          <a:lstStyle/>
          <a:p>
            <a:r>
              <a:rPr lang="en-US" sz="2800" dirty="0" smtClean="0"/>
              <a:t>This visual tagging can allow a surgeon to isolate diseased tissue from healthy tissue  </a:t>
            </a:r>
          </a:p>
          <a:p>
            <a:r>
              <a:rPr lang="en-US" sz="2800" dirty="0" smtClean="0"/>
              <a:t>Liposomes can also incorporate </a:t>
            </a:r>
            <a:r>
              <a:rPr lang="en-US" sz="2800" dirty="0" err="1" smtClean="0"/>
              <a:t>plasmons</a:t>
            </a:r>
            <a:r>
              <a:rPr lang="en-US" sz="2800" dirty="0" smtClean="0"/>
              <a:t> or radioactive markers</a:t>
            </a:r>
          </a:p>
          <a:p>
            <a:r>
              <a:rPr lang="en-US" sz="2800" dirty="0" smtClean="0"/>
              <a:t>We will be looking at the liposome based cancer drug </a:t>
            </a:r>
            <a:r>
              <a:rPr lang="en-US" sz="2800" dirty="0" err="1" smtClean="0"/>
              <a:t>Doxil</a:t>
            </a:r>
            <a:r>
              <a:rPr lang="en-US" sz="2800" dirty="0" smtClean="0"/>
              <a:t>.  It is interesting that gamma isotopes were used to track the effectiveness during drug trials.  Results looked much like a PET scan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36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Scan of Kaposi’s Sarcoma Patient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600200"/>
            <a:ext cx="6096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867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4hours                24hours             48hours             96hours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6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7037" y="304800"/>
            <a:ext cx="7924800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Doxorubicin in KS Lesions and Normal Skin (Biopsy at 48 Hrs. after </a:t>
            </a:r>
            <a:r>
              <a:rPr lang="en-US" dirty="0" err="1" smtClean="0">
                <a:solidFill>
                  <a:schemeClr val="bg2"/>
                </a:solidFill>
              </a:rPr>
              <a:t>Doxil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auto">
          <a:xfrm>
            <a:off x="1998135" y="2876550"/>
            <a:ext cx="352778" cy="2732088"/>
          </a:xfrm>
          <a:custGeom>
            <a:avLst/>
            <a:gdLst>
              <a:gd name="T0" fmla="*/ 0 w 250"/>
              <a:gd name="T1" fmla="*/ 1720 h 1721"/>
              <a:gd name="T2" fmla="*/ 0 w 250"/>
              <a:gd name="T3" fmla="*/ 0 h 1721"/>
              <a:gd name="T4" fmla="*/ 249 w 250"/>
              <a:gd name="T5" fmla="*/ 0 h 1721"/>
              <a:gd name="T6" fmla="*/ 249 w 250"/>
              <a:gd name="T7" fmla="*/ 1720 h 1721"/>
              <a:gd name="T8" fmla="*/ 0 w 250"/>
              <a:gd name="T9" fmla="*/ 1720 h 1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1721">
                <a:moveTo>
                  <a:pt x="0" y="1720"/>
                </a:moveTo>
                <a:lnTo>
                  <a:pt x="0" y="0"/>
                </a:lnTo>
                <a:lnTo>
                  <a:pt x="249" y="0"/>
                </a:lnTo>
                <a:lnTo>
                  <a:pt x="249" y="1720"/>
                </a:lnTo>
                <a:lnTo>
                  <a:pt x="0" y="172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auto">
          <a:xfrm>
            <a:off x="2854681" y="2586038"/>
            <a:ext cx="351366" cy="3022600"/>
          </a:xfrm>
          <a:custGeom>
            <a:avLst/>
            <a:gdLst>
              <a:gd name="T0" fmla="*/ 0 w 249"/>
              <a:gd name="T1" fmla="*/ 1903 h 1904"/>
              <a:gd name="T2" fmla="*/ 0 w 249"/>
              <a:gd name="T3" fmla="*/ 0 h 1904"/>
              <a:gd name="T4" fmla="*/ 248 w 249"/>
              <a:gd name="T5" fmla="*/ 0 h 1904"/>
              <a:gd name="T6" fmla="*/ 248 w 249"/>
              <a:gd name="T7" fmla="*/ 1903 h 1904"/>
              <a:gd name="T8" fmla="*/ 0 w 249"/>
              <a:gd name="T9" fmla="*/ 1903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904">
                <a:moveTo>
                  <a:pt x="0" y="1903"/>
                </a:moveTo>
                <a:lnTo>
                  <a:pt x="0" y="0"/>
                </a:lnTo>
                <a:lnTo>
                  <a:pt x="248" y="0"/>
                </a:lnTo>
                <a:lnTo>
                  <a:pt x="248" y="1903"/>
                </a:lnTo>
                <a:lnTo>
                  <a:pt x="0" y="1903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776" name="Freeform 8"/>
          <p:cNvSpPr>
            <a:spLocks/>
          </p:cNvSpPr>
          <p:nvPr/>
        </p:nvSpPr>
        <p:spPr bwMode="auto">
          <a:xfrm>
            <a:off x="3711222" y="3654432"/>
            <a:ext cx="351367" cy="1954213"/>
          </a:xfrm>
          <a:custGeom>
            <a:avLst/>
            <a:gdLst>
              <a:gd name="T0" fmla="*/ 0 w 249"/>
              <a:gd name="T1" fmla="*/ 1230 h 1231"/>
              <a:gd name="T2" fmla="*/ 0 w 249"/>
              <a:gd name="T3" fmla="*/ 0 h 1231"/>
              <a:gd name="T4" fmla="*/ 248 w 249"/>
              <a:gd name="T5" fmla="*/ 0 h 1231"/>
              <a:gd name="T6" fmla="*/ 248 w 249"/>
              <a:gd name="T7" fmla="*/ 1230 h 1231"/>
              <a:gd name="T8" fmla="*/ 0 w 249"/>
              <a:gd name="T9" fmla="*/ 1230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231">
                <a:moveTo>
                  <a:pt x="0" y="1230"/>
                </a:moveTo>
                <a:lnTo>
                  <a:pt x="0" y="0"/>
                </a:lnTo>
                <a:lnTo>
                  <a:pt x="248" y="0"/>
                </a:lnTo>
                <a:lnTo>
                  <a:pt x="248" y="1230"/>
                </a:lnTo>
                <a:lnTo>
                  <a:pt x="0" y="123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778" name="Freeform 10"/>
          <p:cNvSpPr>
            <a:spLocks/>
          </p:cNvSpPr>
          <p:nvPr/>
        </p:nvSpPr>
        <p:spPr bwMode="auto">
          <a:xfrm>
            <a:off x="4567770" y="3354388"/>
            <a:ext cx="349956" cy="2254250"/>
          </a:xfrm>
          <a:custGeom>
            <a:avLst/>
            <a:gdLst>
              <a:gd name="T0" fmla="*/ 0 w 248"/>
              <a:gd name="T1" fmla="*/ 1419 h 1420"/>
              <a:gd name="T2" fmla="*/ 0 w 248"/>
              <a:gd name="T3" fmla="*/ 0 h 1420"/>
              <a:gd name="T4" fmla="*/ 247 w 248"/>
              <a:gd name="T5" fmla="*/ 0 h 1420"/>
              <a:gd name="T6" fmla="*/ 247 w 248"/>
              <a:gd name="T7" fmla="*/ 1419 h 1420"/>
              <a:gd name="T8" fmla="*/ 0 w 248"/>
              <a:gd name="T9" fmla="*/ 1419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420">
                <a:moveTo>
                  <a:pt x="0" y="1419"/>
                </a:moveTo>
                <a:lnTo>
                  <a:pt x="0" y="0"/>
                </a:lnTo>
                <a:lnTo>
                  <a:pt x="247" y="0"/>
                </a:lnTo>
                <a:lnTo>
                  <a:pt x="247" y="1419"/>
                </a:lnTo>
                <a:lnTo>
                  <a:pt x="0" y="1419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780" name="Freeform 12"/>
          <p:cNvSpPr>
            <a:spLocks/>
          </p:cNvSpPr>
          <p:nvPr/>
        </p:nvSpPr>
        <p:spPr bwMode="auto">
          <a:xfrm>
            <a:off x="5422904" y="1814519"/>
            <a:ext cx="351366" cy="3794125"/>
          </a:xfrm>
          <a:custGeom>
            <a:avLst/>
            <a:gdLst>
              <a:gd name="T0" fmla="*/ 0 w 249"/>
              <a:gd name="T1" fmla="*/ 2389 h 2390"/>
              <a:gd name="T2" fmla="*/ 0 w 249"/>
              <a:gd name="T3" fmla="*/ 0 h 2390"/>
              <a:gd name="T4" fmla="*/ 248 w 249"/>
              <a:gd name="T5" fmla="*/ 0 h 2390"/>
              <a:gd name="T6" fmla="*/ 248 w 249"/>
              <a:gd name="T7" fmla="*/ 2389 h 2390"/>
              <a:gd name="T8" fmla="*/ 0 w 249"/>
              <a:gd name="T9" fmla="*/ 2389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2390">
                <a:moveTo>
                  <a:pt x="0" y="2389"/>
                </a:moveTo>
                <a:lnTo>
                  <a:pt x="0" y="0"/>
                </a:lnTo>
                <a:lnTo>
                  <a:pt x="248" y="0"/>
                </a:lnTo>
                <a:lnTo>
                  <a:pt x="248" y="2389"/>
                </a:lnTo>
                <a:lnTo>
                  <a:pt x="0" y="2389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782" name="Freeform 14"/>
          <p:cNvSpPr>
            <a:spLocks/>
          </p:cNvSpPr>
          <p:nvPr/>
        </p:nvSpPr>
        <p:spPr bwMode="auto">
          <a:xfrm>
            <a:off x="6278034" y="5175250"/>
            <a:ext cx="352778" cy="433388"/>
          </a:xfrm>
          <a:custGeom>
            <a:avLst/>
            <a:gdLst>
              <a:gd name="T0" fmla="*/ 0 w 250"/>
              <a:gd name="T1" fmla="*/ 272 h 273"/>
              <a:gd name="T2" fmla="*/ 0 w 250"/>
              <a:gd name="T3" fmla="*/ 0 h 273"/>
              <a:gd name="T4" fmla="*/ 249 w 250"/>
              <a:gd name="T5" fmla="*/ 0 h 273"/>
              <a:gd name="T6" fmla="*/ 249 w 250"/>
              <a:gd name="T7" fmla="*/ 272 h 273"/>
              <a:gd name="T8" fmla="*/ 0 w 250"/>
              <a:gd name="T9" fmla="*/ 27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273">
                <a:moveTo>
                  <a:pt x="0" y="272"/>
                </a:moveTo>
                <a:lnTo>
                  <a:pt x="0" y="0"/>
                </a:lnTo>
                <a:lnTo>
                  <a:pt x="249" y="0"/>
                </a:lnTo>
                <a:lnTo>
                  <a:pt x="249" y="272"/>
                </a:lnTo>
                <a:lnTo>
                  <a:pt x="0" y="272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784" name="Freeform 16"/>
          <p:cNvSpPr>
            <a:spLocks/>
          </p:cNvSpPr>
          <p:nvPr/>
        </p:nvSpPr>
        <p:spPr bwMode="auto">
          <a:xfrm>
            <a:off x="7134581" y="4351338"/>
            <a:ext cx="351367" cy="1257300"/>
          </a:xfrm>
          <a:custGeom>
            <a:avLst/>
            <a:gdLst>
              <a:gd name="T0" fmla="*/ 0 w 249"/>
              <a:gd name="T1" fmla="*/ 791 h 792"/>
              <a:gd name="T2" fmla="*/ 0 w 249"/>
              <a:gd name="T3" fmla="*/ 0 h 792"/>
              <a:gd name="T4" fmla="*/ 248 w 249"/>
              <a:gd name="T5" fmla="*/ 0 h 792"/>
              <a:gd name="T6" fmla="*/ 248 w 249"/>
              <a:gd name="T7" fmla="*/ 791 h 792"/>
              <a:gd name="T8" fmla="*/ 0 w 249"/>
              <a:gd name="T9" fmla="*/ 791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792">
                <a:moveTo>
                  <a:pt x="0" y="791"/>
                </a:moveTo>
                <a:lnTo>
                  <a:pt x="0" y="0"/>
                </a:lnTo>
                <a:lnTo>
                  <a:pt x="248" y="0"/>
                </a:lnTo>
                <a:lnTo>
                  <a:pt x="248" y="791"/>
                </a:lnTo>
                <a:lnTo>
                  <a:pt x="0" y="791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787" name="Freeform 19"/>
          <p:cNvSpPr>
            <a:spLocks/>
          </p:cNvSpPr>
          <p:nvPr/>
        </p:nvSpPr>
        <p:spPr bwMode="auto">
          <a:xfrm>
            <a:off x="3214511" y="5561020"/>
            <a:ext cx="351367" cy="47625"/>
          </a:xfrm>
          <a:custGeom>
            <a:avLst/>
            <a:gdLst>
              <a:gd name="T0" fmla="*/ 0 w 249"/>
              <a:gd name="T1" fmla="*/ 29 h 30"/>
              <a:gd name="T2" fmla="*/ 0 w 249"/>
              <a:gd name="T3" fmla="*/ 0 h 30"/>
              <a:gd name="T4" fmla="*/ 248 w 249"/>
              <a:gd name="T5" fmla="*/ 0 h 30"/>
              <a:gd name="T6" fmla="*/ 248 w 249"/>
              <a:gd name="T7" fmla="*/ 29 h 30"/>
              <a:gd name="T8" fmla="*/ 0 w 249"/>
              <a:gd name="T9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30">
                <a:moveTo>
                  <a:pt x="0" y="29"/>
                </a:moveTo>
                <a:lnTo>
                  <a:pt x="0" y="0"/>
                </a:lnTo>
                <a:lnTo>
                  <a:pt x="248" y="0"/>
                </a:lnTo>
                <a:lnTo>
                  <a:pt x="248" y="29"/>
                </a:lnTo>
                <a:lnTo>
                  <a:pt x="0" y="29"/>
                </a:lnTo>
              </a:path>
            </a:pathLst>
          </a:custGeom>
          <a:solidFill>
            <a:srgbClr val="618F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788" name="Freeform 20"/>
          <p:cNvSpPr>
            <a:spLocks/>
          </p:cNvSpPr>
          <p:nvPr/>
        </p:nvSpPr>
        <p:spPr bwMode="auto">
          <a:xfrm>
            <a:off x="4069645" y="5548320"/>
            <a:ext cx="351367" cy="60325"/>
          </a:xfrm>
          <a:custGeom>
            <a:avLst/>
            <a:gdLst>
              <a:gd name="T0" fmla="*/ 0 w 249"/>
              <a:gd name="T1" fmla="*/ 37 h 38"/>
              <a:gd name="T2" fmla="*/ 0 w 249"/>
              <a:gd name="T3" fmla="*/ 0 h 38"/>
              <a:gd name="T4" fmla="*/ 248 w 249"/>
              <a:gd name="T5" fmla="*/ 0 h 38"/>
              <a:gd name="T6" fmla="*/ 248 w 249"/>
              <a:gd name="T7" fmla="*/ 37 h 38"/>
              <a:gd name="T8" fmla="*/ 0 w 249"/>
              <a:gd name="T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38">
                <a:moveTo>
                  <a:pt x="0" y="37"/>
                </a:moveTo>
                <a:lnTo>
                  <a:pt x="0" y="0"/>
                </a:lnTo>
                <a:lnTo>
                  <a:pt x="248" y="0"/>
                </a:lnTo>
                <a:lnTo>
                  <a:pt x="248" y="37"/>
                </a:lnTo>
                <a:lnTo>
                  <a:pt x="0" y="37"/>
                </a:lnTo>
              </a:path>
            </a:pathLst>
          </a:custGeom>
          <a:solidFill>
            <a:srgbClr val="618F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>
            <a:off x="1715915" y="5618163"/>
            <a:ext cx="642196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794" name="Rectangle 26"/>
          <p:cNvSpPr>
            <a:spLocks noChangeArrowheads="1"/>
          </p:cNvSpPr>
          <p:nvPr/>
        </p:nvSpPr>
        <p:spPr bwMode="auto">
          <a:xfrm>
            <a:off x="2211214" y="5662613"/>
            <a:ext cx="31418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60795" name="Rectangle 27"/>
          <p:cNvSpPr>
            <a:spLocks noChangeArrowheads="1"/>
          </p:cNvSpPr>
          <p:nvPr/>
        </p:nvSpPr>
        <p:spPr bwMode="auto">
          <a:xfrm>
            <a:off x="3066348" y="5662613"/>
            <a:ext cx="31418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60796" name="Rectangle 28"/>
          <p:cNvSpPr>
            <a:spLocks noChangeArrowheads="1"/>
          </p:cNvSpPr>
          <p:nvPr/>
        </p:nvSpPr>
        <p:spPr bwMode="auto">
          <a:xfrm>
            <a:off x="3924303" y="5662613"/>
            <a:ext cx="31418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779437" y="5662613"/>
            <a:ext cx="31418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5635981" y="5662613"/>
            <a:ext cx="31418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60799" name="Rectangle 31"/>
          <p:cNvSpPr>
            <a:spLocks noChangeArrowheads="1"/>
          </p:cNvSpPr>
          <p:nvPr/>
        </p:nvSpPr>
        <p:spPr bwMode="auto">
          <a:xfrm>
            <a:off x="6491114" y="5662613"/>
            <a:ext cx="31418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60800" name="Rectangle 32"/>
          <p:cNvSpPr>
            <a:spLocks noChangeArrowheads="1"/>
          </p:cNvSpPr>
          <p:nvPr/>
        </p:nvSpPr>
        <p:spPr bwMode="auto">
          <a:xfrm>
            <a:off x="7347659" y="5662613"/>
            <a:ext cx="31418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160802" name="Rectangle 34"/>
          <p:cNvSpPr>
            <a:spLocks noChangeArrowheads="1"/>
          </p:cNvSpPr>
          <p:nvPr/>
        </p:nvSpPr>
        <p:spPr bwMode="auto">
          <a:xfrm rot="16200000">
            <a:off x="1058183" y="3871076"/>
            <a:ext cx="25006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mtClean="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60803" name="Rectangle 35"/>
          <p:cNvSpPr>
            <a:spLocks noChangeArrowheads="1"/>
          </p:cNvSpPr>
          <p:nvPr/>
        </p:nvSpPr>
        <p:spPr bwMode="auto">
          <a:xfrm rot="16200000">
            <a:off x="1058183" y="2420101"/>
            <a:ext cx="25006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mtClean="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60804" name="Line 36"/>
          <p:cNvSpPr>
            <a:spLocks noChangeShapeType="1"/>
          </p:cNvSpPr>
          <p:nvPr/>
        </p:nvSpPr>
        <p:spPr bwMode="auto">
          <a:xfrm flipV="1">
            <a:off x="1715911" y="1600201"/>
            <a:ext cx="0" cy="4017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05" name="Line 37"/>
          <p:cNvSpPr>
            <a:spLocks noChangeShapeType="1"/>
          </p:cNvSpPr>
          <p:nvPr/>
        </p:nvSpPr>
        <p:spPr bwMode="auto">
          <a:xfrm>
            <a:off x="1717323" y="4873625"/>
            <a:ext cx="7055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06" name="Line 38"/>
          <p:cNvSpPr>
            <a:spLocks noChangeShapeType="1"/>
          </p:cNvSpPr>
          <p:nvPr/>
        </p:nvSpPr>
        <p:spPr bwMode="auto">
          <a:xfrm>
            <a:off x="1717323" y="4129088"/>
            <a:ext cx="7055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07" name="Line 39"/>
          <p:cNvSpPr>
            <a:spLocks noChangeShapeType="1"/>
          </p:cNvSpPr>
          <p:nvPr/>
        </p:nvSpPr>
        <p:spPr bwMode="auto">
          <a:xfrm>
            <a:off x="1717323" y="3384550"/>
            <a:ext cx="7055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>
            <a:off x="1717323" y="2641600"/>
            <a:ext cx="7055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09" name="Line 41"/>
          <p:cNvSpPr>
            <a:spLocks noChangeShapeType="1"/>
          </p:cNvSpPr>
          <p:nvPr/>
        </p:nvSpPr>
        <p:spPr bwMode="auto">
          <a:xfrm>
            <a:off x="1717323" y="1897063"/>
            <a:ext cx="70556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1413936" y="5465763"/>
            <a:ext cx="31418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1413936" y="4721226"/>
            <a:ext cx="31418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1303870" y="3976688"/>
            <a:ext cx="44242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1303870" y="3232151"/>
            <a:ext cx="44242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15</a:t>
            </a:r>
          </a:p>
        </p:txBody>
      </p:sp>
      <p:sp>
        <p:nvSpPr>
          <p:cNvPr id="160816" name="Rectangle 48"/>
          <p:cNvSpPr>
            <a:spLocks noChangeArrowheads="1"/>
          </p:cNvSpPr>
          <p:nvPr/>
        </p:nvSpPr>
        <p:spPr bwMode="auto">
          <a:xfrm>
            <a:off x="1303870" y="2487613"/>
            <a:ext cx="44242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160818" name="Rectangle 50"/>
          <p:cNvSpPr>
            <a:spLocks noChangeArrowheads="1"/>
          </p:cNvSpPr>
          <p:nvPr/>
        </p:nvSpPr>
        <p:spPr bwMode="auto">
          <a:xfrm>
            <a:off x="1303870" y="1743076"/>
            <a:ext cx="44242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25</a:t>
            </a:r>
          </a:p>
        </p:txBody>
      </p:sp>
      <p:sp>
        <p:nvSpPr>
          <p:cNvPr id="160826" name="Line 58"/>
          <p:cNvSpPr>
            <a:spLocks noChangeShapeType="1"/>
          </p:cNvSpPr>
          <p:nvPr/>
        </p:nvSpPr>
        <p:spPr bwMode="auto">
          <a:xfrm>
            <a:off x="1715915" y="5618163"/>
            <a:ext cx="642196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7140222" y="2724150"/>
            <a:ext cx="24365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smtClean="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60828" name="Freeform 60"/>
          <p:cNvSpPr>
            <a:spLocks/>
          </p:cNvSpPr>
          <p:nvPr/>
        </p:nvSpPr>
        <p:spPr bwMode="auto">
          <a:xfrm>
            <a:off x="6279444" y="2862270"/>
            <a:ext cx="541867" cy="111125"/>
          </a:xfrm>
          <a:custGeom>
            <a:avLst/>
            <a:gdLst>
              <a:gd name="T0" fmla="*/ 0 w 384"/>
              <a:gd name="T1" fmla="*/ 0 h 58"/>
              <a:gd name="T2" fmla="*/ 0 w 384"/>
              <a:gd name="T3" fmla="*/ 57 h 58"/>
              <a:gd name="T4" fmla="*/ 383 w 384"/>
              <a:gd name="T5" fmla="*/ 57 h 58"/>
              <a:gd name="T6" fmla="*/ 383 w 384"/>
              <a:gd name="T7" fmla="*/ 0 h 58"/>
              <a:gd name="T8" fmla="*/ 0 w 384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58">
                <a:moveTo>
                  <a:pt x="0" y="0"/>
                </a:moveTo>
                <a:lnTo>
                  <a:pt x="0" y="57"/>
                </a:lnTo>
                <a:lnTo>
                  <a:pt x="383" y="57"/>
                </a:lnTo>
                <a:lnTo>
                  <a:pt x="383" y="0"/>
                </a:lnTo>
                <a:lnTo>
                  <a:pt x="0" y="0"/>
                </a:lnTo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32" name="Freeform 64"/>
          <p:cNvSpPr>
            <a:spLocks/>
          </p:cNvSpPr>
          <p:nvPr/>
        </p:nvSpPr>
        <p:spPr bwMode="auto">
          <a:xfrm>
            <a:off x="2359378" y="5492750"/>
            <a:ext cx="349956" cy="115888"/>
          </a:xfrm>
          <a:custGeom>
            <a:avLst/>
            <a:gdLst>
              <a:gd name="T0" fmla="*/ 0 w 248"/>
              <a:gd name="T1" fmla="*/ 72 h 73"/>
              <a:gd name="T2" fmla="*/ 0 w 248"/>
              <a:gd name="T3" fmla="*/ 0 h 73"/>
              <a:gd name="T4" fmla="*/ 247 w 248"/>
              <a:gd name="T5" fmla="*/ 0 h 73"/>
              <a:gd name="T6" fmla="*/ 247 w 248"/>
              <a:gd name="T7" fmla="*/ 72 h 73"/>
              <a:gd name="T8" fmla="*/ 0 w 248"/>
              <a:gd name="T9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73">
                <a:moveTo>
                  <a:pt x="0" y="72"/>
                </a:moveTo>
                <a:lnTo>
                  <a:pt x="0" y="0"/>
                </a:lnTo>
                <a:lnTo>
                  <a:pt x="247" y="0"/>
                </a:lnTo>
                <a:lnTo>
                  <a:pt x="247" y="72"/>
                </a:lnTo>
                <a:lnTo>
                  <a:pt x="0" y="72"/>
                </a:lnTo>
              </a:path>
            </a:pathLst>
          </a:cu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rgbClr val="16EAD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33" name="Freeform 65"/>
          <p:cNvSpPr>
            <a:spLocks/>
          </p:cNvSpPr>
          <p:nvPr/>
        </p:nvSpPr>
        <p:spPr bwMode="auto">
          <a:xfrm>
            <a:off x="3214511" y="5561013"/>
            <a:ext cx="359834" cy="57150"/>
          </a:xfrm>
          <a:custGeom>
            <a:avLst/>
            <a:gdLst>
              <a:gd name="T0" fmla="*/ 254 w 255"/>
              <a:gd name="T1" fmla="*/ 32 h 36"/>
              <a:gd name="T2" fmla="*/ 254 w 255"/>
              <a:gd name="T3" fmla="*/ 0 h 36"/>
              <a:gd name="T4" fmla="*/ 0 w 255"/>
              <a:gd name="T5" fmla="*/ 0 h 36"/>
              <a:gd name="T6" fmla="*/ 0 w 255"/>
              <a:gd name="T7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5" h="36">
                <a:moveTo>
                  <a:pt x="254" y="32"/>
                </a:moveTo>
                <a:lnTo>
                  <a:pt x="254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16EAD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34" name="Freeform 66"/>
          <p:cNvSpPr>
            <a:spLocks/>
          </p:cNvSpPr>
          <p:nvPr/>
        </p:nvSpPr>
        <p:spPr bwMode="auto">
          <a:xfrm>
            <a:off x="4069645" y="5548313"/>
            <a:ext cx="361244" cy="69850"/>
          </a:xfrm>
          <a:custGeom>
            <a:avLst/>
            <a:gdLst>
              <a:gd name="T0" fmla="*/ 255 w 256"/>
              <a:gd name="T1" fmla="*/ 40 h 44"/>
              <a:gd name="T2" fmla="*/ 255 w 256"/>
              <a:gd name="T3" fmla="*/ 0 h 44"/>
              <a:gd name="T4" fmla="*/ 0 w 256"/>
              <a:gd name="T5" fmla="*/ 0 h 44"/>
              <a:gd name="T6" fmla="*/ 0 w 256"/>
              <a:gd name="T7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44">
                <a:moveTo>
                  <a:pt x="255" y="40"/>
                </a:moveTo>
                <a:lnTo>
                  <a:pt x="255" y="0"/>
                </a:lnTo>
                <a:lnTo>
                  <a:pt x="0" y="0"/>
                </a:lnTo>
                <a:lnTo>
                  <a:pt x="0" y="43"/>
                </a:lnTo>
              </a:path>
            </a:pathLst>
          </a:cu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16EAD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35" name="Freeform 67"/>
          <p:cNvSpPr>
            <a:spLocks/>
          </p:cNvSpPr>
          <p:nvPr/>
        </p:nvSpPr>
        <p:spPr bwMode="auto">
          <a:xfrm>
            <a:off x="4926191" y="5481638"/>
            <a:ext cx="352778" cy="127000"/>
          </a:xfrm>
          <a:custGeom>
            <a:avLst/>
            <a:gdLst>
              <a:gd name="T0" fmla="*/ 0 w 250"/>
              <a:gd name="T1" fmla="*/ 79 h 80"/>
              <a:gd name="T2" fmla="*/ 0 w 250"/>
              <a:gd name="T3" fmla="*/ 0 h 80"/>
              <a:gd name="T4" fmla="*/ 249 w 250"/>
              <a:gd name="T5" fmla="*/ 0 h 80"/>
              <a:gd name="T6" fmla="*/ 249 w 250"/>
              <a:gd name="T7" fmla="*/ 79 h 80"/>
              <a:gd name="T8" fmla="*/ 0 w 250"/>
              <a:gd name="T9" fmla="*/ 7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80">
                <a:moveTo>
                  <a:pt x="0" y="79"/>
                </a:moveTo>
                <a:lnTo>
                  <a:pt x="0" y="0"/>
                </a:lnTo>
                <a:lnTo>
                  <a:pt x="249" y="0"/>
                </a:lnTo>
                <a:lnTo>
                  <a:pt x="249" y="79"/>
                </a:lnTo>
                <a:lnTo>
                  <a:pt x="0" y="79"/>
                </a:lnTo>
              </a:path>
            </a:pathLst>
          </a:cu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rgbClr val="16EAD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36" name="Freeform 68"/>
          <p:cNvSpPr>
            <a:spLocks/>
          </p:cNvSpPr>
          <p:nvPr/>
        </p:nvSpPr>
        <p:spPr bwMode="auto">
          <a:xfrm>
            <a:off x="5781323" y="5437188"/>
            <a:ext cx="352778" cy="171450"/>
          </a:xfrm>
          <a:custGeom>
            <a:avLst/>
            <a:gdLst>
              <a:gd name="T0" fmla="*/ 0 w 250"/>
              <a:gd name="T1" fmla="*/ 107 h 108"/>
              <a:gd name="T2" fmla="*/ 0 w 250"/>
              <a:gd name="T3" fmla="*/ 0 h 108"/>
              <a:gd name="T4" fmla="*/ 249 w 250"/>
              <a:gd name="T5" fmla="*/ 0 h 108"/>
              <a:gd name="T6" fmla="*/ 249 w 250"/>
              <a:gd name="T7" fmla="*/ 107 h 108"/>
              <a:gd name="T8" fmla="*/ 0 w 250"/>
              <a:gd name="T9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108">
                <a:moveTo>
                  <a:pt x="0" y="107"/>
                </a:moveTo>
                <a:lnTo>
                  <a:pt x="0" y="0"/>
                </a:lnTo>
                <a:lnTo>
                  <a:pt x="249" y="0"/>
                </a:lnTo>
                <a:lnTo>
                  <a:pt x="249" y="107"/>
                </a:lnTo>
                <a:lnTo>
                  <a:pt x="0" y="107"/>
                </a:lnTo>
              </a:path>
            </a:pathLst>
          </a:cu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rgbClr val="16EAD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37" name="Freeform 69"/>
          <p:cNvSpPr>
            <a:spLocks/>
          </p:cNvSpPr>
          <p:nvPr/>
        </p:nvSpPr>
        <p:spPr bwMode="auto">
          <a:xfrm>
            <a:off x="6639281" y="5456238"/>
            <a:ext cx="349956" cy="152400"/>
          </a:xfrm>
          <a:custGeom>
            <a:avLst/>
            <a:gdLst>
              <a:gd name="T0" fmla="*/ 0 w 248"/>
              <a:gd name="T1" fmla="*/ 95 h 96"/>
              <a:gd name="T2" fmla="*/ 0 w 248"/>
              <a:gd name="T3" fmla="*/ 0 h 96"/>
              <a:gd name="T4" fmla="*/ 247 w 248"/>
              <a:gd name="T5" fmla="*/ 0 h 96"/>
              <a:gd name="T6" fmla="*/ 247 w 248"/>
              <a:gd name="T7" fmla="*/ 95 h 96"/>
              <a:gd name="T8" fmla="*/ 0 w 248"/>
              <a:gd name="T9" fmla="*/ 9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96">
                <a:moveTo>
                  <a:pt x="0" y="95"/>
                </a:moveTo>
                <a:lnTo>
                  <a:pt x="0" y="0"/>
                </a:lnTo>
                <a:lnTo>
                  <a:pt x="247" y="0"/>
                </a:lnTo>
                <a:lnTo>
                  <a:pt x="247" y="95"/>
                </a:lnTo>
                <a:lnTo>
                  <a:pt x="0" y="95"/>
                </a:lnTo>
              </a:path>
            </a:pathLst>
          </a:cu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rgbClr val="16EAD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38" name="Freeform 70"/>
          <p:cNvSpPr>
            <a:spLocks/>
          </p:cNvSpPr>
          <p:nvPr/>
        </p:nvSpPr>
        <p:spPr bwMode="auto">
          <a:xfrm>
            <a:off x="7494412" y="5359400"/>
            <a:ext cx="351366" cy="249238"/>
          </a:xfrm>
          <a:custGeom>
            <a:avLst/>
            <a:gdLst>
              <a:gd name="T0" fmla="*/ 0 w 249"/>
              <a:gd name="T1" fmla="*/ 156 h 157"/>
              <a:gd name="T2" fmla="*/ 0 w 249"/>
              <a:gd name="T3" fmla="*/ 0 h 157"/>
              <a:gd name="T4" fmla="*/ 248 w 249"/>
              <a:gd name="T5" fmla="*/ 0 h 157"/>
              <a:gd name="T6" fmla="*/ 248 w 249"/>
              <a:gd name="T7" fmla="*/ 156 h 157"/>
              <a:gd name="T8" fmla="*/ 0 w 249"/>
              <a:gd name="T9" fmla="*/ 15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57">
                <a:moveTo>
                  <a:pt x="0" y="156"/>
                </a:moveTo>
                <a:lnTo>
                  <a:pt x="0" y="0"/>
                </a:lnTo>
                <a:lnTo>
                  <a:pt x="248" y="0"/>
                </a:lnTo>
                <a:lnTo>
                  <a:pt x="248" y="156"/>
                </a:lnTo>
                <a:lnTo>
                  <a:pt x="0" y="156"/>
                </a:lnTo>
              </a:path>
            </a:pathLst>
          </a:cu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rgbClr val="16EAD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39" name="Freeform 71"/>
          <p:cNvSpPr>
            <a:spLocks/>
          </p:cNvSpPr>
          <p:nvPr/>
        </p:nvSpPr>
        <p:spPr bwMode="auto">
          <a:xfrm>
            <a:off x="6270981" y="3097220"/>
            <a:ext cx="550333" cy="103187"/>
          </a:xfrm>
          <a:custGeom>
            <a:avLst/>
            <a:gdLst>
              <a:gd name="T0" fmla="*/ 0 w 390"/>
              <a:gd name="T1" fmla="*/ 0 h 65"/>
              <a:gd name="T2" fmla="*/ 389 w 390"/>
              <a:gd name="T3" fmla="*/ 0 h 65"/>
              <a:gd name="T4" fmla="*/ 389 w 390"/>
              <a:gd name="T5" fmla="*/ 64 h 65"/>
              <a:gd name="T6" fmla="*/ 0 w 390"/>
              <a:gd name="T7" fmla="*/ 64 h 65"/>
              <a:gd name="T8" fmla="*/ 0 w 390"/>
              <a:gd name="T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" h="65">
                <a:moveTo>
                  <a:pt x="0" y="0"/>
                </a:moveTo>
                <a:lnTo>
                  <a:pt x="389" y="0"/>
                </a:lnTo>
                <a:lnTo>
                  <a:pt x="389" y="64"/>
                </a:lnTo>
                <a:lnTo>
                  <a:pt x="0" y="64"/>
                </a:lnTo>
                <a:lnTo>
                  <a:pt x="0" y="0"/>
                </a:lnTo>
              </a:path>
            </a:pathLst>
          </a:cu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16EAD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840" name="Rectangle 72"/>
          <p:cNvSpPr>
            <a:spLocks noChangeArrowheads="1"/>
          </p:cNvSpPr>
          <p:nvPr/>
        </p:nvSpPr>
        <p:spPr bwMode="auto">
          <a:xfrm rot="16200000">
            <a:off x="-865955" y="3547712"/>
            <a:ext cx="3953005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bg2"/>
                </a:solidFill>
                <a:latin typeface="Arial" pitchFamily="34" charset="0"/>
              </a:rPr>
              <a:t>Doxorubicin Concentration (</a:t>
            </a:r>
            <a:r>
              <a:rPr lang="en-US" sz="2000" dirty="0" smtClean="0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</a:rPr>
              <a:t>g/g)</a:t>
            </a:r>
          </a:p>
        </p:txBody>
      </p:sp>
      <p:sp>
        <p:nvSpPr>
          <p:cNvPr id="160842" name="Rectangle 74"/>
          <p:cNvSpPr>
            <a:spLocks noChangeArrowheads="1"/>
          </p:cNvSpPr>
          <p:nvPr/>
        </p:nvSpPr>
        <p:spPr bwMode="auto">
          <a:xfrm>
            <a:off x="6841067" y="2743200"/>
            <a:ext cx="117660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bg2"/>
                </a:solidFill>
                <a:latin typeface="Arial" pitchFamily="34" charset="0"/>
              </a:rPr>
              <a:t>K S Lesion</a:t>
            </a:r>
          </a:p>
        </p:txBody>
      </p:sp>
      <p:sp>
        <p:nvSpPr>
          <p:cNvPr id="160843" name="Rectangle 75"/>
          <p:cNvSpPr>
            <a:spLocks noChangeArrowheads="1"/>
          </p:cNvSpPr>
          <p:nvPr/>
        </p:nvSpPr>
        <p:spPr bwMode="auto">
          <a:xfrm>
            <a:off x="6841066" y="2971800"/>
            <a:ext cx="130163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bg2"/>
                </a:solidFill>
                <a:latin typeface="Arial" pitchFamily="34" charset="0"/>
              </a:rPr>
              <a:t>Normal Skin</a:t>
            </a:r>
          </a:p>
        </p:txBody>
      </p:sp>
    </p:spTree>
    <p:extLst>
      <p:ext uri="{BB962C8B-B14F-4D97-AF65-F5344CB8AC3E}">
        <p14:creationId xmlns:p14="http://schemas.microsoft.com/office/powerpoint/2010/main" val="761944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 Cancer Drug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seen in the last slide, liposomes have a “natural ability” (size) </a:t>
            </a:r>
            <a:r>
              <a:rPr lang="en-US" sz="2400" dirty="0"/>
              <a:t>to target </a:t>
            </a:r>
            <a:r>
              <a:rPr lang="en-US" sz="2400" dirty="0" smtClean="0"/>
              <a:t>cancer </a:t>
            </a:r>
          </a:p>
          <a:p>
            <a:r>
              <a:rPr lang="en-US" sz="2400" dirty="0" smtClean="0"/>
              <a:t>In non cancerous samples the </a:t>
            </a:r>
            <a:r>
              <a:rPr lang="en-US" sz="2400" dirty="0"/>
              <a:t>endothelial wall of all healthy human blood vessels are encapsulated by endothelial cells that are bound together by tight junctions. These tight junctions stop any </a:t>
            </a:r>
            <a:r>
              <a:rPr lang="en-US" sz="2400" dirty="0" smtClean="0"/>
              <a:t>particles </a:t>
            </a:r>
            <a:r>
              <a:rPr lang="en-US" sz="2400" dirty="0"/>
              <a:t>in the blood from leaking out of the vessel</a:t>
            </a:r>
            <a:r>
              <a:rPr lang="en-US" sz="2400" dirty="0" smtClean="0"/>
              <a:t>.  So healthy tissue will keep out small particles</a:t>
            </a:r>
            <a:endParaRPr lang="en-US" sz="2400" dirty="0"/>
          </a:p>
          <a:p>
            <a:r>
              <a:rPr lang="en-US" sz="2400" dirty="0" smtClean="0"/>
              <a:t>Tumor </a:t>
            </a:r>
            <a:r>
              <a:rPr lang="en-US" sz="2400" dirty="0"/>
              <a:t>vessels do not </a:t>
            </a:r>
            <a:r>
              <a:rPr lang="en-US" sz="2400" dirty="0" smtClean="0"/>
              <a:t>contain </a:t>
            </a:r>
            <a:r>
              <a:rPr lang="en-US" sz="2400" dirty="0"/>
              <a:t>the same level of seal between cells and are diagnostically ''leaky''. This ability is known as the Enhanced Permeability and Retention </a:t>
            </a:r>
            <a:r>
              <a:rPr lang="en-US" sz="2400" dirty="0" smtClean="0"/>
              <a:t>(EPR) effect.  So tumors are like </a:t>
            </a:r>
            <a:r>
              <a:rPr lang="en-US" sz="2400" dirty="0"/>
              <a:t>S</a:t>
            </a:r>
            <a:r>
              <a:rPr lang="en-US" sz="2400" dirty="0" smtClean="0"/>
              <a:t>wiss cheese, and small particles can leak into these defects</a:t>
            </a:r>
          </a:p>
        </p:txBody>
      </p:sp>
    </p:spTree>
    <p:extLst>
      <p:ext uri="{BB962C8B-B14F-4D97-AF65-F5344CB8AC3E}">
        <p14:creationId xmlns:p14="http://schemas.microsoft.com/office/powerpoint/2010/main" val="407622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 Cancer Drug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Liposomes </a:t>
            </a:r>
            <a:r>
              <a:rPr lang="en-US" sz="2000" dirty="0"/>
              <a:t>of certain sizes, typically less than </a:t>
            </a:r>
            <a:r>
              <a:rPr lang="en-US" sz="2000" dirty="0" smtClean="0"/>
              <a:t>100 </a:t>
            </a:r>
            <a:r>
              <a:rPr lang="en-US" sz="2000" dirty="0"/>
              <a:t>nm, can rapidly enter </a:t>
            </a:r>
            <a:r>
              <a:rPr lang="en-US" sz="2000" dirty="0" smtClean="0"/>
              <a:t>tumor </a:t>
            </a:r>
            <a:r>
              <a:rPr lang="en-US" sz="2000" dirty="0"/>
              <a:t>sites from the blood, but are kept in the bloodstream by the endothelial wall in healthy tissue vasculature. Anti-cancer drugs such as Doxorubicin (</a:t>
            </a:r>
            <a:r>
              <a:rPr lang="en-US" sz="2000" dirty="0" err="1"/>
              <a:t>Doxil</a:t>
            </a:r>
            <a:r>
              <a:rPr lang="en-US" sz="2000" dirty="0"/>
              <a:t>), </a:t>
            </a:r>
            <a:r>
              <a:rPr lang="en-US" sz="2000" dirty="0" err="1"/>
              <a:t>Camptothecin</a:t>
            </a:r>
            <a:r>
              <a:rPr lang="en-US" sz="2000" dirty="0"/>
              <a:t> and </a:t>
            </a:r>
            <a:r>
              <a:rPr lang="en-US" sz="2000" dirty="0" err="1"/>
              <a:t>Daunorubicin</a:t>
            </a:r>
            <a:r>
              <a:rPr lang="en-US" sz="2000" dirty="0"/>
              <a:t> (</a:t>
            </a:r>
            <a:r>
              <a:rPr lang="en-US" sz="2000" dirty="0" err="1"/>
              <a:t>Daunoxome</a:t>
            </a:r>
            <a:r>
              <a:rPr lang="en-US" sz="2000" dirty="0"/>
              <a:t>) are currently being marketed in liposome delivery </a:t>
            </a:r>
            <a:r>
              <a:rPr lang="en-US" sz="2000" dirty="0" smtClean="0"/>
              <a:t>systems and take advantage of the leaky tissue to selectively deliver the drug </a:t>
            </a:r>
          </a:p>
          <a:p>
            <a:r>
              <a:rPr lang="en-US" sz="2000" dirty="0" smtClean="0"/>
              <a:t>Tumor </a:t>
            </a:r>
            <a:r>
              <a:rPr lang="en-US" sz="2000" dirty="0"/>
              <a:t>tissues </a:t>
            </a:r>
            <a:r>
              <a:rPr lang="en-US" sz="2000" dirty="0" smtClean="0"/>
              <a:t>also usually </a:t>
            </a:r>
            <a:r>
              <a:rPr lang="en-US" sz="2000" dirty="0"/>
              <a:t>lack effective lymphatic </a:t>
            </a:r>
            <a:r>
              <a:rPr lang="en-US" sz="2000" dirty="0" smtClean="0"/>
              <a:t>drainage, so they retain the drug. </a:t>
            </a:r>
            <a:r>
              <a:rPr lang="en-US" sz="2000" dirty="0"/>
              <a:t>All of these factors lead to abnormal molecular and fluid transport dynamics, especially for macromolecular </a:t>
            </a:r>
            <a:r>
              <a:rPr lang="en-US" sz="2000" dirty="0" smtClean="0"/>
              <a:t>drugs.  So tumors do not readily extract foreign material  </a:t>
            </a:r>
          </a:p>
          <a:p>
            <a:r>
              <a:rPr lang="en-US" sz="2000" dirty="0" smtClean="0"/>
              <a:t>So the key to </a:t>
            </a:r>
            <a:r>
              <a:rPr lang="en-US" sz="2000" dirty="0" err="1" smtClean="0"/>
              <a:t>Doxil</a:t>
            </a:r>
            <a:r>
              <a:rPr lang="en-US" sz="2000" dirty="0" smtClean="0"/>
              <a:t> is long circulatory lifetime provided by the PEG coating, and specific size uptake by the leaky tumor from the EPR effect.  So </a:t>
            </a:r>
            <a:r>
              <a:rPr lang="en-US" sz="2000" dirty="0" err="1" smtClean="0"/>
              <a:t>Doxil</a:t>
            </a:r>
            <a:r>
              <a:rPr lang="en-US" sz="2000" dirty="0" smtClean="0"/>
              <a:t> uses passive targeting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17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 Cancer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Doxil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2"/>
            <a:ext cx="6934200" cy="418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640331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Drugs.com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834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 Cancer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r>
              <a:rPr lang="en-US" sz="2200" dirty="0" smtClean="0"/>
              <a:t>So what is the role of </a:t>
            </a:r>
            <a:r>
              <a:rPr lang="en-US" sz="2200" dirty="0" err="1" smtClean="0"/>
              <a:t>Doxil</a:t>
            </a:r>
            <a:r>
              <a:rPr lang="en-US" sz="2200" dirty="0"/>
              <a:t>? (</a:t>
            </a:r>
            <a:r>
              <a:rPr lang="en-US" sz="2200" dirty="0" err="1" smtClean="0"/>
              <a:t>Myocet</a:t>
            </a:r>
            <a:r>
              <a:rPr lang="en-US" sz="2200" dirty="0"/>
              <a:t>, or </a:t>
            </a:r>
            <a:r>
              <a:rPr lang="en-US" sz="2200" dirty="0" err="1" smtClean="0"/>
              <a:t>Caelyx</a:t>
            </a:r>
            <a:r>
              <a:rPr lang="en-US" sz="2200" dirty="0" smtClean="0"/>
              <a:t>)</a:t>
            </a:r>
          </a:p>
          <a:p>
            <a:r>
              <a:rPr lang="en-US" sz="2200" dirty="0"/>
              <a:t>Frank </a:t>
            </a:r>
            <a:r>
              <a:rPr lang="en-US" sz="2200" dirty="0" err="1" smtClean="0"/>
              <a:t>Szoka</a:t>
            </a:r>
            <a:r>
              <a:rPr lang="en-US" sz="2200" dirty="0" smtClean="0"/>
              <a:t> </a:t>
            </a:r>
            <a:r>
              <a:rPr lang="en-US" sz="2200" dirty="0" err="1" smtClean="0"/>
              <a:t>Ph.D</a:t>
            </a:r>
            <a:r>
              <a:rPr lang="en-US" sz="2200" dirty="0" smtClean="0"/>
              <a:t> founder of </a:t>
            </a:r>
            <a:r>
              <a:rPr lang="en-US" sz="2200" dirty="0" err="1" smtClean="0"/>
              <a:t>Sequess</a:t>
            </a:r>
            <a:r>
              <a:rPr lang="en-US" sz="2200" dirty="0" smtClean="0"/>
              <a:t> the company that invented </a:t>
            </a:r>
            <a:r>
              <a:rPr lang="en-US" sz="2200" dirty="0" err="1" smtClean="0"/>
              <a:t>Doxil</a:t>
            </a:r>
            <a:r>
              <a:rPr lang="en-US" sz="2200" dirty="0" smtClean="0"/>
              <a:t> and currently a member of the </a:t>
            </a:r>
            <a:r>
              <a:rPr lang="en-US" sz="2200" dirty="0"/>
              <a:t>UCSF School of Pharmacy</a:t>
            </a:r>
            <a:endParaRPr lang="en-US" sz="2200" dirty="0" smtClean="0"/>
          </a:p>
          <a:p>
            <a:r>
              <a:rPr lang="en-US" sz="2200" dirty="0" smtClean="0"/>
              <a:t>The goal of many cancer drugs is to kill the tumor faster than the rest of the patient.  So selectivity is very important</a:t>
            </a:r>
          </a:p>
          <a:p>
            <a:r>
              <a:rPr lang="en-US" sz="2200" dirty="0" err="1" smtClean="0"/>
              <a:t>Doxil</a:t>
            </a:r>
            <a:r>
              <a:rPr lang="en-US" sz="2200" dirty="0" smtClean="0"/>
              <a:t> houses a “poison” called doxorubicin, known as red death  </a:t>
            </a:r>
          </a:p>
          <a:p>
            <a:r>
              <a:rPr lang="en-US" sz="2200" dirty="0"/>
              <a:t>Doxorubicin </a:t>
            </a:r>
            <a:r>
              <a:rPr lang="en-US" sz="2200" dirty="0" smtClean="0"/>
              <a:t>is an </a:t>
            </a:r>
            <a:r>
              <a:rPr lang="en-US" sz="2200" dirty="0" err="1" smtClean="0"/>
              <a:t>anthracycline</a:t>
            </a:r>
            <a:r>
              <a:rPr lang="en-US" sz="2200" dirty="0" smtClean="0"/>
              <a:t>, </a:t>
            </a:r>
            <a:r>
              <a:rPr lang="en-US" sz="2200" dirty="0"/>
              <a:t>it works by intercalating DNA, with the most serious adverse effect being life-threatening heart damage. </a:t>
            </a:r>
            <a:r>
              <a:rPr lang="en-US" sz="2200" dirty="0" smtClean="0"/>
              <a:t>This treatment inhibits </a:t>
            </a:r>
            <a:r>
              <a:rPr lang="en-US" sz="2200" dirty="0"/>
              <a:t>DNA replication in rapidly growing cancer cells. </a:t>
            </a:r>
            <a:r>
              <a:rPr lang="en-US" sz="2200" dirty="0" smtClean="0"/>
              <a:t>Doxorubicin is </a:t>
            </a:r>
            <a:r>
              <a:rPr lang="en-US" sz="2200" dirty="0"/>
              <a:t>produced naturally by Streptomyces </a:t>
            </a:r>
            <a:r>
              <a:rPr lang="en-US" sz="2200" dirty="0" err="1"/>
              <a:t>peucetius</a:t>
            </a:r>
            <a:r>
              <a:rPr lang="en-US" sz="2200" dirty="0"/>
              <a:t>, a species of </a:t>
            </a:r>
            <a:r>
              <a:rPr lang="en-US" sz="2200" dirty="0" err="1" smtClean="0"/>
              <a:t>actinobacteria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3832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 Cancer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r>
              <a:rPr lang="en-US" sz="2200" dirty="0" err="1" smtClean="0"/>
              <a:t>Anthracyclines</a:t>
            </a:r>
            <a:r>
              <a:rPr lang="en-US" sz="2200" dirty="0" smtClean="0"/>
              <a:t> </a:t>
            </a:r>
            <a:r>
              <a:rPr lang="en-US" sz="2200" dirty="0"/>
              <a:t>are among the most effective anticancer treatments ever developed and are effective against more types of cancer than any other class of chemotherapeutic agents</a:t>
            </a:r>
          </a:p>
          <a:p>
            <a:r>
              <a:rPr lang="en-US" sz="2200" dirty="0" smtClean="0"/>
              <a:t>But </a:t>
            </a:r>
            <a:r>
              <a:rPr lang="en-US" sz="2200" dirty="0" err="1" smtClean="0"/>
              <a:t>daunorubicin</a:t>
            </a:r>
            <a:r>
              <a:rPr lang="en-US" sz="2200" dirty="0" smtClean="0"/>
              <a:t> is deadly to both the tumor and the heart</a:t>
            </a:r>
          </a:p>
          <a:p>
            <a:r>
              <a:rPr lang="en-US" sz="2200" dirty="0" smtClean="0"/>
              <a:t>Naturally the goal is to direct the poison to the tumor, and prevent interaction with the heart and other non target tissue</a:t>
            </a:r>
          </a:p>
          <a:p>
            <a:r>
              <a:rPr lang="en-US" sz="2200" dirty="0" smtClean="0"/>
              <a:t>As discussed, this selectivity is carried out with the use of the liposome that protects the heart, and at the same time shows preference to the tumor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2863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r>
              <a:rPr lang="en-US" sz="2500" dirty="0" smtClean="0"/>
              <a:t>Nanoparticles are useful due to the small size and scaling to biology</a:t>
            </a:r>
          </a:p>
          <a:p>
            <a:r>
              <a:rPr lang="en-US" sz="2500" dirty="0" smtClean="0"/>
              <a:t>Nanoparticles made from a metal, semiconductor or polymer must interact on the cellular level.  Some terms will be defined to understand this interaction</a:t>
            </a:r>
          </a:p>
          <a:p>
            <a:r>
              <a:rPr lang="en-US" sz="2500" dirty="0" smtClean="0"/>
              <a:t>Size and scale are important to understanding how nanotechnology can be applied to medicine</a:t>
            </a:r>
          </a:p>
          <a:p>
            <a:r>
              <a:rPr lang="en-US" sz="2500" dirty="0" smtClean="0"/>
              <a:t>On the cellular level, a cell is about 10 microns, and pores may be 100 nm, and an amino acid is about 1 nm</a:t>
            </a:r>
          </a:p>
        </p:txBody>
      </p:sp>
    </p:spTree>
    <p:extLst>
      <p:ext uri="{BB962C8B-B14F-4D97-AF65-F5344CB8AC3E}">
        <p14:creationId xmlns:p14="http://schemas.microsoft.com/office/powerpoint/2010/main" val="301693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 Cancer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r>
              <a:rPr lang="en-US" sz="2200" dirty="0" err="1"/>
              <a:t>DaunoXome</a:t>
            </a:r>
            <a:r>
              <a:rPr lang="en-US" sz="2200" dirty="0"/>
              <a:t>® (</a:t>
            </a:r>
            <a:r>
              <a:rPr lang="en-US" sz="2200" dirty="0" err="1"/>
              <a:t>daunorubicin</a:t>
            </a:r>
            <a:r>
              <a:rPr lang="en-US" sz="2200" dirty="0"/>
              <a:t> citrate liposome injection) is a prescription medicine, which belongs to a class of drugs known as </a:t>
            </a:r>
            <a:r>
              <a:rPr lang="en-US" sz="2200" dirty="0" err="1"/>
              <a:t>anthracyclines</a:t>
            </a:r>
            <a:r>
              <a:rPr lang="en-US" sz="2200" dirty="0"/>
              <a:t>.  </a:t>
            </a:r>
            <a:r>
              <a:rPr lang="en-US" sz="2200" dirty="0" err="1"/>
              <a:t>Anthracyclines</a:t>
            </a:r>
            <a:r>
              <a:rPr lang="en-US" sz="2200" dirty="0"/>
              <a:t> are used to treat many types of cancer and work by interfering with the production of DNA, or genetic makeup, of the cancer cells, preventing them from multiplying</a:t>
            </a:r>
            <a:r>
              <a:rPr lang="en-US" sz="2200" dirty="0" smtClean="0"/>
              <a:t>. </a:t>
            </a:r>
            <a:r>
              <a:rPr lang="en-US" sz="2200" dirty="0"/>
              <a:t>Since its US launch in 1996, thousands of patients have been treated with </a:t>
            </a:r>
            <a:r>
              <a:rPr lang="en-US" sz="2200" dirty="0" err="1"/>
              <a:t>DaunoXome</a:t>
            </a:r>
            <a:r>
              <a:rPr lang="en-US" sz="2200" dirty="0"/>
              <a:t>® </a:t>
            </a:r>
            <a:r>
              <a:rPr lang="en-US" sz="2200" dirty="0" smtClean="0"/>
              <a:t>worldwide</a:t>
            </a:r>
          </a:p>
          <a:p>
            <a:r>
              <a:rPr lang="en-US" sz="2200" dirty="0" err="1"/>
              <a:t>DaunoXome</a:t>
            </a:r>
            <a:r>
              <a:rPr lang="en-US" sz="2200" dirty="0"/>
              <a:t>® has a different delivery system compared to conventional </a:t>
            </a:r>
            <a:r>
              <a:rPr lang="en-US" sz="2200" dirty="0" err="1" smtClean="0"/>
              <a:t>anthracyclines</a:t>
            </a:r>
            <a:r>
              <a:rPr lang="en-US" sz="2200" dirty="0" smtClean="0"/>
              <a:t>.  </a:t>
            </a:r>
            <a:r>
              <a:rPr lang="en-US" sz="2200" dirty="0"/>
              <a:t>In </a:t>
            </a:r>
            <a:r>
              <a:rPr lang="en-US" sz="2200" dirty="0" err="1"/>
              <a:t>DaunoXome</a:t>
            </a:r>
            <a:r>
              <a:rPr lang="en-US" sz="2200" dirty="0"/>
              <a:t>®, the molecules of the drug are enclosed in a protective coating, known as a </a:t>
            </a:r>
            <a:r>
              <a:rPr lang="en-US" sz="2200" dirty="0" smtClean="0"/>
              <a:t>liposome.  </a:t>
            </a:r>
            <a:r>
              <a:rPr lang="en-US" sz="2200" dirty="0"/>
              <a:t>This protective coating allows the drug to remain in the body for longer, so that more of the treatment is delivered to cancer </a:t>
            </a:r>
            <a:r>
              <a:rPr lang="en-US" sz="2200" dirty="0" smtClean="0"/>
              <a:t>cells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425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 Cancer Drug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DaunoXome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2057403"/>
            <a:ext cx="6096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4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 Cancer Drug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DaunoXome</a:t>
            </a:r>
            <a:r>
              <a:rPr lang="en-US" sz="2400" dirty="0" smtClean="0"/>
              <a:t>® was </a:t>
            </a:r>
            <a:r>
              <a:rPr lang="en-US" sz="2400" dirty="0"/>
              <a:t>the </a:t>
            </a:r>
            <a:r>
              <a:rPr lang="en-US" sz="2400" dirty="0" smtClean="0"/>
              <a:t>first cancer product </a:t>
            </a:r>
            <a:r>
              <a:rPr lang="en-US" sz="2400" dirty="0"/>
              <a:t>based on </a:t>
            </a:r>
            <a:r>
              <a:rPr lang="en-US" sz="2400" dirty="0" smtClean="0"/>
              <a:t>liposomes</a:t>
            </a:r>
          </a:p>
          <a:p>
            <a:r>
              <a:rPr lang="en-US" sz="2400" dirty="0" err="1"/>
              <a:t>DaunoXome</a:t>
            </a:r>
            <a:r>
              <a:rPr lang="en-US" sz="2400" dirty="0" smtClean="0"/>
              <a:t>® also uses a PEG enhanced surface for long circulation time. These </a:t>
            </a:r>
            <a:r>
              <a:rPr lang="en-US" sz="2400" dirty="0"/>
              <a:t>long circulating liposomes found to target </a:t>
            </a:r>
            <a:r>
              <a:rPr lang="en-US" sz="2400" dirty="0" smtClean="0"/>
              <a:t>tumor tissue </a:t>
            </a:r>
            <a:r>
              <a:rPr lang="en-US" sz="2400" dirty="0"/>
              <a:t>by a mechanism known as enhanced permeation and </a:t>
            </a:r>
            <a:r>
              <a:rPr lang="en-US" sz="2400" dirty="0" smtClean="0"/>
              <a:t>retention</a:t>
            </a:r>
          </a:p>
          <a:p>
            <a:r>
              <a:rPr lang="en-US" sz="2400" dirty="0" smtClean="0"/>
              <a:t>Again, EPR is </a:t>
            </a:r>
            <a:r>
              <a:rPr lang="en-US" sz="2400" dirty="0"/>
              <a:t>the property by which certain sizes of molecules (typically liposomes, nanoparticles, and macromolecular drugs) tend to accumulate in tumor tissue much more than they do in normal </a:t>
            </a:r>
            <a:r>
              <a:rPr lang="en-US" sz="2400" dirty="0" smtClean="0"/>
              <a:t>tissues</a:t>
            </a:r>
          </a:p>
          <a:p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056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 Cancer Drug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Liposomal delivery of doxorubicin HCL improves drug penetration into tumors and decreases drug clearance, thereby increasing the duration of therapeutic drug effects; a liposomal formulation of doxorubicin also modulates toxicity, specifically the cardiac effects commonly seen with </a:t>
            </a:r>
            <a:r>
              <a:rPr lang="en-US" sz="2200" dirty="0" err="1"/>
              <a:t>anthracycline</a:t>
            </a:r>
            <a:r>
              <a:rPr lang="en-US" sz="2200" dirty="0"/>
              <a:t> antitumor drugs</a:t>
            </a:r>
          </a:p>
          <a:p>
            <a:r>
              <a:rPr lang="en-US" sz="2200" dirty="0" smtClean="0"/>
              <a:t>Doxorubicin </a:t>
            </a:r>
            <a:r>
              <a:rPr lang="en-US" sz="2200" dirty="0"/>
              <a:t>intercalates between base pairs in the DNA helix, thereby preventing DNA replication and ultimately inhibiting protein synthesis. This inhibits rapidly growing cancer </a:t>
            </a:r>
            <a:r>
              <a:rPr lang="en-US" sz="2200" dirty="0" smtClean="0"/>
              <a:t>cells</a:t>
            </a:r>
          </a:p>
          <a:p>
            <a:r>
              <a:rPr lang="en-US" sz="2200" dirty="0" smtClean="0"/>
              <a:t>So the liposome passively targets the tumor, not other cells.  Coatings on the liposome keep it active in the blood stream longer so it can be filtered/trapped in the tumor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5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58318497"/>
              </p:ext>
            </p:extLst>
          </p:nvPr>
        </p:nvGraphicFramePr>
        <p:xfrm>
          <a:off x="1005153" y="454336"/>
          <a:ext cx="7239000" cy="6251264"/>
        </p:xfrm>
        <a:graphic>
          <a:graphicData uri="http://schemas.openxmlformats.org/drawingml/2006/table">
            <a:tbl>
              <a:tblPr/>
              <a:tblGrid>
                <a:gridCol w="1109584"/>
                <a:gridCol w="1190639"/>
                <a:gridCol w="1190639"/>
                <a:gridCol w="3748138"/>
              </a:tblGrid>
              <a:tr h="157451">
                <a:tc>
                  <a:txBody>
                    <a:bodyPr/>
                    <a:lstStyle/>
                    <a:p>
                      <a:r>
                        <a:rPr lang="en-US" sz="1600" b="1" i="0" baseline="0" dirty="0"/>
                        <a:t>Name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/>
                        <a:t>Trade name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/>
                        <a:t>Company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 dirty="0"/>
                        <a:t>Indication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40">
                <a:tc>
                  <a:txBody>
                    <a:bodyPr/>
                    <a:lstStyle/>
                    <a:p>
                      <a:r>
                        <a:rPr lang="en-US" sz="1200" b="1" i="0" baseline="0" dirty="0"/>
                        <a:t>Liposomal amphotericin B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2" tooltip="Abelcet"/>
                        </a:rPr>
                        <a:t>Abelcet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3" tooltip="Enzon (page does not exist)"/>
                        </a:rPr>
                        <a:t>Enzon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Fungal infections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628">
                <a:tc>
                  <a:txBody>
                    <a:bodyPr/>
                    <a:lstStyle/>
                    <a:p>
                      <a:r>
                        <a:rPr lang="en-US" sz="1200" b="1" i="0" baseline="0" dirty="0"/>
                        <a:t>Liposomal amphotericin B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4" tooltip="Ambisome"/>
                        </a:rPr>
                        <a:t>Ambisome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5" tooltip="Gilead Sciences"/>
                        </a:rPr>
                        <a:t>Gilead Sciences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Fungal and protozoal infections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628">
                <a:tc>
                  <a:txBody>
                    <a:bodyPr/>
                    <a:lstStyle/>
                    <a:p>
                      <a:r>
                        <a:rPr lang="en-US" sz="1200" b="1" i="0" baseline="0" dirty="0"/>
                        <a:t>Liposomal </a:t>
                      </a:r>
                      <a:r>
                        <a:rPr lang="en-US" sz="1200" b="1" i="0" baseline="0" dirty="0" err="1"/>
                        <a:t>cytarabine</a:t>
                      </a:r>
                      <a:endParaRPr lang="en-US" sz="1200" b="1" i="0" baseline="0" dirty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6" tooltip="Depocyt"/>
                        </a:rPr>
                        <a:t>Depocyt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7" tooltip="Pacira (page does not exist)"/>
                        </a:rPr>
                        <a:t>Pacira</a:t>
                      </a:r>
                      <a:r>
                        <a:rPr lang="en-US" sz="1200" b="1" i="0" baseline="0"/>
                        <a:t> (formerly SkyePharma)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Malignant lymphomatous meningitis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40">
                <a:tc>
                  <a:txBody>
                    <a:bodyPr/>
                    <a:lstStyle/>
                    <a:p>
                      <a:r>
                        <a:rPr lang="en-US" sz="1200" b="1" i="0" baseline="0" dirty="0"/>
                        <a:t>Liposomal </a:t>
                      </a:r>
                      <a:r>
                        <a:rPr lang="en-US" sz="1200" b="1" i="0" baseline="0" dirty="0" err="1"/>
                        <a:t>daunorubicin</a:t>
                      </a:r>
                      <a:endParaRPr lang="en-US" sz="1200" b="1" i="0" baseline="0" dirty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8" tooltip="DaunoXome"/>
                        </a:rPr>
                        <a:t>DaunoXome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5" tooltip="Gilead Sciences"/>
                        </a:rPr>
                        <a:t>Gilead Sciences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/>
                        <a:t>HIV-related Kaposi’s sarcoma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806">
                <a:tc>
                  <a:txBody>
                    <a:bodyPr/>
                    <a:lstStyle/>
                    <a:p>
                      <a:r>
                        <a:rPr lang="en-US" sz="1200" b="1" i="0" baseline="0" dirty="0"/>
                        <a:t>Liposomal doxorubicin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 err="1">
                          <a:hlinkClick r:id="rId9" tooltip="Myocet"/>
                        </a:rPr>
                        <a:t>Myocet</a:t>
                      </a:r>
                      <a:endParaRPr lang="en-US" sz="1200" b="1" i="0" baseline="0" dirty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10" tooltip="Zeneus (page does not exist)"/>
                        </a:rPr>
                        <a:t>Zeneus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/>
                        <a:t>Combination therapy with cyclophosphamide in metastatic breast cancer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40"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Liposomal IRIV vaccine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 err="1">
                          <a:hlinkClick r:id="rId11" tooltip="Epaxal (page does not exist)"/>
                        </a:rPr>
                        <a:t>Epaxal</a:t>
                      </a:r>
                      <a:endParaRPr lang="en-US" sz="1200" b="1" i="0" baseline="0" dirty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12" tooltip="Berna Biotech (page does not exist)"/>
                        </a:rPr>
                        <a:t>Berna Biotech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/>
                        <a:t>Hepatitis A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40"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Liposomal IRIV vaccine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 err="1">
                          <a:hlinkClick r:id="rId13" tooltip="Inflexal V (page does not exist)"/>
                        </a:rPr>
                        <a:t>Inflexal</a:t>
                      </a:r>
                      <a:r>
                        <a:rPr lang="en-US" sz="1200" b="1" i="0" baseline="0" dirty="0">
                          <a:hlinkClick r:id="rId13" tooltip="Inflexal V (page does not exist)"/>
                        </a:rPr>
                        <a:t> V</a:t>
                      </a:r>
                      <a:endParaRPr lang="en-US" sz="1200" b="1" i="0" baseline="0" dirty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12" tooltip="Berna Biotech (page does not exist)"/>
                        </a:rPr>
                        <a:t>Berna Biotech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Influenza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40"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Liposomal morphine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 err="1">
                          <a:hlinkClick r:id="rId14" tooltip="DepoDur"/>
                        </a:rPr>
                        <a:t>DepoDur</a:t>
                      </a:r>
                      <a:endParaRPr lang="en-US" sz="1200" b="1" i="0" baseline="0" dirty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 err="1">
                          <a:hlinkClick r:id="rId15" tooltip="SkyePharma (page does not exist)"/>
                        </a:rPr>
                        <a:t>SkyePharma</a:t>
                      </a:r>
                      <a:r>
                        <a:rPr lang="en-US" sz="1200" b="1" i="0" baseline="0" dirty="0"/>
                        <a:t>, Endo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Postsurgical analgesia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7894"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Liposomal verteporfin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 err="1">
                          <a:hlinkClick r:id="rId16" tooltip="Visudyne"/>
                        </a:rPr>
                        <a:t>Visudyne</a:t>
                      </a:r>
                      <a:endParaRPr lang="en-US" sz="1200" b="1" i="0" baseline="0" dirty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/>
                        <a:t>QLT, </a:t>
                      </a:r>
                      <a:r>
                        <a:rPr lang="en-US" sz="1200" b="1" i="0" baseline="0" dirty="0">
                          <a:hlinkClick r:id="rId17" tooltip="Novartis"/>
                        </a:rPr>
                        <a:t>Novartis</a:t>
                      </a:r>
                      <a:endParaRPr lang="en-US" sz="1200" b="1" i="0" baseline="0" dirty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Age-related macular degeneration, pathologic myopia, ocular histoplasmosis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806"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Liposome-PEG doxorubicin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18" tooltip="Doxil"/>
                        </a:rPr>
                        <a:t>Doxil</a:t>
                      </a:r>
                      <a:r>
                        <a:rPr lang="en-US" sz="1200" b="1" i="0" baseline="0"/>
                        <a:t>/</a:t>
                      </a:r>
                      <a:r>
                        <a:rPr lang="en-US" sz="1200" b="1" i="0" baseline="0">
                          <a:hlinkClick r:id="rId19" tooltip="Caelyx"/>
                        </a:rPr>
                        <a:t>Caelyx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>
                          <a:hlinkClick r:id="rId20" tooltip="Centocor Ortho Biotech, Inc."/>
                        </a:rPr>
                        <a:t>Ortho Biotech</a:t>
                      </a:r>
                      <a:r>
                        <a:rPr lang="en-US" sz="1200" b="1" i="0" baseline="0" dirty="0"/>
                        <a:t>, </a:t>
                      </a:r>
                      <a:r>
                        <a:rPr lang="en-US" sz="1200" b="1" i="0" baseline="0" dirty="0">
                          <a:hlinkClick r:id="rId21" tooltip="Schering-Plough"/>
                        </a:rPr>
                        <a:t>Schering-Plough</a:t>
                      </a:r>
                      <a:endParaRPr lang="en-US" sz="1200" b="1" i="0" baseline="0" dirty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/>
                        <a:t>HIV-related Kaposi’s sarcoma, metastatic breast cancer, metastatic ovarian cancer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40">
                <a:tc>
                  <a:txBody>
                    <a:bodyPr/>
                    <a:lstStyle/>
                    <a:p>
                      <a:r>
                        <a:rPr lang="en-US" sz="1200" b="1" i="0" baseline="0"/>
                        <a:t>Micellular estradiol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22" tooltip="Estrasorb"/>
                        </a:rPr>
                        <a:t>Estrasorb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>
                          <a:hlinkClick r:id="rId23" tooltip="Novavax (page does not exist)"/>
                        </a:rPr>
                        <a:t>Novavax</a:t>
                      </a:r>
                      <a:endParaRPr lang="en-US" sz="1200" b="1" i="0" baseline="0"/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baseline="0" dirty="0"/>
                        <a:t>Menopausal therapy</a:t>
                      </a:r>
                    </a:p>
                  </a:txBody>
                  <a:tcPr marL="31262" marR="31262" marT="15631" marB="15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0"/>
            <a:ext cx="75729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List of clinically approved liposomal drugs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7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 Genes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3063"/>
            <a:ext cx="71628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6302015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http://genomics.energy.gov/</a:t>
            </a:r>
          </a:p>
        </p:txBody>
      </p:sp>
    </p:spTree>
    <p:extLst>
      <p:ext uri="{BB962C8B-B14F-4D97-AF65-F5344CB8AC3E}">
        <p14:creationId xmlns:p14="http://schemas.microsoft.com/office/powerpoint/2010/main" val="353832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8580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70910"/>
            <a:ext cx="705542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6371514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Rev Electron Biomed / Electron J Biomed 2004;2:13-35</a:t>
            </a:r>
          </a:p>
        </p:txBody>
      </p:sp>
    </p:spTree>
    <p:extLst>
      <p:ext uri="{BB962C8B-B14F-4D97-AF65-F5344CB8AC3E}">
        <p14:creationId xmlns:p14="http://schemas.microsoft.com/office/powerpoint/2010/main" val="405656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Nutritional </a:t>
            </a:r>
            <a:r>
              <a:rPr lang="en-US" sz="2500" dirty="0"/>
              <a:t>supplement companies are currently </a:t>
            </a:r>
            <a:r>
              <a:rPr lang="en-US" sz="2500" dirty="0" smtClean="0"/>
              <a:t>encapsulating nutrients such as vitamin C in liposomes </a:t>
            </a:r>
          </a:p>
          <a:p>
            <a:r>
              <a:rPr lang="en-US" sz="2500" dirty="0" smtClean="0"/>
              <a:t>Liposome delivery increases the bioavailability of nutrients compared to traditional </a:t>
            </a:r>
            <a:r>
              <a:rPr lang="en-US" sz="2500" dirty="0"/>
              <a:t>oral dietary </a:t>
            </a:r>
            <a:r>
              <a:rPr lang="en-US" sz="2500" dirty="0" smtClean="0"/>
              <a:t>capsules </a:t>
            </a:r>
          </a:p>
          <a:p>
            <a:r>
              <a:rPr lang="en-US" sz="2500" dirty="0" smtClean="0"/>
              <a:t>Liposomes bypass </a:t>
            </a:r>
            <a:r>
              <a:rPr lang="en-US" sz="2500" dirty="0"/>
              <a:t>the destructive elements of the gastric system and </a:t>
            </a:r>
            <a:r>
              <a:rPr lang="en-US" sz="2500" dirty="0" smtClean="0"/>
              <a:t>aid </a:t>
            </a:r>
            <a:r>
              <a:rPr lang="en-US" sz="2500" dirty="0"/>
              <a:t>the encapsulated nutrient to be delivered to the cells and </a:t>
            </a:r>
            <a:r>
              <a:rPr lang="en-US" sz="2500" dirty="0" smtClean="0"/>
              <a:t>tissues</a:t>
            </a:r>
          </a:p>
          <a:p>
            <a:r>
              <a:rPr lang="en-US" sz="2500" dirty="0"/>
              <a:t>Hydrophilic </a:t>
            </a:r>
            <a:r>
              <a:rPr lang="en-US" sz="2500" dirty="0" smtClean="0"/>
              <a:t>drugs/nutrients/tags </a:t>
            </a:r>
            <a:r>
              <a:rPr lang="en-US" sz="2500" dirty="0"/>
              <a:t>can be trapped in the central aqueous core of the liposomes, and lipophilic drugs can be </a:t>
            </a:r>
            <a:r>
              <a:rPr lang="en-US" sz="2500" dirty="0" smtClean="0"/>
              <a:t>solubilized </a:t>
            </a:r>
            <a:r>
              <a:rPr lang="en-US" sz="2500" dirty="0"/>
              <a:t>within the lipid </a:t>
            </a:r>
            <a:r>
              <a:rPr lang="en-US" sz="2500" dirty="0" smtClean="0"/>
              <a:t>bilayer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3832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Nanoparticles-Liposomes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657600"/>
          </a:xfrm>
        </p:spPr>
        <p:txBody>
          <a:bodyPr/>
          <a:lstStyle/>
          <a:p>
            <a:r>
              <a:rPr lang="en-US" sz="2400" dirty="0" smtClean="0"/>
              <a:t>The first man made nanoparticle we will look at is the liposome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word liposome </a:t>
            </a:r>
            <a:r>
              <a:rPr lang="en-US" sz="2400" dirty="0" smtClean="0"/>
              <a:t>is from two </a:t>
            </a:r>
            <a:r>
              <a:rPr lang="en-US" sz="2400" dirty="0"/>
              <a:t>Greek words: </a:t>
            </a:r>
            <a:r>
              <a:rPr lang="en-US" sz="2400" dirty="0" err="1" smtClean="0"/>
              <a:t>lipo</a:t>
            </a:r>
            <a:r>
              <a:rPr lang="en-US" sz="2400" dirty="0" smtClean="0"/>
              <a:t>, "fat" </a:t>
            </a:r>
            <a:r>
              <a:rPr lang="en-US" sz="2400" dirty="0"/>
              <a:t>and </a:t>
            </a:r>
            <a:r>
              <a:rPr lang="en-US" sz="2400" dirty="0" smtClean="0"/>
              <a:t>soma, "</a:t>
            </a:r>
            <a:r>
              <a:rPr lang="en-US" sz="2400" dirty="0"/>
              <a:t>body</a:t>
            </a:r>
            <a:r>
              <a:rPr lang="en-US" sz="2400" dirty="0" smtClean="0"/>
              <a:t>".  Phospholipids are the building block</a:t>
            </a:r>
          </a:p>
          <a:p>
            <a:r>
              <a:rPr lang="en-US" sz="2400" dirty="0"/>
              <a:t>Phospholipids in an </a:t>
            </a:r>
            <a:r>
              <a:rPr lang="en-US" sz="2400" dirty="0" smtClean="0"/>
              <a:t>aqueous environment </a:t>
            </a:r>
            <a:r>
              <a:rPr lang="en-US" sz="2400" dirty="0"/>
              <a:t>orient themselves in a thermodynamically stable form called a bilayer. This bilayer can further orient itself </a:t>
            </a:r>
            <a:r>
              <a:rPr lang="en-US" sz="2400" dirty="0" smtClean="0"/>
              <a:t>into </a:t>
            </a:r>
            <a:r>
              <a:rPr lang="en-US" sz="2400" dirty="0"/>
              <a:t>a </a:t>
            </a:r>
            <a:r>
              <a:rPr lang="en-US" sz="2400" dirty="0" smtClean="0"/>
              <a:t>sphere known as a liposome</a:t>
            </a:r>
            <a:endParaRPr lang="en-US" sz="2400" dirty="0"/>
          </a:p>
          <a:p>
            <a:r>
              <a:rPr lang="en-US" sz="2400" dirty="0" smtClean="0"/>
              <a:t>So a liposome </a:t>
            </a:r>
            <a:r>
              <a:rPr lang="en-US" sz="2400" dirty="0"/>
              <a:t>is an artificially-prepared vesicle composed of a lipid bilayer. The liposome can be used as a vehicle for administration of </a:t>
            </a:r>
            <a:r>
              <a:rPr lang="en-US" sz="2400" dirty="0" smtClean="0"/>
              <a:t>pharmaceutical </a:t>
            </a:r>
            <a:r>
              <a:rPr lang="en-US" sz="2400" dirty="0"/>
              <a:t>drugs, DNA/RNA, </a:t>
            </a:r>
            <a:r>
              <a:rPr lang="en-US" sz="2400" dirty="0" smtClean="0"/>
              <a:t>tags, and nutrients.  Liposomes are biodegradable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0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69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64008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www.imcr.uzh.ch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351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00"/>
                </a:solidFill>
                <a:latin typeface="Arial"/>
                <a:cs typeface="Rod" pitchFamily="49" charset="-79"/>
              </a:rPr>
              <a:t>Phospholipid</a:t>
            </a:r>
            <a:r>
              <a:rPr lang="en-US" sz="4400" dirty="0">
                <a:solidFill>
                  <a:srgbClr val="000000"/>
                </a:solidFill>
                <a:latin typeface="Arial"/>
                <a:cs typeface="Rod" pitchFamily="49" charset="-79"/>
              </a:rPr>
              <a:t> Structure</a:t>
            </a:r>
          </a:p>
        </p:txBody>
      </p:sp>
      <p:grpSp>
        <p:nvGrpSpPr>
          <p:cNvPr id="20483" name="Group 182"/>
          <p:cNvGrpSpPr>
            <a:grpSpLocks/>
          </p:cNvGrpSpPr>
          <p:nvPr/>
        </p:nvGrpSpPr>
        <p:grpSpPr bwMode="auto">
          <a:xfrm>
            <a:off x="0" y="1524000"/>
            <a:ext cx="9372600" cy="5105400"/>
            <a:chOff x="0" y="1752599"/>
            <a:chExt cx="9372600" cy="5105401"/>
          </a:xfrm>
        </p:grpSpPr>
        <p:grpSp>
          <p:nvGrpSpPr>
            <p:cNvPr id="20485" name="Group 164"/>
            <p:cNvGrpSpPr>
              <a:grpSpLocks/>
            </p:cNvGrpSpPr>
            <p:nvPr/>
          </p:nvGrpSpPr>
          <p:grpSpPr bwMode="auto">
            <a:xfrm>
              <a:off x="0" y="1752600"/>
              <a:ext cx="7027893" cy="5105400"/>
              <a:chOff x="533400" y="390065"/>
              <a:chExt cx="8094693" cy="6467935"/>
            </a:xfrm>
          </p:grpSpPr>
          <p:grpSp>
            <p:nvGrpSpPr>
              <p:cNvPr id="20498" name="Group 10"/>
              <p:cNvGrpSpPr>
                <a:grpSpLocks noChangeAspect="1"/>
              </p:cNvGrpSpPr>
              <p:nvPr/>
            </p:nvGrpSpPr>
            <p:grpSpPr bwMode="auto">
              <a:xfrm>
                <a:off x="4953000" y="390065"/>
                <a:ext cx="3675093" cy="6467935"/>
                <a:chOff x="6096000" y="0"/>
                <a:chExt cx="4113213" cy="72390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7467600" y="3048000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8305800" y="2590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8229600" y="2895600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924800" y="3048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8001050" y="2894699"/>
                  <a:ext cx="534125" cy="53347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0522" name="Group 46"/>
                <p:cNvGrpSpPr>
                  <a:grpSpLocks/>
                </p:cNvGrpSpPr>
                <p:nvPr/>
              </p:nvGrpSpPr>
              <p:grpSpPr bwMode="auto">
                <a:xfrm>
                  <a:off x="7010400" y="0"/>
                  <a:ext cx="1447800" cy="3352800"/>
                  <a:chOff x="7086600" y="1295400"/>
                  <a:chExt cx="1447800" cy="3352800"/>
                </a:xfrm>
              </p:grpSpPr>
              <p:sp>
                <p:nvSpPr>
                  <p:cNvPr id="126" name="Oval 125"/>
                  <p:cNvSpPr/>
                  <p:nvPr/>
                </p:nvSpPr>
                <p:spPr>
                  <a:xfrm>
                    <a:off x="7162800" y="4114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7315200" y="36576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8153400" y="35052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7391400" y="32766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7772329" y="3582347"/>
                    <a:ext cx="532078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7543126" y="3276220"/>
                    <a:ext cx="534124" cy="53572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8090079" y="1367307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7086600" y="1447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7543800" y="1676400"/>
                    <a:ext cx="533400" cy="533400"/>
                  </a:xfrm>
                  <a:prstGeom prst="ellipse">
                    <a:avLst/>
                  </a:prstGeom>
                  <a:ln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7937679" y="2121794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7238204" y="1448462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7848047" y="1448462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7618844" y="2209277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7467407" y="1981934"/>
                    <a:ext cx="534125" cy="533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7391400" y="1295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7162800" y="1676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7772400" y="1295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8077200" y="1676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7467600" y="2514600"/>
                    <a:ext cx="762000" cy="762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dkEdge">
                    <a:bevelT/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7934459" y="2500648"/>
                    <a:ext cx="457200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7315200" y="2209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7498724" y="2037008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8" name="Oval 27"/>
                  <p:cNvSpPr/>
                  <p:nvPr/>
                </p:nvSpPr>
                <p:spPr>
                  <a:xfrm>
                    <a:off x="7467407" y="3658878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7314126" y="2562896"/>
                    <a:ext cx="457200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7315969" y="4115819"/>
                    <a:ext cx="532078" cy="533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7848600" y="3352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7648977" y="2975020"/>
                    <a:ext cx="457200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7467600" y="4038600"/>
                    <a:ext cx="457200" cy="457200"/>
                  </a:xfrm>
                  <a:prstGeom prst="ellipse">
                    <a:avLst/>
                  </a:prstGeom>
                  <a:solidFill>
                    <a:srgbClr val="FF0000"/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7543800" y="36576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8" name="Oval 17"/>
                <p:cNvSpPr/>
                <p:nvPr/>
              </p:nvSpPr>
              <p:spPr>
                <a:xfrm>
                  <a:off x="7925332" y="2514292"/>
                  <a:ext cx="532078" cy="53347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8001000" y="2743200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890456" y="2451279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6096000" y="6705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6858000" y="6400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172200" y="6172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858000" y="6019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248400" y="5715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934200" y="5562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400800" y="5257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7010400" y="5105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400800" y="4800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086600" y="4572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553200" y="4343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162800" y="4267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553200" y="3962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7239000" y="3810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629400" y="3505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921500" y="3124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0578" name="Group 86"/>
                <p:cNvGrpSpPr>
                  <a:grpSpLocks/>
                </p:cNvGrpSpPr>
                <p:nvPr/>
              </p:nvGrpSpPr>
              <p:grpSpPr bwMode="auto">
                <a:xfrm>
                  <a:off x="6248400" y="3124200"/>
                  <a:ext cx="1371600" cy="4076700"/>
                  <a:chOff x="5791200" y="3276600"/>
                  <a:chExt cx="1371600" cy="4076700"/>
                </a:xfrm>
              </p:grpSpPr>
              <p:grpSp>
                <p:nvGrpSpPr>
                  <p:cNvPr id="20753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5791200" y="3276600"/>
                    <a:ext cx="1371600" cy="3810000"/>
                    <a:chOff x="5791200" y="3276600"/>
                    <a:chExt cx="1371600" cy="3810000"/>
                  </a:xfrm>
                </p:grpSpPr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6629086" y="3276694"/>
                      <a:ext cx="534124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1" name="Oval 110"/>
                    <p:cNvSpPr/>
                    <p:nvPr/>
                  </p:nvSpPr>
                  <p:spPr>
                    <a:xfrm>
                      <a:off x="6324164" y="3506289"/>
                      <a:ext cx="534125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6477648" y="3733634"/>
                      <a:ext cx="532078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6248446" y="3963229"/>
                      <a:ext cx="534124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6399883" y="4190573"/>
                      <a:ext cx="534124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6170680" y="4343636"/>
                      <a:ext cx="534124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6324164" y="4573231"/>
                      <a:ext cx="534125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6094961" y="4800576"/>
                      <a:ext cx="534125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6324164" y="5030171"/>
                      <a:ext cx="534125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6019243" y="5257515"/>
                      <a:ext cx="534124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0" name="Oval 65"/>
                    <p:cNvSpPr/>
                    <p:nvPr/>
                  </p:nvSpPr>
                  <p:spPr>
                    <a:xfrm>
                      <a:off x="6248446" y="5487110"/>
                      <a:ext cx="534124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5943523" y="5716705"/>
                      <a:ext cx="534125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>
                      <a:off x="6170680" y="5944050"/>
                      <a:ext cx="534124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5841201" y="6097114"/>
                      <a:ext cx="558683" cy="53347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6094961" y="6324457"/>
                      <a:ext cx="534125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5765482" y="6554053"/>
                      <a:ext cx="558681" cy="53347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109" name="Oval 108"/>
                  <p:cNvSpPr/>
                  <p:nvPr/>
                </p:nvSpPr>
                <p:spPr>
                  <a:xfrm>
                    <a:off x="6019243" y="6819662"/>
                    <a:ext cx="534124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8" name="Oval 37"/>
                <p:cNvSpPr/>
                <p:nvPr/>
              </p:nvSpPr>
              <p:spPr>
                <a:xfrm>
                  <a:off x="7315200" y="3276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934200" y="5257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477000" y="5029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7010400" y="4800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553200" y="4572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010400" y="4343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629400" y="4114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7086600" y="3962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705600" y="3657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819900" y="3276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400800" y="6858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858000" y="6705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172200" y="6400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781800" y="6172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324600" y="5943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858000" y="5715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400800" y="5486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239000" y="3581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 flipH="1">
                  <a:off x="8839200" y="4419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 flipH="1">
                  <a:off x="8229600" y="4343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 flipH="1">
                  <a:off x="8839200" y="4038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 flipH="1">
                  <a:off x="8153400" y="38862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 flipH="1">
                  <a:off x="8763000" y="3581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 flipH="1">
                  <a:off x="8470900" y="3200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 flipH="1">
                  <a:off x="8152488" y="3200826"/>
                  <a:ext cx="534125" cy="53347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Oval 38"/>
                <p:cNvSpPr/>
                <p:nvPr/>
              </p:nvSpPr>
              <p:spPr>
                <a:xfrm flipH="1">
                  <a:off x="8457410" y="3428171"/>
                  <a:ext cx="534124" cy="53347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 flipH="1">
                  <a:off x="8305973" y="3657766"/>
                  <a:ext cx="534124" cy="53347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flipH="1">
                  <a:off x="8535175" y="3885109"/>
                  <a:ext cx="532078" cy="53347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flipH="1">
                  <a:off x="8381691" y="4114705"/>
                  <a:ext cx="534125" cy="53347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flipH="1">
                  <a:off x="8610893" y="4267768"/>
                  <a:ext cx="532078" cy="53347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 flipH="1">
                  <a:off x="8457410" y="4495113"/>
                  <a:ext cx="534124" cy="53347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 flipH="1">
                  <a:off x="8077200" y="3352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 flipH="1">
                  <a:off x="8328546" y="4569725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 flipH="1">
                  <a:off x="8763000" y="41910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 flipH="1">
                  <a:off x="8305800" y="4038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 flipH="1">
                  <a:off x="8686800" y="3733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 flipH="1">
                  <a:off x="8572500" y="33528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0676" name="Group 182"/>
                <p:cNvGrpSpPr>
                  <a:grpSpLocks/>
                </p:cNvGrpSpPr>
                <p:nvPr/>
              </p:nvGrpSpPr>
              <p:grpSpPr bwMode="auto">
                <a:xfrm rot="-1836034">
                  <a:off x="8913813" y="4405903"/>
                  <a:ext cx="1295400" cy="2743200"/>
                  <a:chOff x="8382000" y="4648200"/>
                  <a:chExt cx="1295400" cy="2743200"/>
                </a:xfrm>
              </p:grpSpPr>
              <p:sp>
                <p:nvSpPr>
                  <p:cNvPr id="77" name="Oval 76"/>
                  <p:cNvSpPr/>
                  <p:nvPr/>
                </p:nvSpPr>
                <p:spPr>
                  <a:xfrm flipH="1">
                    <a:off x="8763000" y="7010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flipH="1">
                    <a:off x="9296400" y="6781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flipH="1">
                    <a:off x="8534400" y="64770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flipH="1">
                    <a:off x="9220200" y="6248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flipH="1">
                    <a:off x="8534400" y="60960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flipH="1">
                    <a:off x="9144000" y="57912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 flipH="1">
                    <a:off x="8458200" y="5638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 flipH="1">
                    <a:off x="8991600" y="53340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 flipH="1">
                    <a:off x="8382000" y="51816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 flipH="1">
                    <a:off x="8991600" y="4876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 flipH="1">
                    <a:off x="8685824" y="4693097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 flipH="1">
                    <a:off x="8455306" y="4917290"/>
                    <a:ext cx="534125" cy="53572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 flipH="1">
                    <a:off x="8762623" y="5169321"/>
                    <a:ext cx="534125" cy="533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 flipH="1">
                    <a:off x="8524662" y="5380825"/>
                    <a:ext cx="534125" cy="53572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 flipH="1">
                    <a:off x="8836543" y="5633211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 flipH="1">
                    <a:off x="8610610" y="5867382"/>
                    <a:ext cx="532078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 flipH="1">
                    <a:off x="8915759" y="6016196"/>
                    <a:ext cx="532078" cy="533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 flipH="1">
                    <a:off x="8687059" y="6247284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 flipH="1">
                    <a:off x="8991621" y="6476784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 flipH="1">
                    <a:off x="8760733" y="6729319"/>
                    <a:ext cx="534125" cy="53347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 flipH="1">
                    <a:off x="8458200" y="53340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 flipH="1">
                    <a:off x="8915400" y="5105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 flipH="1">
                    <a:off x="8382000" y="4876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 flipH="1">
                    <a:off x="8839200" y="46482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 flipH="1">
                    <a:off x="8991600" y="69342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 flipH="1">
                    <a:off x="8534400" y="6781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 flipH="1">
                    <a:off x="9220200" y="64770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 flipH="1">
                    <a:off x="8610600" y="62484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 flipH="1">
                    <a:off x="9067800" y="60198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 flipH="1">
                    <a:off x="8534400" y="57912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 flipH="1">
                    <a:off x="8991600" y="5562600"/>
                    <a:ext cx="381000" cy="3810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76" name="Oval 75"/>
                <p:cNvSpPr/>
                <p:nvPr/>
              </p:nvSpPr>
              <p:spPr>
                <a:xfrm flipH="1">
                  <a:off x="8153400" y="36576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20499" name="Picture 154" descr="Phosphatidylcholine.t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3400" y="914400"/>
                <a:ext cx="2715135" cy="594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6" name="Left Brace 155"/>
              <p:cNvSpPr/>
              <p:nvPr/>
            </p:nvSpPr>
            <p:spPr>
              <a:xfrm>
                <a:off x="4272632" y="2819562"/>
                <a:ext cx="839269" cy="3974080"/>
              </a:xfrm>
              <a:prstGeom prst="leftBrac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eft Brace 156"/>
              <p:cNvSpPr/>
              <p:nvPr/>
            </p:nvSpPr>
            <p:spPr>
              <a:xfrm rot="10800000">
                <a:off x="2285079" y="2755205"/>
                <a:ext cx="839271" cy="4038438"/>
              </a:xfrm>
              <a:prstGeom prst="leftBrace">
                <a:avLst>
                  <a:gd name="adj1" fmla="val 8333"/>
                  <a:gd name="adj2" fmla="val 5000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2" name="TextBox 157"/>
              <p:cNvSpPr txBox="1">
                <a:spLocks noChangeArrowheads="1"/>
              </p:cNvSpPr>
              <p:nvPr/>
            </p:nvSpPr>
            <p:spPr bwMode="auto">
              <a:xfrm>
                <a:off x="2990870" y="4541126"/>
                <a:ext cx="1453507" cy="46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Fatty Acid </a:t>
                </a:r>
              </a:p>
            </p:txBody>
          </p:sp>
          <p:sp>
            <p:nvSpPr>
              <p:cNvPr id="159" name="Left Brace 158"/>
              <p:cNvSpPr/>
              <p:nvPr/>
            </p:nvSpPr>
            <p:spPr>
              <a:xfrm>
                <a:off x="4267146" y="1447941"/>
                <a:ext cx="837441" cy="1371621"/>
              </a:xfrm>
              <a:prstGeom prst="leftBrac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Left Brace 159"/>
              <p:cNvSpPr/>
              <p:nvPr/>
            </p:nvSpPr>
            <p:spPr>
              <a:xfrm rot="10800000">
                <a:off x="2285079" y="1524366"/>
                <a:ext cx="839271" cy="1218772"/>
              </a:xfrm>
              <a:prstGeom prst="leftBrac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5" name="TextBox 160"/>
              <p:cNvSpPr txBox="1">
                <a:spLocks noChangeArrowheads="1"/>
              </p:cNvSpPr>
              <p:nvPr/>
            </p:nvSpPr>
            <p:spPr bwMode="auto">
              <a:xfrm>
                <a:off x="2994579" y="1869382"/>
                <a:ext cx="1482973" cy="46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Phosphate</a:t>
                </a:r>
              </a:p>
            </p:txBody>
          </p:sp>
          <p:sp>
            <p:nvSpPr>
              <p:cNvPr id="162" name="Left Brace 161"/>
              <p:cNvSpPr/>
              <p:nvPr/>
            </p:nvSpPr>
            <p:spPr>
              <a:xfrm rot="10800000">
                <a:off x="2285079" y="914981"/>
                <a:ext cx="839271" cy="609385"/>
              </a:xfrm>
              <a:prstGeom prst="leftBrac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Left Brace 162"/>
              <p:cNvSpPr/>
              <p:nvPr/>
            </p:nvSpPr>
            <p:spPr>
              <a:xfrm>
                <a:off x="4259832" y="456433"/>
                <a:ext cx="837441" cy="951285"/>
              </a:xfrm>
              <a:prstGeom prst="leftBrace">
                <a:avLst>
                  <a:gd name="adj1" fmla="val 8333"/>
                  <a:gd name="adj2" fmla="val 79052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8" name="TextBox 163"/>
              <p:cNvSpPr txBox="1">
                <a:spLocks noChangeArrowheads="1"/>
              </p:cNvSpPr>
              <p:nvPr/>
            </p:nvSpPr>
            <p:spPr bwMode="auto">
              <a:xfrm>
                <a:off x="3111839" y="989299"/>
                <a:ext cx="1113706" cy="46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Choline</a:t>
                </a:r>
              </a:p>
            </p:txBody>
          </p:sp>
        </p:grpSp>
        <p:grpSp>
          <p:nvGrpSpPr>
            <p:cNvPr id="20486" name="Group 169"/>
            <p:cNvGrpSpPr>
              <a:grpSpLocks/>
            </p:cNvGrpSpPr>
            <p:nvPr/>
          </p:nvGrpSpPr>
          <p:grpSpPr bwMode="auto">
            <a:xfrm>
              <a:off x="8077200" y="3048000"/>
              <a:ext cx="457200" cy="1066800"/>
              <a:chOff x="834981" y="1828800"/>
              <a:chExt cx="942304" cy="2472744"/>
            </a:xfrm>
          </p:grpSpPr>
          <p:sp>
            <p:nvSpPr>
              <p:cNvPr id="168" name="Freeform 167"/>
              <p:cNvSpPr/>
              <p:nvPr/>
            </p:nvSpPr>
            <p:spPr>
              <a:xfrm>
                <a:off x="834981" y="2292437"/>
                <a:ext cx="415531" cy="2009105"/>
              </a:xfrm>
              <a:custGeom>
                <a:avLst/>
                <a:gdLst>
                  <a:gd name="connsiteX0" fmla="*/ 414270 w 414270"/>
                  <a:gd name="connsiteY0" fmla="*/ 0 h 2009105"/>
                  <a:gd name="connsiteX1" fmla="*/ 362754 w 414270"/>
                  <a:gd name="connsiteY1" fmla="*/ 90153 h 2009105"/>
                  <a:gd name="connsiteX2" fmla="*/ 233965 w 414270"/>
                  <a:gd name="connsiteY2" fmla="*/ 244699 h 2009105"/>
                  <a:gd name="connsiteX3" fmla="*/ 259723 w 414270"/>
                  <a:gd name="connsiteY3" fmla="*/ 437882 h 2009105"/>
                  <a:gd name="connsiteX4" fmla="*/ 182450 w 414270"/>
                  <a:gd name="connsiteY4" fmla="*/ 631065 h 2009105"/>
                  <a:gd name="connsiteX5" fmla="*/ 169571 w 414270"/>
                  <a:gd name="connsiteY5" fmla="*/ 862885 h 2009105"/>
                  <a:gd name="connsiteX6" fmla="*/ 208208 w 414270"/>
                  <a:gd name="connsiteY6" fmla="*/ 978795 h 2009105"/>
                  <a:gd name="connsiteX7" fmla="*/ 143813 w 414270"/>
                  <a:gd name="connsiteY7" fmla="*/ 1184857 h 2009105"/>
                  <a:gd name="connsiteX8" fmla="*/ 79419 w 414270"/>
                  <a:gd name="connsiteY8" fmla="*/ 1429555 h 2009105"/>
                  <a:gd name="connsiteX9" fmla="*/ 105177 w 414270"/>
                  <a:gd name="connsiteY9" fmla="*/ 1635617 h 2009105"/>
                  <a:gd name="connsiteX10" fmla="*/ 15025 w 414270"/>
                  <a:gd name="connsiteY10" fmla="*/ 1828800 h 2009105"/>
                  <a:gd name="connsiteX11" fmla="*/ 15025 w 414270"/>
                  <a:gd name="connsiteY11" fmla="*/ 2009105 h 200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270" h="2009105">
                    <a:moveTo>
                      <a:pt x="414270" y="0"/>
                    </a:moveTo>
                    <a:cubicBezTo>
                      <a:pt x="403537" y="24685"/>
                      <a:pt x="392805" y="49370"/>
                      <a:pt x="362754" y="90153"/>
                    </a:cubicBezTo>
                    <a:cubicBezTo>
                      <a:pt x="332703" y="130936"/>
                      <a:pt x="251137" y="186744"/>
                      <a:pt x="233965" y="244699"/>
                    </a:cubicBezTo>
                    <a:cubicBezTo>
                      <a:pt x="216793" y="302654"/>
                      <a:pt x="268309" y="373488"/>
                      <a:pt x="259723" y="437882"/>
                    </a:cubicBezTo>
                    <a:cubicBezTo>
                      <a:pt x="251137" y="502276"/>
                      <a:pt x="197475" y="560231"/>
                      <a:pt x="182450" y="631065"/>
                    </a:cubicBezTo>
                    <a:cubicBezTo>
                      <a:pt x="167425" y="701899"/>
                      <a:pt x="165278" y="804930"/>
                      <a:pt x="169571" y="862885"/>
                    </a:cubicBezTo>
                    <a:cubicBezTo>
                      <a:pt x="173864" y="920840"/>
                      <a:pt x="212501" y="925133"/>
                      <a:pt x="208208" y="978795"/>
                    </a:cubicBezTo>
                    <a:cubicBezTo>
                      <a:pt x="203915" y="1032457"/>
                      <a:pt x="165278" y="1109730"/>
                      <a:pt x="143813" y="1184857"/>
                    </a:cubicBezTo>
                    <a:cubicBezTo>
                      <a:pt x="122348" y="1259984"/>
                      <a:pt x="85858" y="1354428"/>
                      <a:pt x="79419" y="1429555"/>
                    </a:cubicBezTo>
                    <a:cubicBezTo>
                      <a:pt x="72980" y="1504682"/>
                      <a:pt x="115909" y="1569076"/>
                      <a:pt x="105177" y="1635617"/>
                    </a:cubicBezTo>
                    <a:cubicBezTo>
                      <a:pt x="94445" y="1702158"/>
                      <a:pt x="30050" y="1766552"/>
                      <a:pt x="15025" y="1828800"/>
                    </a:cubicBezTo>
                    <a:cubicBezTo>
                      <a:pt x="0" y="1891048"/>
                      <a:pt x="23611" y="1974761"/>
                      <a:pt x="15025" y="2009105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1338852" y="2266681"/>
                <a:ext cx="438433" cy="2020142"/>
              </a:xfrm>
              <a:custGeom>
                <a:avLst/>
                <a:gdLst>
                  <a:gd name="connsiteX0" fmla="*/ 0 w 437882"/>
                  <a:gd name="connsiteY0" fmla="*/ 0 h 2021983"/>
                  <a:gd name="connsiteX1" fmla="*/ 51515 w 437882"/>
                  <a:gd name="connsiteY1" fmla="*/ 206062 h 2021983"/>
                  <a:gd name="connsiteX2" fmla="*/ 115910 w 437882"/>
                  <a:gd name="connsiteY2" fmla="*/ 373487 h 2021983"/>
                  <a:gd name="connsiteX3" fmla="*/ 64394 w 437882"/>
                  <a:gd name="connsiteY3" fmla="*/ 463639 h 2021983"/>
                  <a:gd name="connsiteX4" fmla="*/ 64394 w 437882"/>
                  <a:gd name="connsiteY4" fmla="*/ 759853 h 2021983"/>
                  <a:gd name="connsiteX5" fmla="*/ 154546 w 437882"/>
                  <a:gd name="connsiteY5" fmla="*/ 940157 h 2021983"/>
                  <a:gd name="connsiteX6" fmla="*/ 90152 w 437882"/>
                  <a:gd name="connsiteY6" fmla="*/ 1236372 h 2021983"/>
                  <a:gd name="connsiteX7" fmla="*/ 257577 w 437882"/>
                  <a:gd name="connsiteY7" fmla="*/ 1545464 h 2021983"/>
                  <a:gd name="connsiteX8" fmla="*/ 257577 w 437882"/>
                  <a:gd name="connsiteY8" fmla="*/ 1764405 h 2021983"/>
                  <a:gd name="connsiteX9" fmla="*/ 437882 w 437882"/>
                  <a:gd name="connsiteY9" fmla="*/ 2021983 h 202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882" h="2021983">
                    <a:moveTo>
                      <a:pt x="0" y="0"/>
                    </a:moveTo>
                    <a:cubicBezTo>
                      <a:pt x="16098" y="71907"/>
                      <a:pt x="32197" y="143814"/>
                      <a:pt x="51515" y="206062"/>
                    </a:cubicBezTo>
                    <a:cubicBezTo>
                      <a:pt x="70833" y="268310"/>
                      <a:pt x="113764" y="330558"/>
                      <a:pt x="115910" y="373487"/>
                    </a:cubicBezTo>
                    <a:cubicBezTo>
                      <a:pt x="118056" y="416416"/>
                      <a:pt x="72980" y="399245"/>
                      <a:pt x="64394" y="463639"/>
                    </a:cubicBezTo>
                    <a:cubicBezTo>
                      <a:pt x="55808" y="528033"/>
                      <a:pt x="49369" y="680433"/>
                      <a:pt x="64394" y="759853"/>
                    </a:cubicBezTo>
                    <a:cubicBezTo>
                      <a:pt x="79419" y="839273"/>
                      <a:pt x="150253" y="860737"/>
                      <a:pt x="154546" y="940157"/>
                    </a:cubicBezTo>
                    <a:cubicBezTo>
                      <a:pt x="158839" y="1019577"/>
                      <a:pt x="72980" y="1135488"/>
                      <a:pt x="90152" y="1236372"/>
                    </a:cubicBezTo>
                    <a:cubicBezTo>
                      <a:pt x="107324" y="1337256"/>
                      <a:pt x="229673" y="1457459"/>
                      <a:pt x="257577" y="1545464"/>
                    </a:cubicBezTo>
                    <a:cubicBezTo>
                      <a:pt x="285481" y="1633469"/>
                      <a:pt x="227526" y="1684985"/>
                      <a:pt x="257577" y="1764405"/>
                    </a:cubicBezTo>
                    <a:cubicBezTo>
                      <a:pt x="287628" y="1843825"/>
                      <a:pt x="373488" y="2019837"/>
                      <a:pt x="437882" y="2021983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066800" y="1828800"/>
                <a:ext cx="457200" cy="5334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209550"/>
                <a:bevelB w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2" name="Left Brace 171"/>
            <p:cNvSpPr/>
            <p:nvPr/>
          </p:nvSpPr>
          <p:spPr>
            <a:xfrm rot="10800000">
              <a:off x="7024688" y="3232149"/>
              <a:ext cx="727075" cy="3441701"/>
            </a:xfrm>
            <a:prstGeom prst="leftBrace">
              <a:avLst>
                <a:gd name="adj1" fmla="val 8333"/>
                <a:gd name="adj2" fmla="val 5000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Left Brace 172"/>
            <p:cNvSpPr/>
            <p:nvPr/>
          </p:nvSpPr>
          <p:spPr>
            <a:xfrm rot="10800000">
              <a:off x="7010400" y="1752599"/>
              <a:ext cx="727075" cy="1485900"/>
            </a:xfrm>
            <a:prstGeom prst="leftBrace">
              <a:avLst>
                <a:gd name="adj1" fmla="val 8333"/>
                <a:gd name="adj2" fmla="val 5000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89" name="TextBox 173"/>
            <p:cNvSpPr txBox="1">
              <a:spLocks noChangeArrowheads="1"/>
            </p:cNvSpPr>
            <p:nvPr/>
          </p:nvSpPr>
          <p:spPr bwMode="auto">
            <a:xfrm>
              <a:off x="7696201" y="2133600"/>
              <a:ext cx="14477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Hydrophilic Head</a:t>
              </a:r>
            </a:p>
          </p:txBody>
        </p:sp>
        <p:sp>
          <p:nvSpPr>
            <p:cNvPr id="20490" name="TextBox 174"/>
            <p:cNvSpPr txBox="1">
              <a:spLocks noChangeArrowheads="1"/>
            </p:cNvSpPr>
            <p:nvPr/>
          </p:nvSpPr>
          <p:spPr bwMode="auto">
            <a:xfrm>
              <a:off x="7696200" y="4648200"/>
              <a:ext cx="1676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Hydrophobic Tail</a:t>
              </a:r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 rot="16200000" flipH="1">
              <a:off x="8055769" y="2801143"/>
              <a:ext cx="347662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rot="16200000" flipV="1">
              <a:off x="7937500" y="4330700"/>
              <a:ext cx="585788" cy="1539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TextBox 15"/>
          <p:cNvSpPr txBox="1">
            <a:spLocks noChangeArrowheads="1"/>
          </p:cNvSpPr>
          <p:nvPr/>
        </p:nvSpPr>
        <p:spPr bwMode="auto">
          <a:xfrm>
            <a:off x="5994685" y="6521678"/>
            <a:ext cx="2971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Public Domain: image generated by CNEU Staff for free </a:t>
            </a:r>
            <a:r>
              <a:rPr lang="en-US" sz="800" dirty="0" smtClean="0">
                <a:solidFill>
                  <a:srgbClr val="000000"/>
                </a:solidFill>
              </a:rPr>
              <a:t>use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7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162800" cy="452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6019800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Illustration by Shannon </a:t>
            </a:r>
            <a:r>
              <a:rPr lang="en-US" dirty="0" err="1">
                <a:solidFill>
                  <a:srgbClr val="000000"/>
                </a:solidFill>
              </a:rPr>
              <a:t>McArdel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4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/>
          <a:lstStyle/>
          <a:p>
            <a:r>
              <a:rPr lang="en-US" sz="2400" dirty="0" smtClean="0"/>
              <a:t>The FDA has set up guidelines to establish quality control of new therapies based on liposome technology.  These chemistry, manufacturing and control guidelines are given in this document: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www.fda.gov/downloads/Drugs/GuidanceComplianceRegulatoryInformation/Guidances/ucm070570.pdf</a:t>
            </a:r>
            <a:endParaRPr lang="en-US" sz="2400" dirty="0" smtClean="0"/>
          </a:p>
          <a:p>
            <a:r>
              <a:rPr lang="en-US" sz="2400" dirty="0"/>
              <a:t>The physicochemical properties of the liposome drug product are critical to ensuring drug product </a:t>
            </a:r>
            <a:r>
              <a:rPr lang="en-US" sz="2400" dirty="0" smtClean="0"/>
              <a:t>quality</a:t>
            </a:r>
          </a:p>
          <a:p>
            <a:r>
              <a:rPr lang="en-US" sz="2400" dirty="0" smtClean="0"/>
              <a:t>These manufacturing guidelines also reflect the interaction of liposomes and show variables that change the functionality of the man made particle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792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Nanoparticles-Liposomes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FDA has proposed that properties specific to liposome drug products that may be useful to assess include:</a:t>
            </a:r>
          </a:p>
          <a:p>
            <a:pPr lvl="1"/>
            <a:r>
              <a:rPr lang="en-US" sz="2000" dirty="0"/>
              <a:t>morphology of the liposome, including </a:t>
            </a:r>
            <a:r>
              <a:rPr lang="en-US" sz="2000" dirty="0" err="1"/>
              <a:t>lamellarity</a:t>
            </a:r>
            <a:r>
              <a:rPr lang="en-US" sz="2000" dirty="0"/>
              <a:t> determination, if applicable</a:t>
            </a:r>
          </a:p>
          <a:p>
            <a:pPr lvl="1"/>
            <a:r>
              <a:rPr lang="en-US" sz="2000" dirty="0"/>
              <a:t>net charge</a:t>
            </a:r>
          </a:p>
          <a:p>
            <a:pPr lvl="1"/>
            <a:r>
              <a:rPr lang="en-US" sz="2000" dirty="0"/>
              <a:t>volume of entrapment in liposomal vesicles</a:t>
            </a:r>
          </a:p>
          <a:p>
            <a:pPr lvl="1"/>
            <a:r>
              <a:rPr lang="en-US" sz="2000" dirty="0"/>
              <a:t>particle size (mean and distribution profile)</a:t>
            </a:r>
          </a:p>
          <a:p>
            <a:pPr lvl="1"/>
            <a:r>
              <a:rPr lang="en-US" sz="2000" dirty="0"/>
              <a:t>phase transition temperature</a:t>
            </a:r>
          </a:p>
          <a:p>
            <a:pPr lvl="1"/>
            <a:r>
              <a:rPr lang="en-US" sz="2000" dirty="0"/>
              <a:t>spectroscopic data, as applicable</a:t>
            </a:r>
          </a:p>
          <a:p>
            <a:pPr lvl="1"/>
            <a:r>
              <a:rPr lang="en-US" sz="2000" dirty="0"/>
              <a:t>in vitro release of the drug substance from the liposome drug product</a:t>
            </a:r>
          </a:p>
          <a:p>
            <a:pPr lvl="1"/>
            <a:r>
              <a:rPr lang="en-US" sz="2000" dirty="0"/>
              <a:t>osmotic properties</a:t>
            </a:r>
          </a:p>
          <a:p>
            <a:pPr lvl="1"/>
            <a:r>
              <a:rPr lang="en-US" sz="2000" dirty="0"/>
              <a:t>light scattering index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4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5_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11598</TotalTime>
  <Words>2309</Words>
  <Application>Microsoft Macintosh PowerPoint</Application>
  <PresentationFormat>On-screen Show (4:3)</PresentationFormat>
  <Paragraphs>210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15_Presentation1</vt:lpstr>
      <vt:lpstr>PowerPoint Presentation</vt:lpstr>
      <vt:lpstr>PowerPoint Presentation</vt:lpstr>
      <vt:lpstr>Nanoparticles</vt:lpstr>
      <vt:lpstr>Nanoparticles-Liposomes</vt:lpstr>
      <vt:lpstr>Nanoparticles-Liposomes</vt:lpstr>
      <vt:lpstr>PowerPoint Presentation</vt:lpstr>
      <vt:lpstr>Nanoparticles-Liposomes</vt:lpstr>
      <vt:lpstr>Nanoparticles-Liposomes</vt:lpstr>
      <vt:lpstr>Nanoparticles-Liposomes</vt:lpstr>
      <vt:lpstr>Nanoparticles-Liposomes</vt:lpstr>
      <vt:lpstr>Nanoparticles-Liposomes</vt:lpstr>
      <vt:lpstr>Nanoparticles-Liposomes</vt:lpstr>
      <vt:lpstr>Nanoparticles-Liposomes</vt:lpstr>
      <vt:lpstr>Nanoparticles-Liposomes</vt:lpstr>
      <vt:lpstr>Nanoparticles-Liposomes</vt:lpstr>
      <vt:lpstr>Nanoparticles-Liposomes</vt:lpstr>
      <vt:lpstr>Liposome Uses</vt:lpstr>
      <vt:lpstr>Nanoparticles-Liposomes</vt:lpstr>
      <vt:lpstr>Nanoparticles-Liposomes</vt:lpstr>
      <vt:lpstr>Nanoparticles-Liposomes Uses</vt:lpstr>
      <vt:lpstr>Nanoparticles-Liposomes Tagging</vt:lpstr>
      <vt:lpstr>Nanoparticles-Liposomes Tagging</vt:lpstr>
      <vt:lpstr>Gamma Scan of Kaposi’s Sarcoma Patient</vt:lpstr>
      <vt:lpstr>Doxorubicin in KS Lesions and Normal Skin (Biopsy at 48 Hrs. after Doxil)</vt:lpstr>
      <vt:lpstr>Nanoparticles-Liposomes Cancer Drug</vt:lpstr>
      <vt:lpstr>Nanoparticles-Liposomes Cancer Drug</vt:lpstr>
      <vt:lpstr>Nanoparticles-Liposomes Cancer Drug</vt:lpstr>
      <vt:lpstr>Nanoparticles-Liposomes Cancer Drug</vt:lpstr>
      <vt:lpstr>Nanoparticles-Liposomes Cancer Drug</vt:lpstr>
      <vt:lpstr>Nanoparticles-Liposomes Cancer Drug</vt:lpstr>
      <vt:lpstr>Nanoparticles-Liposomes Cancer Drug</vt:lpstr>
      <vt:lpstr>Nanoparticles-Liposomes Cancer Drug</vt:lpstr>
      <vt:lpstr>Nanoparticles-Liposomes Cancer Drug</vt:lpstr>
      <vt:lpstr>PowerPoint Presentation</vt:lpstr>
      <vt:lpstr>Nanoparticles-Liposomes Genes</vt:lpstr>
      <vt:lpstr>Nanoparticles-Liposomes Genes</vt:lpstr>
      <vt:lpstr>Nanoparticles-Liposomes Nutrition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Nanofabrication Manufacturing Technology</dc:title>
  <dc:creator>jgm145</dc:creator>
  <cp:lastModifiedBy>Production</cp:lastModifiedBy>
  <cp:revision>460</cp:revision>
  <cp:lastPrinted>2013-05-03T19:51:22Z</cp:lastPrinted>
  <dcterms:created xsi:type="dcterms:W3CDTF">2002-03-20T19:33:03Z</dcterms:created>
  <dcterms:modified xsi:type="dcterms:W3CDTF">2018-03-13T14:33:13Z</dcterms:modified>
</cp:coreProperties>
</file>