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8" r:id="rId2"/>
  </p:sldMasterIdLst>
  <p:notesMasterIdLst>
    <p:notesMasterId r:id="rId19"/>
  </p:notesMasterIdLst>
  <p:handoutMasterIdLst>
    <p:handoutMasterId r:id="rId20"/>
  </p:handoutMasterIdLst>
  <p:sldIdLst>
    <p:sldId id="1333" r:id="rId3"/>
    <p:sldId id="1334" r:id="rId4"/>
    <p:sldId id="265" r:id="rId5"/>
    <p:sldId id="284" r:id="rId6"/>
    <p:sldId id="285" r:id="rId7"/>
    <p:sldId id="298" r:id="rId8"/>
    <p:sldId id="288" r:id="rId9"/>
    <p:sldId id="299" r:id="rId10"/>
    <p:sldId id="301" r:id="rId11"/>
    <p:sldId id="1320" r:id="rId12"/>
    <p:sldId id="303" r:id="rId13"/>
    <p:sldId id="289" r:id="rId14"/>
    <p:sldId id="290" r:id="rId15"/>
    <p:sldId id="305" r:id="rId16"/>
    <p:sldId id="1331" r:id="rId17"/>
    <p:sldId id="133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69A8"/>
    <a:srgbClr val="337AB7"/>
    <a:srgbClr val="40404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701" autoAdjust="0"/>
    <p:restoredTop sz="94785" autoAdjust="0"/>
  </p:normalViewPr>
  <p:slideViewPr>
    <p:cSldViewPr>
      <p:cViewPr varScale="1">
        <p:scale>
          <a:sx n="109" d="100"/>
          <a:sy n="109" d="100"/>
        </p:scale>
        <p:origin x="1008" y="11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25" d="100"/>
          <a:sy n="125" d="100"/>
        </p:scale>
        <p:origin x="3360" y="1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6D14EB1-9D3C-437B-9520-7F9FA8C622E8}" type="datetimeFigureOut">
              <a:rPr lang="en-US" smtClean="0">
                <a:latin typeface="Arial" panose="020B0604020202020204" pitchFamily="34" charset="0"/>
              </a:rPr>
              <a:pPr/>
              <a:t>29-Sep-20</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A756686-2CF9-47F7-9118-F16607715C97}" type="slidenum">
              <a:rPr lang="en-US" smtClean="0">
                <a:latin typeface="Arial" panose="020B0604020202020204" pitchFamily="34" charset="0"/>
              </a:rPr>
              <a:pPr/>
              <a:t>‹#›</a:t>
            </a:fld>
            <a:endParaRPr lang="en-US" dirty="0">
              <a:latin typeface="Arial" panose="020B0604020202020204" pitchFamily="34" charset="0"/>
            </a:endParaRPr>
          </a:p>
        </p:txBody>
      </p:sp>
    </p:spTree>
    <p:extLst>
      <p:ext uri="{BB962C8B-B14F-4D97-AF65-F5344CB8AC3E}">
        <p14:creationId xmlns:p14="http://schemas.microsoft.com/office/powerpoint/2010/main" val="322309396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anose="020B0604020202020204" pitchFamily="34" charset="0"/>
              </a:defRPr>
            </a:lvl1pPr>
          </a:lstStyle>
          <a:p>
            <a:fld id="{54391853-9B0D-4607-B03B-51492925670B}" type="datetimeFigureOut">
              <a:rPr lang="en-US" smtClean="0"/>
              <a:pPr/>
              <a:t>29-Sep-20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anose="020B0604020202020204" pitchFamily="34" charset="0"/>
              </a:defRPr>
            </a:lvl1pPr>
          </a:lstStyle>
          <a:p>
            <a:fld id="{BC0FC39D-CFB7-4EEA-AD02-A7CAB25C4EC0}" type="slidenum">
              <a:rPr lang="en-US" smtClean="0"/>
              <a:pPr/>
              <a:t>‹#›</a:t>
            </a:fld>
            <a:endParaRPr lang="en-US" dirty="0"/>
          </a:p>
        </p:txBody>
      </p:sp>
    </p:spTree>
    <p:extLst>
      <p:ext uri="{BB962C8B-B14F-4D97-AF65-F5344CB8AC3E}">
        <p14:creationId xmlns:p14="http://schemas.microsoft.com/office/powerpoint/2010/main" val="331817716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381000" y="685800"/>
            <a:ext cx="6096000" cy="3429000"/>
          </a:xfrm>
          <a:ln/>
        </p:spPr>
      </p:sp>
      <p:sp>
        <p:nvSpPr>
          <p:cNvPr id="55299" name="Rectangle 3"/>
          <p:cNvSpPr>
            <a:spLocks noGrp="1" noChangeArrowheads="1"/>
          </p:cNvSpPr>
          <p:nvPr>
            <p:ph type="body" idx="1"/>
          </p:nvPr>
        </p:nvSpPr>
        <p:spPr>
          <a:noFill/>
        </p:spPr>
        <p:txBody>
          <a:bodyPr/>
          <a:lstStyle/>
          <a:p>
            <a:pPr eaLnBrk="1" hangingPunct="1"/>
            <a:endParaRPr lang="en-US" dirty="0">
              <a:ea typeface="ヒラギノ角ゴ Pro W3" charset="-128"/>
            </a:endParaRPr>
          </a:p>
        </p:txBody>
      </p:sp>
    </p:spTree>
    <p:extLst>
      <p:ext uri="{BB962C8B-B14F-4D97-AF65-F5344CB8AC3E}">
        <p14:creationId xmlns:p14="http://schemas.microsoft.com/office/powerpoint/2010/main" val="1504666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381000" y="685800"/>
            <a:ext cx="6096000" cy="3429000"/>
          </a:xfrm>
          <a:ln/>
        </p:spPr>
      </p:sp>
      <p:sp>
        <p:nvSpPr>
          <p:cNvPr id="56323" name="Rectangle 3"/>
          <p:cNvSpPr>
            <a:spLocks noGrp="1" noChangeArrowheads="1"/>
          </p:cNvSpPr>
          <p:nvPr>
            <p:ph type="body" idx="1"/>
          </p:nvPr>
        </p:nvSpPr>
        <p:spPr>
          <a:noFill/>
        </p:spPr>
        <p:txBody>
          <a:bodyPr/>
          <a:lstStyle/>
          <a:p>
            <a:pPr eaLnBrk="1" hangingPunct="1"/>
            <a:endParaRPr lang="en-US">
              <a:latin typeface="Arial" pitchFamily="34" charset="0"/>
              <a:ea typeface="ヒラギノ角ゴ Pro W3" charset="-128"/>
            </a:endParaRPr>
          </a:p>
        </p:txBody>
      </p:sp>
    </p:spTree>
    <p:extLst>
      <p:ext uri="{BB962C8B-B14F-4D97-AF65-F5344CB8AC3E}">
        <p14:creationId xmlns:p14="http://schemas.microsoft.com/office/powerpoint/2010/main" val="494857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381000" y="685800"/>
            <a:ext cx="6096000" cy="3429000"/>
          </a:xfrm>
          <a:ln/>
        </p:spPr>
      </p:sp>
      <p:sp>
        <p:nvSpPr>
          <p:cNvPr id="56323" name="Rectangle 3"/>
          <p:cNvSpPr>
            <a:spLocks noGrp="1" noChangeArrowheads="1"/>
          </p:cNvSpPr>
          <p:nvPr>
            <p:ph type="body" idx="1"/>
          </p:nvPr>
        </p:nvSpPr>
        <p:spPr>
          <a:noFill/>
        </p:spPr>
        <p:txBody>
          <a:bodyPr/>
          <a:lstStyle/>
          <a:p>
            <a:pPr eaLnBrk="1" hangingPunct="1"/>
            <a:endParaRPr lang="en-US" dirty="0">
              <a:ea typeface="ヒラギノ角ゴ Pro W3" charset="-128"/>
            </a:endParaRPr>
          </a:p>
        </p:txBody>
      </p:sp>
    </p:spTree>
    <p:extLst>
      <p:ext uri="{BB962C8B-B14F-4D97-AF65-F5344CB8AC3E}">
        <p14:creationId xmlns:p14="http://schemas.microsoft.com/office/powerpoint/2010/main" val="1688082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Rectangle 14"/>
          <p:cNvSpPr/>
          <p:nvPr userDrawn="1"/>
        </p:nvSpPr>
        <p:spPr>
          <a:xfrm>
            <a:off x="304800" y="609600"/>
            <a:ext cx="11887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ndParaRPr>
          </a:p>
        </p:txBody>
      </p:sp>
      <p:pic>
        <p:nvPicPr>
          <p:cNvPr id="13" name="Picture 12" descr="dots.png"/>
          <p:cNvPicPr>
            <a:picLocks noChangeAspect="1"/>
          </p:cNvPicPr>
          <p:nvPr userDrawn="1"/>
        </p:nvPicPr>
        <p:blipFill>
          <a:blip r:embed="rId2" cstate="print"/>
          <a:stretch>
            <a:fillRect/>
          </a:stretch>
        </p:blipFill>
        <p:spPr>
          <a:xfrm>
            <a:off x="0" y="2981960"/>
            <a:ext cx="12192000" cy="22860"/>
          </a:xfrm>
          <a:prstGeom prst="rect">
            <a:avLst/>
          </a:prstGeom>
        </p:spPr>
      </p:pic>
      <p:sp>
        <p:nvSpPr>
          <p:cNvPr id="14" name="Rectangle 13"/>
          <p:cNvSpPr/>
          <p:nvPr userDrawn="1"/>
        </p:nvSpPr>
        <p:spPr>
          <a:xfrm>
            <a:off x="0" y="2819400"/>
            <a:ext cx="812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ndParaRPr>
          </a:p>
        </p:txBody>
      </p:sp>
      <p:sp>
        <p:nvSpPr>
          <p:cNvPr id="2" name="Title 1"/>
          <p:cNvSpPr>
            <a:spLocks noGrp="1"/>
          </p:cNvSpPr>
          <p:nvPr>
            <p:ph type="ctrTitle" hasCustomPrompt="1"/>
          </p:nvPr>
        </p:nvSpPr>
        <p:spPr>
          <a:xfrm>
            <a:off x="704427" y="543561"/>
            <a:ext cx="11155680" cy="2438400"/>
          </a:xfrm>
        </p:spPr>
        <p:txBody>
          <a:bodyPr anchor="b" anchorCtr="0"/>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711200" y="3058160"/>
            <a:ext cx="8534400" cy="447040"/>
          </a:xfrm>
        </p:spPr>
        <p:txBody>
          <a:bodyPr>
            <a:normAutofit/>
          </a:bodyPr>
          <a:lstStyle>
            <a:lvl1pPr marL="0" indent="0" algn="l">
              <a:buNone/>
              <a:defRPr sz="2200">
                <a:solidFill>
                  <a:srgbClr val="0D69A8"/>
                </a:solidFill>
                <a:latin typeface="Arial" panose="020B0604020202020204" pitchFamily="34" charset="0"/>
                <a:ea typeface="Verdana"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a:xfrm>
            <a:off x="4064000" y="6400801"/>
            <a:ext cx="6096000" cy="365125"/>
          </a:xfrm>
        </p:spPr>
        <p:txBody>
          <a:bodyPr/>
          <a:lstStyle>
            <a:lvl1pPr>
              <a:defRPr>
                <a:solidFill>
                  <a:schemeClr val="bg1">
                    <a:lumMod val="85000"/>
                  </a:schemeClr>
                </a:solidFill>
              </a:defRPr>
            </a:lvl1pPr>
          </a:lstStyle>
          <a:p>
            <a:r>
              <a:rPr lang="en-US"/>
              <a:t>Zachary McClure - Repositories and data management</a:t>
            </a:r>
          </a:p>
        </p:txBody>
      </p:sp>
      <p:sp>
        <p:nvSpPr>
          <p:cNvPr id="8" name="Rectangle 7"/>
          <p:cNvSpPr/>
          <p:nvPr userDrawn="1"/>
        </p:nvSpPr>
        <p:spPr>
          <a:xfrm>
            <a:off x="0" y="228600"/>
            <a:ext cx="508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ndParaRPr>
          </a:p>
        </p:txBody>
      </p:sp>
      <p:sp>
        <p:nvSpPr>
          <p:cNvPr id="12" name="Slide Number Placeholder 11"/>
          <p:cNvSpPr>
            <a:spLocks noGrp="1"/>
          </p:cNvSpPr>
          <p:nvPr>
            <p:ph type="sldNum" sz="quarter" idx="12"/>
          </p:nvPr>
        </p:nvSpPr>
        <p:spPr>
          <a:xfrm>
            <a:off x="10972800" y="6400801"/>
            <a:ext cx="914400" cy="365125"/>
          </a:xfrm>
        </p:spPr>
        <p:txBody>
          <a:bodyPr/>
          <a:lstStyle>
            <a:lvl1pPr>
              <a:defRPr>
                <a:solidFill>
                  <a:schemeClr val="bg1">
                    <a:lumMod val="85000"/>
                  </a:schemeClr>
                </a:solidFill>
              </a:defRPr>
            </a:lvl1pPr>
          </a:lstStyle>
          <a:p>
            <a:fld id="{86FC4631-524F-493F-8F82-F73EB2EA477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4" name="Footer Placeholder 3"/>
          <p:cNvSpPr>
            <a:spLocks noGrp="1"/>
          </p:cNvSpPr>
          <p:nvPr>
            <p:ph type="ftr" sz="quarter" idx="11"/>
          </p:nvPr>
        </p:nvSpPr>
        <p:spPr/>
        <p:txBody>
          <a:bodyPr/>
          <a:lstStyle/>
          <a:p>
            <a:r>
              <a:rPr lang="en-US"/>
              <a:t>Zachary McClure - Repositories and data management</a:t>
            </a:r>
          </a:p>
        </p:txBody>
      </p:sp>
      <p:sp>
        <p:nvSpPr>
          <p:cNvPr id="5" name="Slide Number Placeholder 4"/>
          <p:cNvSpPr>
            <a:spLocks noGrp="1"/>
          </p:cNvSpPr>
          <p:nvPr>
            <p:ph type="sldNum" sz="quarter" idx="12"/>
          </p:nvPr>
        </p:nvSpPr>
        <p:spPr/>
        <p:txBody>
          <a:bodyPr/>
          <a:lstStyle/>
          <a:p>
            <a:fld id="{86FC4631-524F-493F-8F82-F73EB2EA4775}" type="slidenum">
              <a:rPr lang="en-US" smtClean="0"/>
              <a:pPr/>
              <a:t>‹#›</a:t>
            </a:fld>
            <a:endParaRPr lang="en-US"/>
          </a:p>
        </p:txBody>
      </p:sp>
    </p:spTree>
    <p:extLst>
      <p:ext uri="{BB962C8B-B14F-4D97-AF65-F5344CB8AC3E}">
        <p14:creationId xmlns:p14="http://schemas.microsoft.com/office/powerpoint/2010/main" val="200289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Zachary McClure - Repositories and data management</a:t>
            </a:r>
          </a:p>
        </p:txBody>
      </p:sp>
      <p:sp>
        <p:nvSpPr>
          <p:cNvPr id="4" name="Slide Number Placeholder 3"/>
          <p:cNvSpPr>
            <a:spLocks noGrp="1"/>
          </p:cNvSpPr>
          <p:nvPr>
            <p:ph type="sldNum" sz="quarter" idx="12"/>
          </p:nvPr>
        </p:nvSpPr>
        <p:spPr/>
        <p:txBody>
          <a:bodyPr/>
          <a:lstStyle/>
          <a:p>
            <a:fld id="{86FC4631-524F-493F-8F82-F73EB2EA4775}" type="slidenum">
              <a:rPr lang="en-US" smtClean="0"/>
              <a:pPr/>
              <a:t>‹#›</a:t>
            </a:fld>
            <a:endParaRPr lang="en-US"/>
          </a:p>
        </p:txBody>
      </p:sp>
      <p:sp>
        <p:nvSpPr>
          <p:cNvPr id="5" name="Rectangle 4"/>
          <p:cNvSpPr/>
          <p:nvPr userDrawn="1"/>
        </p:nvSpPr>
        <p:spPr>
          <a:xfrm>
            <a:off x="0" y="228600"/>
            <a:ext cx="508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ndParaRPr>
          </a:p>
        </p:txBody>
      </p:sp>
      <p:sp>
        <p:nvSpPr>
          <p:cNvPr id="6" name="Rectangle 5"/>
          <p:cNvSpPr/>
          <p:nvPr userDrawn="1"/>
        </p:nvSpPr>
        <p:spPr>
          <a:xfrm>
            <a:off x="711200" y="685800"/>
            <a:ext cx="11480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ndParaRPr>
          </a:p>
        </p:txBody>
      </p:sp>
    </p:spTree>
    <p:extLst>
      <p:ext uri="{BB962C8B-B14F-4D97-AF65-F5344CB8AC3E}">
        <p14:creationId xmlns:p14="http://schemas.microsoft.com/office/powerpoint/2010/main" val="28165128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Rectangle 8"/>
          <p:cNvSpPr/>
          <p:nvPr userDrawn="1"/>
        </p:nvSpPr>
        <p:spPr>
          <a:xfrm>
            <a:off x="711200" y="685800"/>
            <a:ext cx="11480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ndParaRPr>
          </a:p>
        </p:txBody>
      </p:sp>
      <p:sp>
        <p:nvSpPr>
          <p:cNvPr id="2" name="Title 1"/>
          <p:cNvSpPr>
            <a:spLocks noGrp="1"/>
          </p:cNvSpPr>
          <p:nvPr>
            <p:ph type="title"/>
          </p:nvPr>
        </p:nvSpPr>
        <p:spPr>
          <a:xfrm>
            <a:off x="812800" y="4800600"/>
            <a:ext cx="111760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812800" y="612775"/>
            <a:ext cx="111760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12800" y="5367338"/>
            <a:ext cx="11176000" cy="6524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r>
              <a:rPr lang="en-US"/>
              <a:t>Zachary McClure - Repositories and data management</a:t>
            </a:r>
          </a:p>
        </p:txBody>
      </p:sp>
      <p:sp>
        <p:nvSpPr>
          <p:cNvPr id="7" name="Slide Number Placeholder 6"/>
          <p:cNvSpPr>
            <a:spLocks noGrp="1"/>
          </p:cNvSpPr>
          <p:nvPr>
            <p:ph type="sldNum" sz="quarter" idx="12"/>
          </p:nvPr>
        </p:nvSpPr>
        <p:spPr/>
        <p:txBody>
          <a:bodyPr/>
          <a:lstStyle/>
          <a:p>
            <a:fld id="{86FC4631-524F-493F-8F82-F73EB2EA4775}" type="slidenum">
              <a:rPr lang="en-US" smtClean="0"/>
              <a:pPr/>
              <a:t>‹#›</a:t>
            </a:fld>
            <a:endParaRPr lang="en-US"/>
          </a:p>
        </p:txBody>
      </p:sp>
      <p:sp>
        <p:nvSpPr>
          <p:cNvPr id="8" name="Rectangle 7"/>
          <p:cNvSpPr/>
          <p:nvPr userDrawn="1"/>
        </p:nvSpPr>
        <p:spPr>
          <a:xfrm>
            <a:off x="0" y="228600"/>
            <a:ext cx="508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ndParaRPr>
          </a:p>
        </p:txBody>
      </p:sp>
    </p:spTree>
    <p:extLst>
      <p:ext uri="{BB962C8B-B14F-4D97-AF65-F5344CB8AC3E}">
        <p14:creationId xmlns:p14="http://schemas.microsoft.com/office/powerpoint/2010/main" val="1271619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711200" y="914401"/>
            <a:ext cx="11176000" cy="5105401"/>
          </a:xfrm>
        </p:spPr>
        <p:txBody>
          <a:bodyPr/>
          <a:lstStyle>
            <a:lvl1pPr>
              <a:defRPr>
                <a:latin typeface="Arial" panose="020B0604020202020204" pitchFamily="34" charset="0"/>
                <a:ea typeface="Verdana" pitchFamily="34" charset="0"/>
                <a:cs typeface="Arial" panose="020B0604020202020204" pitchFamily="34" charset="0"/>
              </a:defRPr>
            </a:lvl1pPr>
            <a:lvl2pPr>
              <a:defRPr>
                <a:latin typeface="Arial" panose="020B0604020202020204" pitchFamily="34" charset="0"/>
                <a:ea typeface="Verdana" pitchFamily="34" charset="0"/>
                <a:cs typeface="Arial" panose="020B0604020202020204" pitchFamily="34" charset="0"/>
              </a:defRPr>
            </a:lvl2pPr>
            <a:lvl3pPr>
              <a:defRPr>
                <a:latin typeface="Arial" panose="020B0604020202020204" pitchFamily="34" charset="0"/>
                <a:ea typeface="Verdana" pitchFamily="34" charset="0"/>
                <a:cs typeface="Arial" panose="020B0604020202020204" pitchFamily="34" charset="0"/>
              </a:defRPr>
            </a:lvl3pPr>
            <a:lvl4pPr>
              <a:defRPr>
                <a:latin typeface="Arial" panose="020B0604020202020204" pitchFamily="34" charset="0"/>
                <a:ea typeface="Verdana" pitchFamily="34" charset="0"/>
                <a:cs typeface="Arial" panose="020B0604020202020204" pitchFamily="34" charset="0"/>
              </a:defRPr>
            </a:lvl4pPr>
            <a:lvl5pPr>
              <a:defRPr>
                <a:latin typeface="Arial" panose="020B0604020202020204" pitchFamily="34" charset="0"/>
                <a:ea typeface="Verdana"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a:t>Zachary McClure - Repositories and data management</a:t>
            </a:r>
          </a:p>
        </p:txBody>
      </p:sp>
      <p:sp>
        <p:nvSpPr>
          <p:cNvPr id="6" name="Slide Number Placeholder 5"/>
          <p:cNvSpPr>
            <a:spLocks noGrp="1"/>
          </p:cNvSpPr>
          <p:nvPr>
            <p:ph type="sldNum" sz="quarter" idx="12"/>
          </p:nvPr>
        </p:nvSpPr>
        <p:spPr/>
        <p:txBody>
          <a:bodyPr/>
          <a:lstStyle/>
          <a:p>
            <a:fld id="{86FC4631-524F-493F-8F82-F73EB2EA477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724747" y="914401"/>
            <a:ext cx="5472853" cy="51054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12747" y="914401"/>
            <a:ext cx="5574453" cy="51054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US"/>
              <a:t>Zachary McClure - Repositories and data management</a:t>
            </a:r>
          </a:p>
        </p:txBody>
      </p:sp>
      <p:sp>
        <p:nvSpPr>
          <p:cNvPr id="7" name="Slide Number Placeholder 6"/>
          <p:cNvSpPr>
            <a:spLocks noGrp="1"/>
          </p:cNvSpPr>
          <p:nvPr>
            <p:ph type="sldNum" sz="quarter" idx="12"/>
          </p:nvPr>
        </p:nvSpPr>
        <p:spPr/>
        <p:txBody>
          <a:bodyPr/>
          <a:lstStyle/>
          <a:p>
            <a:fld id="{86FC4631-524F-493F-8F82-F73EB2EA477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4" name="Footer Placeholder 3"/>
          <p:cNvSpPr>
            <a:spLocks noGrp="1"/>
          </p:cNvSpPr>
          <p:nvPr>
            <p:ph type="ftr" sz="quarter" idx="11"/>
          </p:nvPr>
        </p:nvSpPr>
        <p:spPr/>
        <p:txBody>
          <a:bodyPr/>
          <a:lstStyle/>
          <a:p>
            <a:r>
              <a:rPr lang="en-US"/>
              <a:t>Zachary McClure - Repositories and data management</a:t>
            </a:r>
          </a:p>
        </p:txBody>
      </p:sp>
      <p:sp>
        <p:nvSpPr>
          <p:cNvPr id="5" name="Slide Number Placeholder 4"/>
          <p:cNvSpPr>
            <a:spLocks noGrp="1"/>
          </p:cNvSpPr>
          <p:nvPr>
            <p:ph type="sldNum" sz="quarter" idx="12"/>
          </p:nvPr>
        </p:nvSpPr>
        <p:spPr/>
        <p:txBody>
          <a:bodyPr/>
          <a:lstStyle/>
          <a:p>
            <a:fld id="{86FC4631-524F-493F-8F82-F73EB2EA477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Zachary McClure - Repositories and data management</a:t>
            </a:r>
          </a:p>
        </p:txBody>
      </p:sp>
      <p:sp>
        <p:nvSpPr>
          <p:cNvPr id="4" name="Slide Number Placeholder 3"/>
          <p:cNvSpPr>
            <a:spLocks noGrp="1"/>
          </p:cNvSpPr>
          <p:nvPr>
            <p:ph type="sldNum" sz="quarter" idx="12"/>
          </p:nvPr>
        </p:nvSpPr>
        <p:spPr/>
        <p:txBody>
          <a:bodyPr/>
          <a:lstStyle/>
          <a:p>
            <a:fld id="{86FC4631-524F-493F-8F82-F73EB2EA4775}" type="slidenum">
              <a:rPr lang="en-US" smtClean="0"/>
              <a:pPr/>
              <a:t>‹#›</a:t>
            </a:fld>
            <a:endParaRPr lang="en-US"/>
          </a:p>
        </p:txBody>
      </p:sp>
      <p:sp>
        <p:nvSpPr>
          <p:cNvPr id="5" name="Rectangle 4"/>
          <p:cNvSpPr/>
          <p:nvPr userDrawn="1"/>
        </p:nvSpPr>
        <p:spPr>
          <a:xfrm>
            <a:off x="0" y="228600"/>
            <a:ext cx="508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ndParaRPr>
          </a:p>
        </p:txBody>
      </p:sp>
      <p:sp>
        <p:nvSpPr>
          <p:cNvPr id="6" name="Rectangle 5"/>
          <p:cNvSpPr/>
          <p:nvPr userDrawn="1"/>
        </p:nvSpPr>
        <p:spPr>
          <a:xfrm>
            <a:off x="711200" y="685800"/>
            <a:ext cx="11480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Rectangle 8"/>
          <p:cNvSpPr/>
          <p:nvPr userDrawn="1"/>
        </p:nvSpPr>
        <p:spPr>
          <a:xfrm>
            <a:off x="711200" y="685800"/>
            <a:ext cx="11480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ndParaRPr>
          </a:p>
        </p:txBody>
      </p:sp>
      <p:sp>
        <p:nvSpPr>
          <p:cNvPr id="2" name="Title 1"/>
          <p:cNvSpPr>
            <a:spLocks noGrp="1"/>
          </p:cNvSpPr>
          <p:nvPr>
            <p:ph type="title"/>
          </p:nvPr>
        </p:nvSpPr>
        <p:spPr>
          <a:xfrm>
            <a:off x="812800" y="4800600"/>
            <a:ext cx="111760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812800" y="612775"/>
            <a:ext cx="111760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12800" y="5367338"/>
            <a:ext cx="11176000" cy="6524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r>
              <a:rPr lang="en-US"/>
              <a:t>Zachary McClure - Repositories and data management</a:t>
            </a:r>
          </a:p>
        </p:txBody>
      </p:sp>
      <p:sp>
        <p:nvSpPr>
          <p:cNvPr id="7" name="Slide Number Placeholder 6"/>
          <p:cNvSpPr>
            <a:spLocks noGrp="1"/>
          </p:cNvSpPr>
          <p:nvPr>
            <p:ph type="sldNum" sz="quarter" idx="12"/>
          </p:nvPr>
        </p:nvSpPr>
        <p:spPr/>
        <p:txBody>
          <a:bodyPr/>
          <a:lstStyle/>
          <a:p>
            <a:fld id="{86FC4631-524F-493F-8F82-F73EB2EA4775}" type="slidenum">
              <a:rPr lang="en-US" smtClean="0"/>
              <a:pPr/>
              <a:t>‹#›</a:t>
            </a:fld>
            <a:endParaRPr lang="en-US"/>
          </a:p>
        </p:txBody>
      </p:sp>
      <p:sp>
        <p:nvSpPr>
          <p:cNvPr id="8" name="Rectangle 7"/>
          <p:cNvSpPr/>
          <p:nvPr userDrawn="1"/>
        </p:nvSpPr>
        <p:spPr>
          <a:xfrm>
            <a:off x="0" y="228600"/>
            <a:ext cx="508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Rectangle 14"/>
          <p:cNvSpPr/>
          <p:nvPr userDrawn="1"/>
        </p:nvSpPr>
        <p:spPr>
          <a:xfrm>
            <a:off x="304800" y="609600"/>
            <a:ext cx="11887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ndParaRPr>
          </a:p>
        </p:txBody>
      </p:sp>
      <p:pic>
        <p:nvPicPr>
          <p:cNvPr id="13" name="Picture 12" descr="dots.png"/>
          <p:cNvPicPr>
            <a:picLocks noChangeAspect="1"/>
          </p:cNvPicPr>
          <p:nvPr userDrawn="1"/>
        </p:nvPicPr>
        <p:blipFill>
          <a:blip r:embed="rId2" cstate="print"/>
          <a:stretch>
            <a:fillRect/>
          </a:stretch>
        </p:blipFill>
        <p:spPr>
          <a:xfrm>
            <a:off x="0" y="2981960"/>
            <a:ext cx="12192000" cy="22860"/>
          </a:xfrm>
          <a:prstGeom prst="rect">
            <a:avLst/>
          </a:prstGeom>
        </p:spPr>
      </p:pic>
      <p:sp>
        <p:nvSpPr>
          <p:cNvPr id="14" name="Rectangle 13"/>
          <p:cNvSpPr/>
          <p:nvPr userDrawn="1"/>
        </p:nvSpPr>
        <p:spPr>
          <a:xfrm>
            <a:off x="0" y="2819400"/>
            <a:ext cx="812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ndParaRPr>
          </a:p>
        </p:txBody>
      </p:sp>
      <p:sp>
        <p:nvSpPr>
          <p:cNvPr id="2" name="Title 1"/>
          <p:cNvSpPr>
            <a:spLocks noGrp="1"/>
          </p:cNvSpPr>
          <p:nvPr>
            <p:ph type="ctrTitle" hasCustomPrompt="1"/>
          </p:nvPr>
        </p:nvSpPr>
        <p:spPr>
          <a:xfrm>
            <a:off x="704427" y="543561"/>
            <a:ext cx="11155680" cy="2438400"/>
          </a:xfrm>
        </p:spPr>
        <p:txBody>
          <a:bodyPr anchor="b" anchorCtr="0"/>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711200" y="3058160"/>
            <a:ext cx="8534400" cy="447040"/>
          </a:xfrm>
        </p:spPr>
        <p:txBody>
          <a:bodyPr>
            <a:normAutofit/>
          </a:bodyPr>
          <a:lstStyle>
            <a:lvl1pPr marL="0" indent="0" algn="l">
              <a:buNone/>
              <a:defRPr sz="2200">
                <a:solidFill>
                  <a:srgbClr val="0D69A8"/>
                </a:solidFill>
                <a:latin typeface="Arial" panose="020B0604020202020204" pitchFamily="34" charset="0"/>
                <a:ea typeface="Verdana"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a:xfrm>
            <a:off x="4064000" y="6400801"/>
            <a:ext cx="6096000" cy="365125"/>
          </a:xfrm>
        </p:spPr>
        <p:txBody>
          <a:bodyPr/>
          <a:lstStyle>
            <a:lvl1pPr>
              <a:defRPr>
                <a:solidFill>
                  <a:schemeClr val="bg1">
                    <a:lumMod val="85000"/>
                  </a:schemeClr>
                </a:solidFill>
              </a:defRPr>
            </a:lvl1pPr>
          </a:lstStyle>
          <a:p>
            <a:r>
              <a:rPr lang="en-US"/>
              <a:t>Zachary McClure - Repositories and data management</a:t>
            </a:r>
          </a:p>
        </p:txBody>
      </p:sp>
      <p:sp>
        <p:nvSpPr>
          <p:cNvPr id="8" name="Rectangle 7"/>
          <p:cNvSpPr/>
          <p:nvPr userDrawn="1"/>
        </p:nvSpPr>
        <p:spPr>
          <a:xfrm>
            <a:off x="0" y="228600"/>
            <a:ext cx="508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ndParaRPr>
          </a:p>
        </p:txBody>
      </p:sp>
      <p:sp>
        <p:nvSpPr>
          <p:cNvPr id="12" name="Slide Number Placeholder 11"/>
          <p:cNvSpPr>
            <a:spLocks noGrp="1"/>
          </p:cNvSpPr>
          <p:nvPr>
            <p:ph type="sldNum" sz="quarter" idx="12"/>
          </p:nvPr>
        </p:nvSpPr>
        <p:spPr>
          <a:xfrm>
            <a:off x="10972800" y="6400801"/>
            <a:ext cx="914400" cy="365125"/>
          </a:xfrm>
        </p:spPr>
        <p:txBody>
          <a:bodyPr/>
          <a:lstStyle>
            <a:lvl1pPr>
              <a:defRPr>
                <a:solidFill>
                  <a:schemeClr val="bg1">
                    <a:lumMod val="85000"/>
                  </a:schemeClr>
                </a:solidFill>
              </a:defRPr>
            </a:lvl1pPr>
          </a:lstStyle>
          <a:p>
            <a:fld id="{86FC4631-524F-493F-8F82-F73EB2EA4775}" type="slidenum">
              <a:rPr lang="en-US" smtClean="0"/>
              <a:pPr/>
              <a:t>‹#›</a:t>
            </a:fld>
            <a:endParaRPr lang="en-US"/>
          </a:p>
        </p:txBody>
      </p:sp>
    </p:spTree>
    <p:extLst>
      <p:ext uri="{BB962C8B-B14F-4D97-AF65-F5344CB8AC3E}">
        <p14:creationId xmlns:p14="http://schemas.microsoft.com/office/powerpoint/2010/main" val="1506025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711200" y="914401"/>
            <a:ext cx="11176000" cy="5105401"/>
          </a:xfrm>
        </p:spPr>
        <p:txBody>
          <a:bodyPr/>
          <a:lstStyle>
            <a:lvl1pPr>
              <a:defRPr>
                <a:latin typeface="Arial" panose="020B0604020202020204" pitchFamily="34" charset="0"/>
                <a:ea typeface="Verdana" pitchFamily="34" charset="0"/>
                <a:cs typeface="Arial" panose="020B0604020202020204" pitchFamily="34" charset="0"/>
              </a:defRPr>
            </a:lvl1pPr>
            <a:lvl2pPr>
              <a:defRPr>
                <a:latin typeface="Arial" panose="020B0604020202020204" pitchFamily="34" charset="0"/>
                <a:ea typeface="Verdana" pitchFamily="34" charset="0"/>
                <a:cs typeface="Arial" panose="020B0604020202020204" pitchFamily="34" charset="0"/>
              </a:defRPr>
            </a:lvl2pPr>
            <a:lvl3pPr>
              <a:defRPr>
                <a:latin typeface="Arial" panose="020B0604020202020204" pitchFamily="34" charset="0"/>
                <a:ea typeface="Verdana" pitchFamily="34" charset="0"/>
                <a:cs typeface="Arial" panose="020B0604020202020204" pitchFamily="34" charset="0"/>
              </a:defRPr>
            </a:lvl3pPr>
            <a:lvl4pPr>
              <a:defRPr>
                <a:latin typeface="Arial" panose="020B0604020202020204" pitchFamily="34" charset="0"/>
                <a:ea typeface="Verdana" pitchFamily="34" charset="0"/>
                <a:cs typeface="Arial" panose="020B0604020202020204" pitchFamily="34" charset="0"/>
              </a:defRPr>
            </a:lvl4pPr>
            <a:lvl5pPr>
              <a:defRPr>
                <a:latin typeface="Arial" panose="020B0604020202020204" pitchFamily="34" charset="0"/>
                <a:ea typeface="Verdana"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a:t>Zachary McClure - Repositories and data management</a:t>
            </a:r>
          </a:p>
        </p:txBody>
      </p:sp>
      <p:sp>
        <p:nvSpPr>
          <p:cNvPr id="6" name="Slide Number Placeholder 5"/>
          <p:cNvSpPr>
            <a:spLocks noGrp="1"/>
          </p:cNvSpPr>
          <p:nvPr>
            <p:ph type="sldNum" sz="quarter" idx="12"/>
          </p:nvPr>
        </p:nvSpPr>
        <p:spPr/>
        <p:txBody>
          <a:bodyPr/>
          <a:lstStyle/>
          <a:p>
            <a:fld id="{86FC4631-524F-493F-8F82-F73EB2EA4775}" type="slidenum">
              <a:rPr lang="en-US" smtClean="0"/>
              <a:pPr/>
              <a:t>‹#›</a:t>
            </a:fld>
            <a:endParaRPr lang="en-US"/>
          </a:p>
        </p:txBody>
      </p:sp>
    </p:spTree>
    <p:extLst>
      <p:ext uri="{BB962C8B-B14F-4D97-AF65-F5344CB8AC3E}">
        <p14:creationId xmlns:p14="http://schemas.microsoft.com/office/powerpoint/2010/main" val="740851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724747" y="914401"/>
            <a:ext cx="5472853" cy="51054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12747" y="914401"/>
            <a:ext cx="5574453" cy="51054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US"/>
              <a:t>Zachary McClure - Repositories and data management</a:t>
            </a:r>
          </a:p>
        </p:txBody>
      </p:sp>
      <p:sp>
        <p:nvSpPr>
          <p:cNvPr id="7" name="Slide Number Placeholder 6"/>
          <p:cNvSpPr>
            <a:spLocks noGrp="1"/>
          </p:cNvSpPr>
          <p:nvPr>
            <p:ph type="sldNum" sz="quarter" idx="12"/>
          </p:nvPr>
        </p:nvSpPr>
        <p:spPr/>
        <p:txBody>
          <a:bodyPr/>
          <a:lstStyle/>
          <a:p>
            <a:fld id="{86FC4631-524F-493F-8F82-F73EB2EA4775}" type="slidenum">
              <a:rPr lang="en-US" smtClean="0"/>
              <a:pPr/>
              <a:t>‹#›</a:t>
            </a:fld>
            <a:endParaRPr lang="en-US"/>
          </a:p>
        </p:txBody>
      </p:sp>
    </p:spTree>
    <p:extLst>
      <p:ext uri="{BB962C8B-B14F-4D97-AF65-F5344CB8AC3E}">
        <p14:creationId xmlns:p14="http://schemas.microsoft.com/office/powerpoint/2010/main" val="2828035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pn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image" Target="../media/image4.png"/><Relationship Id="rId5" Type="http://schemas.openxmlformats.org/officeDocument/2006/relationships/slideLayout" Target="../slideLayouts/slideLayout11.xml"/><Relationship Id="rId10" Type="http://schemas.openxmlformats.org/officeDocument/2006/relationships/image" Target="../media/image3.png"/><Relationship Id="rId4" Type="http://schemas.openxmlformats.org/officeDocument/2006/relationships/slideLayout" Target="../slideLayouts/slideLayout10.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descr="bottombar.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6356350"/>
            <a:ext cx="12192000" cy="501650"/>
          </a:xfrm>
          <a:prstGeom prst="rect">
            <a:avLst/>
          </a:prstGeom>
        </p:spPr>
      </p:pic>
      <p:pic>
        <p:nvPicPr>
          <p:cNvPr id="11" name="Picture 10" descr="dots.png"/>
          <p:cNvPicPr>
            <a:picLocks noChangeAspect="1"/>
          </p:cNvPicPr>
          <p:nvPr/>
        </p:nvPicPr>
        <p:blipFill>
          <a:blip r:embed="rId9" cstate="print"/>
          <a:stretch>
            <a:fillRect/>
          </a:stretch>
        </p:blipFill>
        <p:spPr>
          <a:xfrm>
            <a:off x="0" y="767080"/>
            <a:ext cx="12192000" cy="22860"/>
          </a:xfrm>
          <a:prstGeom prst="rect">
            <a:avLst/>
          </a:prstGeom>
        </p:spPr>
      </p:pic>
      <p:sp>
        <p:nvSpPr>
          <p:cNvPr id="12" name="Rectangle 11"/>
          <p:cNvSpPr/>
          <p:nvPr/>
        </p:nvSpPr>
        <p:spPr>
          <a:xfrm>
            <a:off x="0" y="370840"/>
            <a:ext cx="8128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ndParaRPr>
          </a:p>
        </p:txBody>
      </p:sp>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28800" y="6477001"/>
            <a:ext cx="914400" cy="239143"/>
          </a:xfrm>
          <a:prstGeom prst="rect">
            <a:avLst/>
          </a:prstGeom>
        </p:spPr>
      </p:pic>
      <p:pic>
        <p:nvPicPr>
          <p:cNvPr id="16" name="Picture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11200" y="6438290"/>
            <a:ext cx="812800" cy="348386"/>
          </a:xfrm>
          <a:prstGeom prst="rect">
            <a:avLst/>
          </a:prstGeom>
        </p:spPr>
      </p:pic>
      <p:sp>
        <p:nvSpPr>
          <p:cNvPr id="2" name="Title Placeholder 1"/>
          <p:cNvSpPr>
            <a:spLocks noGrp="1"/>
          </p:cNvSpPr>
          <p:nvPr>
            <p:ph type="title"/>
          </p:nvPr>
        </p:nvSpPr>
        <p:spPr>
          <a:xfrm>
            <a:off x="711200" y="137160"/>
            <a:ext cx="11176000" cy="639762"/>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711200" y="990600"/>
            <a:ext cx="11176000" cy="50292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368800" y="6400801"/>
            <a:ext cx="6096000" cy="365125"/>
          </a:xfrm>
          <a:prstGeom prst="rect">
            <a:avLst/>
          </a:prstGeom>
        </p:spPr>
        <p:txBody>
          <a:bodyPr vert="horz" lIns="91440" tIns="45720" rIns="91440" bIns="45720" rtlCol="0" anchor="ctr"/>
          <a:lstStyle>
            <a:lvl1pPr algn="l">
              <a:defRPr sz="1200">
                <a:solidFill>
                  <a:schemeClr val="bg1">
                    <a:lumMod val="85000"/>
                  </a:schemeClr>
                </a:solidFill>
                <a:latin typeface="Arial" panose="020B0604020202020204" pitchFamily="34" charset="0"/>
              </a:defRPr>
            </a:lvl1pPr>
          </a:lstStyle>
          <a:p>
            <a:r>
              <a:rPr lang="en-US"/>
              <a:t>Zachary McClure - Repositories and data management</a:t>
            </a:r>
            <a:endParaRPr lang="en-US" dirty="0"/>
          </a:p>
        </p:txBody>
      </p:sp>
      <p:sp>
        <p:nvSpPr>
          <p:cNvPr id="6" name="Slide Number Placeholder 5"/>
          <p:cNvSpPr>
            <a:spLocks noGrp="1"/>
          </p:cNvSpPr>
          <p:nvPr>
            <p:ph type="sldNum" sz="quarter" idx="4"/>
          </p:nvPr>
        </p:nvSpPr>
        <p:spPr>
          <a:xfrm>
            <a:off x="10972800" y="6400801"/>
            <a:ext cx="914400" cy="365125"/>
          </a:xfrm>
          <a:prstGeom prst="rect">
            <a:avLst/>
          </a:prstGeom>
        </p:spPr>
        <p:txBody>
          <a:bodyPr vert="horz" lIns="91440" tIns="45720" rIns="91440" bIns="45720" rtlCol="0" anchor="ctr"/>
          <a:lstStyle>
            <a:lvl1pPr algn="r">
              <a:defRPr sz="1200">
                <a:solidFill>
                  <a:schemeClr val="bg1">
                    <a:lumMod val="85000"/>
                  </a:schemeClr>
                </a:solidFill>
                <a:latin typeface="Arial" panose="020B0604020202020204" pitchFamily="34" charset="0"/>
              </a:defRPr>
            </a:lvl1pPr>
          </a:lstStyle>
          <a:p>
            <a:fld id="{86FC4631-524F-493F-8F82-F73EB2EA477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7" r:id="rId6"/>
  </p:sldLayoutIdLst>
  <p:hf hdr="0" dt="0"/>
  <p:txStyles>
    <p:titleStyle>
      <a:lvl1pPr algn="l" defTabSz="914400" rtl="0" eaLnBrk="1" latinLnBrk="0" hangingPunct="1">
        <a:spcBef>
          <a:spcPct val="0"/>
        </a:spcBef>
        <a:buNone/>
        <a:defRPr sz="3600" kern="1200">
          <a:solidFill>
            <a:schemeClr val="tx1">
              <a:lumMod val="75000"/>
              <a:lumOff val="25000"/>
            </a:schemeClr>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Verdana" pitchFamily="34" charset="0"/>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Verdana" pitchFamily="34" charset="0"/>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Verdana" pitchFamily="34" charset="0"/>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Verdana" pitchFamily="34" charset="0"/>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Verdana" pitchFamily="34" charset="0"/>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descr="bottombar.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6356350"/>
            <a:ext cx="12192000" cy="501650"/>
          </a:xfrm>
          <a:prstGeom prst="rect">
            <a:avLst/>
          </a:prstGeom>
        </p:spPr>
      </p:pic>
      <p:pic>
        <p:nvPicPr>
          <p:cNvPr id="11" name="Picture 10" descr="dots.png"/>
          <p:cNvPicPr>
            <a:picLocks noChangeAspect="1"/>
          </p:cNvPicPr>
          <p:nvPr/>
        </p:nvPicPr>
        <p:blipFill>
          <a:blip r:embed="rId9" cstate="print"/>
          <a:stretch>
            <a:fillRect/>
          </a:stretch>
        </p:blipFill>
        <p:spPr>
          <a:xfrm>
            <a:off x="0" y="767080"/>
            <a:ext cx="12192000" cy="22860"/>
          </a:xfrm>
          <a:prstGeom prst="rect">
            <a:avLst/>
          </a:prstGeom>
        </p:spPr>
      </p:pic>
      <p:sp>
        <p:nvSpPr>
          <p:cNvPr id="12" name="Rectangle 11"/>
          <p:cNvSpPr/>
          <p:nvPr/>
        </p:nvSpPr>
        <p:spPr>
          <a:xfrm>
            <a:off x="0" y="370840"/>
            <a:ext cx="8128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ndParaRPr>
          </a:p>
        </p:txBody>
      </p:sp>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28800" y="6477001"/>
            <a:ext cx="914400" cy="239143"/>
          </a:xfrm>
          <a:prstGeom prst="rect">
            <a:avLst/>
          </a:prstGeom>
        </p:spPr>
      </p:pic>
      <p:pic>
        <p:nvPicPr>
          <p:cNvPr id="16" name="Picture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11200" y="6438290"/>
            <a:ext cx="812800" cy="348386"/>
          </a:xfrm>
          <a:prstGeom prst="rect">
            <a:avLst/>
          </a:prstGeom>
        </p:spPr>
      </p:pic>
      <p:sp>
        <p:nvSpPr>
          <p:cNvPr id="2" name="Title Placeholder 1"/>
          <p:cNvSpPr>
            <a:spLocks noGrp="1"/>
          </p:cNvSpPr>
          <p:nvPr>
            <p:ph type="title"/>
          </p:nvPr>
        </p:nvSpPr>
        <p:spPr>
          <a:xfrm>
            <a:off x="711200" y="137160"/>
            <a:ext cx="11176000" cy="639762"/>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711200" y="990600"/>
            <a:ext cx="11176000" cy="50292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368800" y="6400801"/>
            <a:ext cx="6096000" cy="365125"/>
          </a:xfrm>
          <a:prstGeom prst="rect">
            <a:avLst/>
          </a:prstGeom>
        </p:spPr>
        <p:txBody>
          <a:bodyPr vert="horz" lIns="91440" tIns="45720" rIns="91440" bIns="45720" rtlCol="0" anchor="ctr"/>
          <a:lstStyle>
            <a:lvl1pPr algn="l">
              <a:defRPr sz="1200">
                <a:solidFill>
                  <a:schemeClr val="bg1">
                    <a:lumMod val="85000"/>
                  </a:schemeClr>
                </a:solidFill>
                <a:latin typeface="Arial" panose="020B0604020202020204" pitchFamily="34" charset="0"/>
              </a:defRPr>
            </a:lvl1pPr>
          </a:lstStyle>
          <a:p>
            <a:r>
              <a:rPr lang="en-US"/>
              <a:t>Zachary McClure - Repositories and data management</a:t>
            </a:r>
            <a:endParaRPr lang="en-US" dirty="0"/>
          </a:p>
        </p:txBody>
      </p:sp>
      <p:sp>
        <p:nvSpPr>
          <p:cNvPr id="6" name="Slide Number Placeholder 5"/>
          <p:cNvSpPr>
            <a:spLocks noGrp="1"/>
          </p:cNvSpPr>
          <p:nvPr>
            <p:ph type="sldNum" sz="quarter" idx="4"/>
          </p:nvPr>
        </p:nvSpPr>
        <p:spPr>
          <a:xfrm>
            <a:off x="10972800" y="6400801"/>
            <a:ext cx="914400" cy="365125"/>
          </a:xfrm>
          <a:prstGeom prst="rect">
            <a:avLst/>
          </a:prstGeom>
        </p:spPr>
        <p:txBody>
          <a:bodyPr vert="horz" lIns="91440" tIns="45720" rIns="91440" bIns="45720" rtlCol="0" anchor="ctr"/>
          <a:lstStyle>
            <a:lvl1pPr algn="r">
              <a:defRPr sz="1200">
                <a:solidFill>
                  <a:schemeClr val="bg1">
                    <a:lumMod val="85000"/>
                  </a:schemeClr>
                </a:solidFill>
                <a:latin typeface="Arial" panose="020B0604020202020204" pitchFamily="34" charset="0"/>
              </a:defRPr>
            </a:lvl1pPr>
          </a:lstStyle>
          <a:p>
            <a:fld id="{86FC4631-524F-493F-8F82-F73EB2EA4775}" type="slidenum">
              <a:rPr lang="en-US" smtClean="0"/>
              <a:pPr/>
              <a:t>‹#›</a:t>
            </a:fld>
            <a:endParaRPr lang="en-US" dirty="0"/>
          </a:p>
        </p:txBody>
      </p:sp>
    </p:spTree>
    <p:extLst>
      <p:ext uri="{BB962C8B-B14F-4D97-AF65-F5344CB8AC3E}">
        <p14:creationId xmlns:p14="http://schemas.microsoft.com/office/powerpoint/2010/main" val="427399964"/>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Lst>
  <p:hf hdr="0" dt="0"/>
  <p:txStyles>
    <p:titleStyle>
      <a:lvl1pPr algn="l" defTabSz="914400" rtl="0" eaLnBrk="1" latinLnBrk="0" hangingPunct="1">
        <a:spcBef>
          <a:spcPct val="0"/>
        </a:spcBef>
        <a:buNone/>
        <a:defRPr sz="3600" kern="1200">
          <a:solidFill>
            <a:schemeClr val="tx1">
              <a:lumMod val="75000"/>
              <a:lumOff val="25000"/>
            </a:schemeClr>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Verdana" pitchFamily="34" charset="0"/>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Verdana" pitchFamily="34" charset="0"/>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Verdana" pitchFamily="34" charset="0"/>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Verdana" pitchFamily="34" charset="0"/>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Verdana" pitchFamily="34" charset="0"/>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2" Type="http://schemas.openxmlformats.org/officeDocument/2006/relationships/hyperlink" Target="https://nanohub.org/tools/matdatarepo"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hyperlink" Target="https://nanohub.org/tools/matdatarepo/"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pymatgen.org/usage.html"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itle 1"/>
          <p:cNvSpPr txBox="1">
            <a:spLocks/>
          </p:cNvSpPr>
          <p:nvPr/>
        </p:nvSpPr>
        <p:spPr>
          <a:xfrm>
            <a:off x="2667000" y="352869"/>
            <a:ext cx="6858000" cy="1335583"/>
          </a:xfrm>
          <a:prstGeom prst="rect">
            <a:avLst/>
          </a:prstGeom>
        </p:spPr>
        <p:txBody>
          <a:bodyPr/>
          <a:lstStyle>
            <a:lvl1pPr algn="l" defTabSz="914400" rtl="0" eaLnBrk="1" latinLnBrk="0" hangingPunct="1">
              <a:spcBef>
                <a:spcPct val="0"/>
              </a:spcBef>
              <a:buNone/>
              <a:defRPr sz="3600" kern="1200">
                <a:solidFill>
                  <a:schemeClr val="tx1">
                    <a:lumMod val="75000"/>
                    <a:lumOff val="25000"/>
                  </a:schemeClr>
                </a:solidFill>
                <a:latin typeface="Times New Roman" pitchFamily="18" charset="0"/>
                <a:ea typeface="+mj-ea"/>
                <a:cs typeface="Times New Roman" pitchFamily="18"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j-ea"/>
                <a:cs typeface="Times New Roman" pitchFamily="18" charset="0"/>
              </a:rPr>
              <a:t>Data science for Materials Science &amp; Engineering</a:t>
            </a:r>
            <a:endParaRPr kumimoji="0" lang="en-US" sz="4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ヒラギノ角ゴ Pro W3" charset="0"/>
              <a:cs typeface="ヒラギノ角ゴ Pro W3"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ヒラギノ角ゴ Pro W3" charset="0"/>
                <a:cs typeface="ヒラギノ角ゴ Pro W3" charset="0"/>
              </a:rPr>
              <a:t>Data Querying, Organization, Filtering</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ヒラギノ角ゴ Pro W3" charset="0"/>
              <a:cs typeface="ヒラギノ角ゴ Pro W3" charset="0"/>
            </a:endParaRPr>
          </a:p>
        </p:txBody>
      </p:sp>
      <p:sp>
        <p:nvSpPr>
          <p:cNvPr id="66" name="TextBox 65"/>
          <p:cNvSpPr txBox="1"/>
          <p:nvPr/>
        </p:nvSpPr>
        <p:spPr>
          <a:xfrm>
            <a:off x="2710542" y="4710278"/>
            <a:ext cx="6770916"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Arial" panose="020B0604020202020204" pitchFamily="34" charset="0"/>
                <a:ea typeface="ヒラギノ角ゴ Pro W3" charset="0"/>
                <a:cs typeface="ヒラギノ角ゴ Pro W3" charset="0"/>
              </a:rPr>
              <a:t>Zachary McClure</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ヒラギノ角ゴ Pro W3" charset="0"/>
                <a:cs typeface="ヒラギノ角ゴ Pro W3" charset="0"/>
              </a:rPr>
              <a:t> and Alejandro Strachan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srgbClr val="0070C0"/>
                </a:solidFill>
                <a:effectLst/>
                <a:uLnTx/>
                <a:uFillTx/>
                <a:latin typeface="Arial" panose="020B0604020202020204" pitchFamily="34" charset="0"/>
                <a:ea typeface="ヒラギノ角ゴ Pro W3" charset="0"/>
                <a:cs typeface="ヒラギノ角ゴ Pro W3" charset="0"/>
              </a:rPr>
              <a:t>zmcclure@purdue.edu</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charset="0"/>
                <a:cs typeface="ヒラギノ角ゴ Pro W3" charset="0"/>
              </a:rPr>
              <a:t> || </a:t>
            </a:r>
            <a:r>
              <a:rPr kumimoji="0" lang="en-US" sz="1800" b="0" i="0" u="sng" strike="noStrike" kern="1200" cap="none" spc="0" normalizeH="0" baseline="0" noProof="0" dirty="0">
                <a:ln>
                  <a:noFill/>
                </a:ln>
                <a:solidFill>
                  <a:srgbClr val="0070C0"/>
                </a:solidFill>
                <a:effectLst/>
                <a:uLnTx/>
                <a:uFillTx/>
                <a:latin typeface="Arial" panose="020B0604020202020204" pitchFamily="34" charset="0"/>
                <a:ea typeface="ヒラギノ角ゴ Pro W3" charset="0"/>
                <a:cs typeface="ヒラギノ角ゴ Pro W3" charset="0"/>
              </a:rPr>
              <a:t>strachan@purdue.edu</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charset="0"/>
                <a:cs typeface="ヒラギノ角ゴ Pro W3"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charset="0"/>
                <a:cs typeface="ヒラギノ角ゴ Pro W3" charset="0"/>
              </a:rPr>
              <a:t>School of Materials Engineering &amp;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ヒラギノ角ゴ Pro W3" charset="0"/>
                <a:cs typeface="ヒラギノ角ゴ Pro W3" charset="0"/>
              </a:rPr>
              <a:t>Birck</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charset="0"/>
                <a:cs typeface="ヒラギノ角ゴ Pro W3" charset="0"/>
              </a:rPr>
              <a:t> Nanotechnology Center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charset="0"/>
                <a:cs typeface="ヒラギノ角ゴ Pro W3" charset="0"/>
              </a:rPr>
              <a:t>Purdue University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charset="0"/>
                <a:cs typeface="ヒラギノ角ゴ Pro W3" charset="0"/>
              </a:rPr>
              <a:t>West Lafayette, Indiana USA</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C4631-524F-493F-8F82-F73EB2EA4775}" type="slidenum">
              <a:rPr kumimoji="0" lang="en-US" sz="1200" b="0" i="0" u="none" strike="noStrike" kern="1200" cap="none" spc="0" normalizeH="0" baseline="0" noProof="0" smtClean="0">
                <a:ln>
                  <a:noFill/>
                </a:ln>
                <a:solidFill>
                  <a:prstClr val="white">
                    <a:lumMod val="8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white">
                  <a:lumMod val="85000"/>
                </a:prstClr>
              </a:solidFill>
              <a:effectLst/>
              <a:uLnTx/>
              <a:uFillTx/>
              <a:latin typeface="Arial" panose="020B0604020202020204" pitchFamily="34" charset="0"/>
              <a:ea typeface="+mn-ea"/>
              <a:cs typeface="+mn-cs"/>
            </a:endParaRPr>
          </a:p>
        </p:txBody>
      </p:sp>
      <p:pic>
        <p:nvPicPr>
          <p:cNvPr id="1026" name="Picture 2" descr="nanoHUB.org - nanoHUB Presentation Templates, Logo, and Graphical ...">
            <a:extLst>
              <a:ext uri="{FF2B5EF4-FFF2-40B4-BE49-F238E27FC236}">
                <a16:creationId xmlns:a16="http://schemas.microsoft.com/office/drawing/2014/main" id="{F681F372-0178-475C-81AF-D508D49ED9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5385290"/>
            <a:ext cx="2705100" cy="90891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DDC2E24-2DAC-446B-B7A1-520AFC3C030D}"/>
              </a:ext>
            </a:extLst>
          </p:cNvPr>
          <p:cNvSpPr/>
          <p:nvPr/>
        </p:nvSpPr>
        <p:spPr>
          <a:xfrm>
            <a:off x="2199791" y="2132369"/>
            <a:ext cx="7792419" cy="193899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69A8"/>
                </a:solidFill>
                <a:effectLst/>
                <a:uLnTx/>
                <a:uFillTx/>
                <a:latin typeface="Arial" panose="020B0604020202020204" pitchFamily="34" charset="0"/>
                <a:ea typeface="ヒラギノ角ゴ Pro W3" charset="0"/>
                <a:cs typeface="Arial" panose="020B0604020202020204" pitchFamily="34" charset="0"/>
              </a:rPr>
              <a:t>In this module</a:t>
            </a:r>
          </a:p>
          <a:p>
            <a:pPr marL="182880" marR="0" lvl="0" indent="-182880" algn="ctr" defTabSz="914400" rtl="0" eaLnBrk="1" fontAlgn="auto" latinLnBrk="0" hangingPunct="1">
              <a:lnSpc>
                <a:spcPct val="100000"/>
              </a:lnSpc>
              <a:spcBef>
                <a:spcPts val="0"/>
              </a:spcBef>
              <a:spcAft>
                <a:spcPts val="0"/>
              </a:spcAft>
              <a:buClrTx/>
              <a:buSzTx/>
              <a:buFont typeface="Arial"/>
              <a:buChar char="•"/>
              <a:tabLst/>
              <a:defRPr/>
            </a:pPr>
            <a:r>
              <a:rPr kumimoji="0" lang="en-US" sz="2000" b="0" i="0" u="none" strike="noStrike" kern="1200" cap="none" spc="0" normalizeH="0" baseline="0" noProof="0" dirty="0">
                <a:ln>
                  <a:noFill/>
                </a:ln>
                <a:solidFill>
                  <a:srgbClr val="0D69A8"/>
                </a:solidFill>
                <a:effectLst/>
                <a:uLnTx/>
                <a:uFillTx/>
                <a:latin typeface="Arial" panose="020B0604020202020204" pitchFamily="34" charset="0"/>
                <a:ea typeface="+mn-ea"/>
                <a:cs typeface="Arial" panose="020B0604020202020204" pitchFamily="34" charset="0"/>
              </a:rPr>
              <a:t>Introduction to data repositories and APIs</a:t>
            </a:r>
          </a:p>
          <a:p>
            <a:pPr marL="182880" marR="0" lvl="0" indent="-182880" algn="ctr" defTabSz="914400" rtl="0" eaLnBrk="1" fontAlgn="auto" latinLnBrk="0" hangingPunct="1">
              <a:lnSpc>
                <a:spcPct val="100000"/>
              </a:lnSpc>
              <a:spcBef>
                <a:spcPts val="0"/>
              </a:spcBef>
              <a:spcAft>
                <a:spcPts val="0"/>
              </a:spcAft>
              <a:buClrTx/>
              <a:buSzTx/>
              <a:buFont typeface="Arial"/>
              <a:buChar char="•"/>
              <a:tabLst/>
              <a:defRPr/>
            </a:pPr>
            <a:r>
              <a:rPr kumimoji="0" lang="en-US" sz="2000" b="0" i="0" u="none" strike="noStrike" kern="1200" cap="none" spc="0" normalizeH="0" baseline="0" noProof="0" dirty="0">
                <a:ln>
                  <a:noFill/>
                </a:ln>
                <a:solidFill>
                  <a:srgbClr val="0D69A8"/>
                </a:solidFill>
                <a:effectLst/>
                <a:uLnTx/>
                <a:uFillTx/>
                <a:latin typeface="Arial" panose="020B0604020202020204" pitchFamily="34" charset="0"/>
                <a:ea typeface="+mn-ea"/>
                <a:cs typeface="Arial" panose="020B0604020202020204" pitchFamily="34" charset="0"/>
              </a:rPr>
              <a:t>Hands on tutorial using nanoHUB: data querying for oxides</a:t>
            </a:r>
          </a:p>
          <a:p>
            <a:pPr marL="182880" marR="0" lvl="0" indent="-182880" algn="ctr" defTabSz="914400" rtl="0" eaLnBrk="1" fontAlgn="auto" latinLnBrk="0" hangingPunct="1">
              <a:lnSpc>
                <a:spcPct val="100000"/>
              </a:lnSpc>
              <a:spcBef>
                <a:spcPts val="0"/>
              </a:spcBef>
              <a:spcAft>
                <a:spcPts val="0"/>
              </a:spcAft>
              <a:buClrTx/>
              <a:buSzTx/>
              <a:buFont typeface="Arial"/>
              <a:buChar char="•"/>
              <a:tabLst/>
              <a:defRPr/>
            </a:pPr>
            <a:r>
              <a:rPr kumimoji="0" lang="en-US" sz="2000" b="0" i="0" u="none" strike="noStrike" kern="1200" cap="none" spc="0" normalizeH="0" baseline="0" noProof="0" dirty="0">
                <a:ln>
                  <a:noFill/>
                </a:ln>
                <a:solidFill>
                  <a:srgbClr val="0D69A8"/>
                </a:solidFill>
                <a:effectLst/>
                <a:uLnTx/>
                <a:uFillTx/>
                <a:latin typeface="Arial" panose="020B0604020202020204" pitchFamily="34" charset="0"/>
                <a:ea typeface="+mn-ea"/>
                <a:cs typeface="Arial" panose="020B0604020202020204" pitchFamily="34" charset="0"/>
              </a:rPr>
              <a:t>Hands on tutorial using nanoHUB: performing your own tailored queries and data filtering</a:t>
            </a:r>
          </a:p>
          <a:p>
            <a:pPr marL="182880" marR="0" lvl="0" indent="-182880" algn="ctr" defTabSz="914400" rtl="0" eaLnBrk="1" fontAlgn="auto" latinLnBrk="0" hangingPunct="1">
              <a:lnSpc>
                <a:spcPct val="100000"/>
              </a:lnSpc>
              <a:spcBef>
                <a:spcPts val="0"/>
              </a:spcBef>
              <a:spcAft>
                <a:spcPts val="0"/>
              </a:spcAft>
              <a:buClrTx/>
              <a:buSzTx/>
              <a:buFont typeface="Arial"/>
              <a:buChar char="•"/>
              <a:tabLst/>
              <a:defRPr/>
            </a:pPr>
            <a:r>
              <a:rPr kumimoji="0" lang="en-US" sz="2000" b="0" i="0" u="none" strike="noStrike" kern="1200" cap="none" spc="0" normalizeH="0" baseline="0" noProof="0" dirty="0">
                <a:ln>
                  <a:noFill/>
                </a:ln>
                <a:solidFill>
                  <a:srgbClr val="0D69A8"/>
                </a:solidFill>
                <a:effectLst/>
                <a:uLnTx/>
                <a:uFillTx/>
                <a:latin typeface="Arial" panose="020B0604020202020204" pitchFamily="34" charset="0"/>
                <a:ea typeface="+mn-ea"/>
                <a:cs typeface="Arial" panose="020B0604020202020204" pitchFamily="34" charset="0"/>
              </a:rPr>
              <a:t>Homework assignments</a:t>
            </a:r>
          </a:p>
        </p:txBody>
      </p:sp>
      <p:sp>
        <p:nvSpPr>
          <p:cNvPr id="8" name="Title 1">
            <a:extLst>
              <a:ext uri="{FF2B5EF4-FFF2-40B4-BE49-F238E27FC236}">
                <a16:creationId xmlns:a16="http://schemas.microsoft.com/office/drawing/2014/main" id="{45F49AB7-44FF-45FF-B000-F5391880E677}"/>
              </a:ext>
            </a:extLst>
          </p:cNvPr>
          <p:cNvSpPr txBox="1">
            <a:spLocks/>
          </p:cNvSpPr>
          <p:nvPr/>
        </p:nvSpPr>
        <p:spPr>
          <a:xfrm>
            <a:off x="2127062" y="71424"/>
            <a:ext cx="7937877" cy="562890"/>
          </a:xfrm>
          <a:prstGeom prst="rect">
            <a:avLst/>
          </a:prstGeom>
        </p:spPr>
        <p:txBody>
          <a:bodyPr/>
          <a:lstStyle>
            <a:lvl1pPr algn="l" defTabSz="914400" rtl="0" eaLnBrk="1" latinLnBrk="0" hangingPunct="1">
              <a:spcBef>
                <a:spcPct val="0"/>
              </a:spcBef>
              <a:buNone/>
              <a:defRPr sz="3600" kern="1200">
                <a:solidFill>
                  <a:schemeClr val="tx1">
                    <a:lumMod val="75000"/>
                    <a:lumOff val="25000"/>
                  </a:schemeClr>
                </a:solidFill>
                <a:latin typeface="Times New Roman" pitchFamily="18" charset="0"/>
                <a:ea typeface="+mj-ea"/>
                <a:cs typeface="Times New Roman" pitchFamily="18"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000" b="1" i="1"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ヒラギノ角ゴ Pro W3" charset="0"/>
              <a:cs typeface="ヒラギノ角ゴ Pro W3" charset="0"/>
            </a:endParaRPr>
          </a:p>
        </p:txBody>
      </p:sp>
      <p:pic>
        <p:nvPicPr>
          <p:cNvPr id="4" name="Picture 2">
            <a:extLst>
              <a:ext uri="{FF2B5EF4-FFF2-40B4-BE49-F238E27FC236}">
                <a16:creationId xmlns:a16="http://schemas.microsoft.com/office/drawing/2014/main" id="{28746F6D-8B08-444F-92DD-05122A951D9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75487" y="4658589"/>
            <a:ext cx="2595663" cy="2595663"/>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C6F0F775-6343-EA41-BDA4-353D4A73D93C}"/>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lumMod val="85000"/>
                  </a:prstClr>
                </a:solidFill>
                <a:effectLst/>
                <a:uLnTx/>
                <a:uFillTx/>
                <a:latin typeface="Arial" panose="020B0604020202020204" pitchFamily="34" charset="0"/>
                <a:ea typeface="+mn-ea"/>
                <a:cs typeface="+mn-cs"/>
              </a:rPr>
              <a:t>Zachary McClure - Repositories and data management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93C21FC-C2D7-49D6-AC35-66343E500938}"/>
              </a:ext>
            </a:extLst>
          </p:cNvPr>
          <p:cNvPicPr>
            <a:picLocks noChangeAspect="1"/>
          </p:cNvPicPr>
          <p:nvPr/>
        </p:nvPicPr>
        <p:blipFill>
          <a:blip r:embed="rId2"/>
          <a:stretch>
            <a:fillRect/>
          </a:stretch>
        </p:blipFill>
        <p:spPr>
          <a:xfrm>
            <a:off x="794657" y="954795"/>
            <a:ext cx="7677150" cy="5319280"/>
          </a:xfrm>
          <a:prstGeom prst="rect">
            <a:avLst/>
          </a:prstGeom>
          <a:ln>
            <a:solidFill>
              <a:srgbClr val="0D69A8"/>
            </a:solidFill>
          </a:ln>
        </p:spPr>
      </p:pic>
      <p:sp>
        <p:nvSpPr>
          <p:cNvPr id="4" name="Slide Number Placeholder 3">
            <a:extLst>
              <a:ext uri="{FF2B5EF4-FFF2-40B4-BE49-F238E27FC236}">
                <a16:creationId xmlns:a16="http://schemas.microsoft.com/office/drawing/2014/main" id="{9FD8FB67-7A66-424E-AF79-71521560C032}"/>
              </a:ext>
            </a:extLst>
          </p:cNvPr>
          <p:cNvSpPr>
            <a:spLocks noGrp="1"/>
          </p:cNvSpPr>
          <p:nvPr>
            <p:ph type="sldNum" sz="quarter" idx="12"/>
          </p:nvPr>
        </p:nvSpPr>
        <p:spPr/>
        <p:txBody>
          <a:bodyPr/>
          <a:lstStyle/>
          <a:p>
            <a:fld id="{86FC4631-524F-493F-8F82-F73EB2EA4775}" type="slidenum">
              <a:rPr lang="en-US" smtClean="0"/>
              <a:pPr/>
              <a:t>10</a:t>
            </a:fld>
            <a:endParaRPr lang="en-US"/>
          </a:p>
        </p:txBody>
      </p:sp>
      <p:sp>
        <p:nvSpPr>
          <p:cNvPr id="32" name="Slide Number Placeholder 3">
            <a:extLst>
              <a:ext uri="{FF2B5EF4-FFF2-40B4-BE49-F238E27FC236}">
                <a16:creationId xmlns:a16="http://schemas.microsoft.com/office/drawing/2014/main" id="{B9C55D52-BE60-4153-BFEB-E9018E1B4974}"/>
              </a:ext>
            </a:extLst>
          </p:cNvPr>
          <p:cNvSpPr txBox="1">
            <a:spLocks/>
          </p:cNvSpPr>
          <p:nvPr/>
        </p:nvSpPr>
        <p:spPr>
          <a:xfrm>
            <a:off x="10972800" y="6400801"/>
            <a:ext cx="914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lumMod val="85000"/>
                  </a:schemeClr>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FC4631-524F-493F-8F82-F73EB2EA4775}" type="slidenum">
              <a:rPr lang="en-US" smtClean="0"/>
              <a:pPr/>
              <a:t>10</a:t>
            </a:fld>
            <a:endParaRPr lang="en-US"/>
          </a:p>
        </p:txBody>
      </p:sp>
      <p:sp>
        <p:nvSpPr>
          <p:cNvPr id="14" name="Text Box 2">
            <a:extLst>
              <a:ext uri="{FF2B5EF4-FFF2-40B4-BE49-F238E27FC236}">
                <a16:creationId xmlns:a16="http://schemas.microsoft.com/office/drawing/2014/main" id="{BE731F11-1D9D-F646-9F6C-E448373D9B2C}"/>
              </a:ext>
            </a:extLst>
          </p:cNvPr>
          <p:cNvSpPr txBox="1">
            <a:spLocks noChangeArrowheads="1"/>
          </p:cNvSpPr>
          <p:nvPr/>
        </p:nvSpPr>
        <p:spPr bwMode="auto">
          <a:xfrm>
            <a:off x="762000" y="130938"/>
            <a:ext cx="10007868" cy="646331"/>
          </a:xfrm>
          <a:prstGeom prst="rect">
            <a:avLst/>
          </a:prstGeom>
          <a:noFill/>
          <a:ln w="9525">
            <a:noFill/>
            <a:miter lim="800000"/>
            <a:headEnd/>
            <a:tailEnd/>
          </a:ln>
        </p:spPr>
        <p:txBody>
          <a:bodyPr wrap="none">
            <a:spAutoFit/>
          </a:bodyPr>
          <a:lstStyle/>
          <a:p>
            <a:r>
              <a:rPr lang="en-US" sz="3600" dirty="0">
                <a:solidFill>
                  <a:srgbClr val="404040"/>
                </a:solidFill>
                <a:latin typeface="Arial" panose="020B0604020202020204" pitchFamily="34" charset="0"/>
                <a:cs typeface="Arial" pitchFamily="34" charset="0"/>
              </a:rPr>
              <a:t>Querying the Materials Project &amp; managing data</a:t>
            </a:r>
          </a:p>
        </p:txBody>
      </p:sp>
      <p:sp>
        <p:nvSpPr>
          <p:cNvPr id="8" name="Footer Placeholder 7">
            <a:extLst>
              <a:ext uri="{FF2B5EF4-FFF2-40B4-BE49-F238E27FC236}">
                <a16:creationId xmlns:a16="http://schemas.microsoft.com/office/drawing/2014/main" id="{6E9D2890-873E-1542-A00E-CF03C0BE4322}"/>
              </a:ext>
            </a:extLst>
          </p:cNvPr>
          <p:cNvSpPr>
            <a:spLocks noGrp="1"/>
          </p:cNvSpPr>
          <p:nvPr>
            <p:ph type="ftr" sz="quarter" idx="11"/>
          </p:nvPr>
        </p:nvSpPr>
        <p:spPr/>
        <p:txBody>
          <a:bodyPr/>
          <a:lstStyle/>
          <a:p>
            <a:r>
              <a:rPr lang="en-US"/>
              <a:t>Zachary McClure - Repositories and data management</a:t>
            </a:r>
          </a:p>
        </p:txBody>
      </p:sp>
      <p:sp>
        <p:nvSpPr>
          <p:cNvPr id="13" name="TextBox 12">
            <a:extLst>
              <a:ext uri="{FF2B5EF4-FFF2-40B4-BE49-F238E27FC236}">
                <a16:creationId xmlns:a16="http://schemas.microsoft.com/office/drawing/2014/main" id="{2B3BA0BC-2B8B-42E8-BBB3-1B701E4E256D}"/>
              </a:ext>
            </a:extLst>
          </p:cNvPr>
          <p:cNvSpPr txBox="1"/>
          <p:nvPr/>
        </p:nvSpPr>
        <p:spPr>
          <a:xfrm>
            <a:off x="8025750" y="813929"/>
            <a:ext cx="4640469" cy="70788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Perform our own calculations on the data</a:t>
            </a:r>
          </a:p>
        </p:txBody>
      </p:sp>
      <p:cxnSp>
        <p:nvCxnSpPr>
          <p:cNvPr id="15" name="Straight Arrow Connector 14">
            <a:extLst>
              <a:ext uri="{FF2B5EF4-FFF2-40B4-BE49-F238E27FC236}">
                <a16:creationId xmlns:a16="http://schemas.microsoft.com/office/drawing/2014/main" id="{3099F71D-3F49-4E2A-A157-F975007FC240}"/>
              </a:ext>
            </a:extLst>
          </p:cNvPr>
          <p:cNvCxnSpPr>
            <a:cxnSpLocks/>
          </p:cNvCxnSpPr>
          <p:nvPr/>
        </p:nvCxnSpPr>
        <p:spPr>
          <a:xfrm flipH="1">
            <a:off x="6705600" y="1205123"/>
            <a:ext cx="1089490" cy="107785"/>
          </a:xfrm>
          <a:prstGeom prst="straightConnector1">
            <a:avLst/>
          </a:prstGeom>
          <a:ln w="57150">
            <a:solidFill>
              <a:srgbClr val="0D69A8"/>
            </a:solidFill>
            <a:tailEnd type="triangle"/>
          </a:ln>
        </p:spPr>
        <p:style>
          <a:lnRef idx="1">
            <a:schemeClr val="accent2"/>
          </a:lnRef>
          <a:fillRef idx="0">
            <a:schemeClr val="accent2"/>
          </a:fillRef>
          <a:effectRef idx="0">
            <a:schemeClr val="accent2"/>
          </a:effectRef>
          <a:fontRef idx="minor">
            <a:schemeClr val="tx1"/>
          </a:fontRef>
        </p:style>
      </p:cxnSp>
      <p:sp>
        <p:nvSpPr>
          <p:cNvPr id="17" name="Text Box 2">
            <a:extLst>
              <a:ext uri="{FF2B5EF4-FFF2-40B4-BE49-F238E27FC236}">
                <a16:creationId xmlns:a16="http://schemas.microsoft.com/office/drawing/2014/main" id="{83AE4BDE-5BEC-46C5-A467-6A389FDEB9D1}"/>
              </a:ext>
            </a:extLst>
          </p:cNvPr>
          <p:cNvSpPr txBox="1">
            <a:spLocks noChangeArrowheads="1"/>
          </p:cNvSpPr>
          <p:nvPr/>
        </p:nvSpPr>
        <p:spPr bwMode="auto">
          <a:xfrm>
            <a:off x="8252291" y="3020558"/>
            <a:ext cx="3634910" cy="1323439"/>
          </a:xfrm>
          <a:prstGeom prst="rect">
            <a:avLst/>
          </a:prstGeom>
          <a:noFill/>
          <a:ln w="9525">
            <a:noFill/>
            <a:miter lim="800000"/>
            <a:headEnd/>
            <a:tailEnd/>
          </a:ln>
        </p:spPr>
        <p:txBody>
          <a:bodyPr wrap="square">
            <a:spAutoFit/>
          </a:bodyPr>
          <a:lstStyle/>
          <a:p>
            <a:r>
              <a:rPr lang="en-US" sz="2000" dirty="0">
                <a:solidFill>
                  <a:srgbClr val="404040"/>
                </a:solidFill>
                <a:latin typeface="Arial" panose="020B0604020202020204" pitchFamily="34" charset="0"/>
                <a:cs typeface="Arial" pitchFamily="34" charset="0"/>
              </a:rPr>
              <a:t>For each oxide:</a:t>
            </a:r>
          </a:p>
          <a:p>
            <a:pPr marL="342900" indent="-342900">
              <a:buFont typeface="Arial" panose="020B0604020202020204" pitchFamily="34" charset="0"/>
              <a:buChar char="•"/>
            </a:pPr>
            <a:r>
              <a:rPr lang="en-US" sz="2000" dirty="0">
                <a:solidFill>
                  <a:srgbClr val="404040"/>
                </a:solidFill>
                <a:latin typeface="Arial" panose="020B0604020202020204" pitchFamily="34" charset="0"/>
                <a:cs typeface="Arial" pitchFamily="34" charset="0"/>
              </a:rPr>
              <a:t>calculate the ionic packing fraction</a:t>
            </a:r>
          </a:p>
          <a:p>
            <a:pPr marL="342900" indent="-342900">
              <a:buFont typeface="Arial" panose="020B0604020202020204" pitchFamily="34" charset="0"/>
              <a:buChar char="•"/>
            </a:pPr>
            <a:r>
              <a:rPr lang="en-US" sz="2000" dirty="0">
                <a:solidFill>
                  <a:srgbClr val="404040"/>
                </a:solidFill>
                <a:latin typeface="Arial" panose="020B0604020202020204" pitchFamily="34" charset="0"/>
                <a:cs typeface="Arial" pitchFamily="34" charset="0"/>
              </a:rPr>
              <a:t>append result to dictionary</a:t>
            </a:r>
          </a:p>
        </p:txBody>
      </p:sp>
      <p:sp>
        <p:nvSpPr>
          <p:cNvPr id="19" name="Right Brace 18">
            <a:extLst>
              <a:ext uri="{FF2B5EF4-FFF2-40B4-BE49-F238E27FC236}">
                <a16:creationId xmlns:a16="http://schemas.microsoft.com/office/drawing/2014/main" id="{DE1B8AE0-7E7E-4F08-B7F6-837C140E3593}"/>
              </a:ext>
            </a:extLst>
          </p:cNvPr>
          <p:cNvSpPr/>
          <p:nvPr/>
        </p:nvSpPr>
        <p:spPr>
          <a:xfrm>
            <a:off x="7871290" y="960231"/>
            <a:ext cx="304800" cy="5083839"/>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panose="020B0604020202020204" pitchFamily="34" charset="0"/>
            </a:endParaRPr>
          </a:p>
        </p:txBody>
      </p:sp>
    </p:spTree>
    <p:extLst>
      <p:ext uri="{BB962C8B-B14F-4D97-AF65-F5344CB8AC3E}">
        <p14:creationId xmlns:p14="http://schemas.microsoft.com/office/powerpoint/2010/main" val="3541742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FD8FB67-7A66-424E-AF79-71521560C032}"/>
              </a:ext>
            </a:extLst>
          </p:cNvPr>
          <p:cNvSpPr>
            <a:spLocks noGrp="1"/>
          </p:cNvSpPr>
          <p:nvPr>
            <p:ph type="sldNum" sz="quarter" idx="12"/>
          </p:nvPr>
        </p:nvSpPr>
        <p:spPr/>
        <p:txBody>
          <a:bodyPr/>
          <a:lstStyle/>
          <a:p>
            <a:fld id="{86FC4631-524F-493F-8F82-F73EB2EA4775}" type="slidenum">
              <a:rPr lang="en-US" smtClean="0"/>
              <a:pPr/>
              <a:t>11</a:t>
            </a:fld>
            <a:endParaRPr lang="en-US"/>
          </a:p>
        </p:txBody>
      </p:sp>
      <p:sp>
        <p:nvSpPr>
          <p:cNvPr id="8" name="Slide Number Placeholder 3">
            <a:extLst>
              <a:ext uri="{FF2B5EF4-FFF2-40B4-BE49-F238E27FC236}">
                <a16:creationId xmlns:a16="http://schemas.microsoft.com/office/drawing/2014/main" id="{0467AAE9-8030-4717-8755-AC44BA97B441}"/>
              </a:ext>
            </a:extLst>
          </p:cNvPr>
          <p:cNvSpPr txBox="1">
            <a:spLocks/>
          </p:cNvSpPr>
          <p:nvPr/>
        </p:nvSpPr>
        <p:spPr>
          <a:xfrm>
            <a:off x="10972800" y="6400801"/>
            <a:ext cx="914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lumMod val="85000"/>
                  </a:schemeClr>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FC4631-524F-493F-8F82-F73EB2EA4775}" type="slidenum">
              <a:rPr lang="en-US" smtClean="0"/>
              <a:pPr/>
              <a:t>11</a:t>
            </a:fld>
            <a:endParaRPr lang="en-US"/>
          </a:p>
        </p:txBody>
      </p:sp>
      <p:pic>
        <p:nvPicPr>
          <p:cNvPr id="2" name="Picture 1">
            <a:extLst>
              <a:ext uri="{FF2B5EF4-FFF2-40B4-BE49-F238E27FC236}">
                <a16:creationId xmlns:a16="http://schemas.microsoft.com/office/drawing/2014/main" id="{9070B8F7-7D36-440F-95AE-E82C785A133D}"/>
              </a:ext>
            </a:extLst>
          </p:cNvPr>
          <p:cNvPicPr>
            <a:picLocks noChangeAspect="1"/>
          </p:cNvPicPr>
          <p:nvPr/>
        </p:nvPicPr>
        <p:blipFill>
          <a:blip r:embed="rId2"/>
          <a:stretch>
            <a:fillRect/>
          </a:stretch>
        </p:blipFill>
        <p:spPr>
          <a:xfrm>
            <a:off x="609600" y="1309741"/>
            <a:ext cx="5105400" cy="3290474"/>
          </a:xfrm>
          <a:prstGeom prst="rect">
            <a:avLst/>
          </a:prstGeom>
          <a:ln>
            <a:solidFill>
              <a:schemeClr val="accent1"/>
            </a:solidFill>
          </a:ln>
        </p:spPr>
      </p:pic>
      <p:sp>
        <p:nvSpPr>
          <p:cNvPr id="14" name="Text Box 2">
            <a:extLst>
              <a:ext uri="{FF2B5EF4-FFF2-40B4-BE49-F238E27FC236}">
                <a16:creationId xmlns:a16="http://schemas.microsoft.com/office/drawing/2014/main" id="{6379CF40-EBEB-4A27-9BE7-3F248E5E8BA1}"/>
              </a:ext>
            </a:extLst>
          </p:cNvPr>
          <p:cNvSpPr txBox="1">
            <a:spLocks noChangeArrowheads="1"/>
          </p:cNvSpPr>
          <p:nvPr/>
        </p:nvSpPr>
        <p:spPr bwMode="auto">
          <a:xfrm>
            <a:off x="3289434" y="5335462"/>
            <a:ext cx="4953000" cy="461665"/>
          </a:xfrm>
          <a:prstGeom prst="rect">
            <a:avLst/>
          </a:prstGeom>
          <a:noFill/>
          <a:ln w="9525">
            <a:noFill/>
            <a:miter lim="800000"/>
            <a:headEnd/>
            <a:tailEnd/>
          </a:ln>
        </p:spPr>
        <p:txBody>
          <a:bodyPr wrap="square">
            <a:spAutoFit/>
          </a:bodyPr>
          <a:lstStyle/>
          <a:p>
            <a:r>
              <a:rPr lang="en-US" sz="2400" dirty="0">
                <a:solidFill>
                  <a:srgbClr val="404040"/>
                </a:solidFill>
                <a:latin typeface="Arial" panose="020B0604020202020204" pitchFamily="34" charset="0"/>
                <a:cs typeface="Arial" pitchFamily="34" charset="0"/>
              </a:rPr>
              <a:t>Plot the query results with </a:t>
            </a:r>
            <a:r>
              <a:rPr lang="en-US" sz="2400" dirty="0" err="1">
                <a:solidFill>
                  <a:srgbClr val="404040"/>
                </a:solidFill>
                <a:latin typeface="Arial" panose="020B0604020202020204" pitchFamily="34" charset="0"/>
                <a:cs typeface="Arial" pitchFamily="34" charset="0"/>
              </a:rPr>
              <a:t>Plotly</a:t>
            </a:r>
            <a:endParaRPr lang="en-US" sz="2400" dirty="0">
              <a:solidFill>
                <a:srgbClr val="404040"/>
              </a:solidFill>
              <a:latin typeface="Arial" panose="020B0604020202020204" pitchFamily="34" charset="0"/>
              <a:cs typeface="Arial" pitchFamily="34" charset="0"/>
            </a:endParaRPr>
          </a:p>
        </p:txBody>
      </p:sp>
      <p:sp>
        <p:nvSpPr>
          <p:cNvPr id="13" name="Text Box 2">
            <a:extLst>
              <a:ext uri="{FF2B5EF4-FFF2-40B4-BE49-F238E27FC236}">
                <a16:creationId xmlns:a16="http://schemas.microsoft.com/office/drawing/2014/main" id="{AC472330-358D-7E40-9898-D08EE1D5D113}"/>
              </a:ext>
            </a:extLst>
          </p:cNvPr>
          <p:cNvSpPr txBox="1">
            <a:spLocks noChangeArrowheads="1"/>
          </p:cNvSpPr>
          <p:nvPr/>
        </p:nvSpPr>
        <p:spPr bwMode="auto">
          <a:xfrm>
            <a:off x="762000" y="130938"/>
            <a:ext cx="10007868" cy="646331"/>
          </a:xfrm>
          <a:prstGeom prst="rect">
            <a:avLst/>
          </a:prstGeom>
          <a:noFill/>
          <a:ln w="9525">
            <a:noFill/>
            <a:miter lim="800000"/>
            <a:headEnd/>
            <a:tailEnd/>
          </a:ln>
        </p:spPr>
        <p:txBody>
          <a:bodyPr wrap="none">
            <a:spAutoFit/>
          </a:bodyPr>
          <a:lstStyle/>
          <a:p>
            <a:r>
              <a:rPr lang="en-US" sz="3600" dirty="0">
                <a:solidFill>
                  <a:srgbClr val="404040"/>
                </a:solidFill>
                <a:latin typeface="Arial" panose="020B0604020202020204" pitchFamily="34" charset="0"/>
                <a:cs typeface="Arial" pitchFamily="34" charset="0"/>
              </a:rPr>
              <a:t>Querying the Materials Project &amp; managing data</a:t>
            </a:r>
          </a:p>
        </p:txBody>
      </p:sp>
      <p:sp>
        <p:nvSpPr>
          <p:cNvPr id="10" name="Footer Placeholder 9">
            <a:extLst>
              <a:ext uri="{FF2B5EF4-FFF2-40B4-BE49-F238E27FC236}">
                <a16:creationId xmlns:a16="http://schemas.microsoft.com/office/drawing/2014/main" id="{27CC6B43-131D-434A-B314-215F4C551733}"/>
              </a:ext>
            </a:extLst>
          </p:cNvPr>
          <p:cNvSpPr>
            <a:spLocks noGrp="1"/>
          </p:cNvSpPr>
          <p:nvPr>
            <p:ph type="ftr" sz="quarter" idx="11"/>
          </p:nvPr>
        </p:nvSpPr>
        <p:spPr/>
        <p:txBody>
          <a:bodyPr/>
          <a:lstStyle/>
          <a:p>
            <a:r>
              <a:rPr lang="en-US"/>
              <a:t>Zachary McClure - Repositories and data management</a:t>
            </a:r>
          </a:p>
        </p:txBody>
      </p:sp>
      <p:pic>
        <p:nvPicPr>
          <p:cNvPr id="5" name="Picture 4" descr="A picture containing photo, different, group&#10;&#10;Description automatically generated">
            <a:extLst>
              <a:ext uri="{FF2B5EF4-FFF2-40B4-BE49-F238E27FC236}">
                <a16:creationId xmlns:a16="http://schemas.microsoft.com/office/drawing/2014/main" id="{7D13F0FA-F326-40E8-86F3-06477ACE7C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1180018"/>
            <a:ext cx="5943600" cy="3543300"/>
          </a:xfrm>
          <a:prstGeom prst="rect">
            <a:avLst/>
          </a:prstGeom>
          <a:ln>
            <a:solidFill>
              <a:srgbClr val="337AB7"/>
            </a:solidFill>
          </a:ln>
        </p:spPr>
      </p:pic>
    </p:spTree>
    <p:extLst>
      <p:ext uri="{BB962C8B-B14F-4D97-AF65-F5344CB8AC3E}">
        <p14:creationId xmlns:p14="http://schemas.microsoft.com/office/powerpoint/2010/main" val="416310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FD8FB67-7A66-424E-AF79-71521560C032}"/>
              </a:ext>
            </a:extLst>
          </p:cNvPr>
          <p:cNvSpPr>
            <a:spLocks noGrp="1"/>
          </p:cNvSpPr>
          <p:nvPr>
            <p:ph type="sldNum" sz="quarter" idx="12"/>
          </p:nvPr>
        </p:nvSpPr>
        <p:spPr/>
        <p:txBody>
          <a:bodyPr/>
          <a:lstStyle/>
          <a:p>
            <a:fld id="{86FC4631-524F-493F-8F82-F73EB2EA4775}" type="slidenum">
              <a:rPr lang="en-US" smtClean="0"/>
              <a:pPr/>
              <a:t>12</a:t>
            </a:fld>
            <a:endParaRPr lang="en-US"/>
          </a:p>
        </p:txBody>
      </p:sp>
      <p:sp>
        <p:nvSpPr>
          <p:cNvPr id="8" name="Slide Number Placeholder 3">
            <a:extLst>
              <a:ext uri="{FF2B5EF4-FFF2-40B4-BE49-F238E27FC236}">
                <a16:creationId xmlns:a16="http://schemas.microsoft.com/office/drawing/2014/main" id="{0467AAE9-8030-4717-8755-AC44BA97B441}"/>
              </a:ext>
            </a:extLst>
          </p:cNvPr>
          <p:cNvSpPr txBox="1">
            <a:spLocks/>
          </p:cNvSpPr>
          <p:nvPr/>
        </p:nvSpPr>
        <p:spPr>
          <a:xfrm>
            <a:off x="10972800" y="6400801"/>
            <a:ext cx="914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lumMod val="85000"/>
                  </a:schemeClr>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FC4631-524F-493F-8F82-F73EB2EA4775}" type="slidenum">
              <a:rPr lang="en-US" smtClean="0"/>
              <a:pPr/>
              <a:t>12</a:t>
            </a:fld>
            <a:endParaRPr lang="en-US"/>
          </a:p>
        </p:txBody>
      </p:sp>
      <p:sp>
        <p:nvSpPr>
          <p:cNvPr id="15" name="Text Box 2">
            <a:extLst>
              <a:ext uri="{FF2B5EF4-FFF2-40B4-BE49-F238E27FC236}">
                <a16:creationId xmlns:a16="http://schemas.microsoft.com/office/drawing/2014/main" id="{EAA8B642-C49B-48D2-8EDF-A06EA2FCB353}"/>
              </a:ext>
            </a:extLst>
          </p:cNvPr>
          <p:cNvSpPr txBox="1">
            <a:spLocks noChangeArrowheads="1"/>
          </p:cNvSpPr>
          <p:nvPr/>
        </p:nvSpPr>
        <p:spPr bwMode="auto">
          <a:xfrm>
            <a:off x="685800" y="3429000"/>
            <a:ext cx="5105400" cy="1569660"/>
          </a:xfrm>
          <a:prstGeom prst="rect">
            <a:avLst/>
          </a:prstGeom>
          <a:noFill/>
          <a:ln w="9525">
            <a:noFill/>
            <a:miter lim="800000"/>
            <a:headEnd/>
            <a:tailEnd/>
          </a:ln>
        </p:spPr>
        <p:txBody>
          <a:bodyPr wrap="square">
            <a:spAutoFit/>
          </a:bodyPr>
          <a:lstStyle/>
          <a:p>
            <a:pPr marL="342900" indent="-342900">
              <a:buFont typeface="Arial" panose="020B0604020202020204" pitchFamily="34" charset="0"/>
              <a:buChar char="•"/>
            </a:pPr>
            <a:r>
              <a:rPr lang="en-US" sz="2400" dirty="0">
                <a:solidFill>
                  <a:srgbClr val="404040"/>
                </a:solidFill>
                <a:latin typeface="Arial" panose="020B0604020202020204" pitchFamily="34" charset="0"/>
                <a:cs typeface="Arial" pitchFamily="34" charset="0"/>
              </a:rPr>
              <a:t>Filter results that do not have elastic constants</a:t>
            </a:r>
          </a:p>
          <a:p>
            <a:pPr marL="342900" indent="-342900">
              <a:buFont typeface="Arial" panose="020B0604020202020204" pitchFamily="34" charset="0"/>
              <a:buChar char="•"/>
            </a:pPr>
            <a:r>
              <a:rPr lang="en-US" sz="2400" dirty="0">
                <a:solidFill>
                  <a:srgbClr val="404040"/>
                </a:solidFill>
                <a:latin typeface="Arial" panose="020B0604020202020204" pitchFamily="34" charset="0"/>
                <a:cs typeface="Arial" pitchFamily="34" charset="0"/>
              </a:rPr>
              <a:t>Expand elastic constant dictionary</a:t>
            </a:r>
          </a:p>
        </p:txBody>
      </p:sp>
      <p:sp>
        <p:nvSpPr>
          <p:cNvPr id="16" name="Text Box 2">
            <a:extLst>
              <a:ext uri="{FF2B5EF4-FFF2-40B4-BE49-F238E27FC236}">
                <a16:creationId xmlns:a16="http://schemas.microsoft.com/office/drawing/2014/main" id="{E3C70690-83DC-2C43-8A57-A1EEA39E10C2}"/>
              </a:ext>
            </a:extLst>
          </p:cNvPr>
          <p:cNvSpPr txBox="1">
            <a:spLocks noChangeArrowheads="1"/>
          </p:cNvSpPr>
          <p:nvPr/>
        </p:nvSpPr>
        <p:spPr bwMode="auto">
          <a:xfrm>
            <a:off x="762000" y="130938"/>
            <a:ext cx="10007868" cy="646331"/>
          </a:xfrm>
          <a:prstGeom prst="rect">
            <a:avLst/>
          </a:prstGeom>
          <a:noFill/>
          <a:ln w="9525">
            <a:noFill/>
            <a:miter lim="800000"/>
            <a:headEnd/>
            <a:tailEnd/>
          </a:ln>
        </p:spPr>
        <p:txBody>
          <a:bodyPr wrap="none">
            <a:spAutoFit/>
          </a:bodyPr>
          <a:lstStyle/>
          <a:p>
            <a:r>
              <a:rPr lang="en-US" sz="3600" dirty="0">
                <a:solidFill>
                  <a:srgbClr val="404040"/>
                </a:solidFill>
                <a:latin typeface="Arial" panose="020B0604020202020204" pitchFamily="34" charset="0"/>
                <a:cs typeface="Arial" pitchFamily="34" charset="0"/>
              </a:rPr>
              <a:t>Querying the Materials Project &amp; managing data</a:t>
            </a:r>
          </a:p>
        </p:txBody>
      </p:sp>
      <p:sp>
        <p:nvSpPr>
          <p:cNvPr id="10" name="Footer Placeholder 9">
            <a:extLst>
              <a:ext uri="{FF2B5EF4-FFF2-40B4-BE49-F238E27FC236}">
                <a16:creationId xmlns:a16="http://schemas.microsoft.com/office/drawing/2014/main" id="{E226EEBA-A337-A646-A0B7-EF1E7D4F80E3}"/>
              </a:ext>
            </a:extLst>
          </p:cNvPr>
          <p:cNvSpPr>
            <a:spLocks noGrp="1"/>
          </p:cNvSpPr>
          <p:nvPr>
            <p:ph type="ftr" sz="quarter" idx="11"/>
          </p:nvPr>
        </p:nvSpPr>
        <p:spPr/>
        <p:txBody>
          <a:bodyPr/>
          <a:lstStyle/>
          <a:p>
            <a:r>
              <a:rPr lang="en-US"/>
              <a:t>Zachary McClure - Repositories and data management</a:t>
            </a:r>
          </a:p>
        </p:txBody>
      </p:sp>
      <p:pic>
        <p:nvPicPr>
          <p:cNvPr id="5" name="Picture 4">
            <a:extLst>
              <a:ext uri="{FF2B5EF4-FFF2-40B4-BE49-F238E27FC236}">
                <a16:creationId xmlns:a16="http://schemas.microsoft.com/office/drawing/2014/main" id="{0C8C2A10-0BD9-47A8-BD86-D868FAA05F71}"/>
              </a:ext>
            </a:extLst>
          </p:cNvPr>
          <p:cNvPicPr>
            <a:picLocks noChangeAspect="1"/>
          </p:cNvPicPr>
          <p:nvPr/>
        </p:nvPicPr>
        <p:blipFill>
          <a:blip r:embed="rId2"/>
          <a:stretch>
            <a:fillRect/>
          </a:stretch>
        </p:blipFill>
        <p:spPr>
          <a:xfrm>
            <a:off x="651800" y="928670"/>
            <a:ext cx="7977249" cy="1799260"/>
          </a:xfrm>
          <a:prstGeom prst="rect">
            <a:avLst/>
          </a:prstGeom>
          <a:ln>
            <a:solidFill>
              <a:schemeClr val="accent1"/>
            </a:solidFill>
          </a:ln>
        </p:spPr>
      </p:pic>
      <p:pic>
        <p:nvPicPr>
          <p:cNvPr id="6" name="Picture 5">
            <a:extLst>
              <a:ext uri="{FF2B5EF4-FFF2-40B4-BE49-F238E27FC236}">
                <a16:creationId xmlns:a16="http://schemas.microsoft.com/office/drawing/2014/main" id="{A68B2E4A-5936-4E32-BF9A-B2EC91C29F7D}"/>
              </a:ext>
            </a:extLst>
          </p:cNvPr>
          <p:cNvPicPr>
            <a:picLocks noChangeAspect="1"/>
          </p:cNvPicPr>
          <p:nvPr/>
        </p:nvPicPr>
        <p:blipFill>
          <a:blip r:embed="rId3"/>
          <a:stretch>
            <a:fillRect/>
          </a:stretch>
        </p:blipFill>
        <p:spPr>
          <a:xfrm>
            <a:off x="5751899" y="2757943"/>
            <a:ext cx="5754301" cy="3414257"/>
          </a:xfrm>
          <a:prstGeom prst="rect">
            <a:avLst/>
          </a:prstGeom>
          <a:ln>
            <a:solidFill>
              <a:schemeClr val="accent1"/>
            </a:solidFill>
          </a:ln>
        </p:spPr>
      </p:pic>
    </p:spTree>
    <p:extLst>
      <p:ext uri="{BB962C8B-B14F-4D97-AF65-F5344CB8AC3E}">
        <p14:creationId xmlns:p14="http://schemas.microsoft.com/office/powerpoint/2010/main" val="4241046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photo&#10;&#10;Description automatically generated">
            <a:extLst>
              <a:ext uri="{FF2B5EF4-FFF2-40B4-BE49-F238E27FC236}">
                <a16:creationId xmlns:a16="http://schemas.microsoft.com/office/drawing/2014/main" id="{DB5405B3-B6EB-446D-8CC1-D20B850737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400" y="2674203"/>
            <a:ext cx="5943600" cy="3543300"/>
          </a:xfrm>
          <a:prstGeom prst="rect">
            <a:avLst/>
          </a:prstGeom>
          <a:ln>
            <a:solidFill>
              <a:srgbClr val="0D69A8"/>
            </a:solidFill>
          </a:ln>
        </p:spPr>
      </p:pic>
      <p:sp>
        <p:nvSpPr>
          <p:cNvPr id="4" name="Slide Number Placeholder 3">
            <a:extLst>
              <a:ext uri="{FF2B5EF4-FFF2-40B4-BE49-F238E27FC236}">
                <a16:creationId xmlns:a16="http://schemas.microsoft.com/office/drawing/2014/main" id="{9FD8FB67-7A66-424E-AF79-71521560C032}"/>
              </a:ext>
            </a:extLst>
          </p:cNvPr>
          <p:cNvSpPr>
            <a:spLocks noGrp="1"/>
          </p:cNvSpPr>
          <p:nvPr>
            <p:ph type="sldNum" sz="quarter" idx="12"/>
          </p:nvPr>
        </p:nvSpPr>
        <p:spPr/>
        <p:txBody>
          <a:bodyPr/>
          <a:lstStyle/>
          <a:p>
            <a:fld id="{86FC4631-524F-493F-8F82-F73EB2EA4775}" type="slidenum">
              <a:rPr lang="en-US" smtClean="0"/>
              <a:pPr/>
              <a:t>13</a:t>
            </a:fld>
            <a:endParaRPr lang="en-US"/>
          </a:p>
        </p:txBody>
      </p:sp>
      <p:sp>
        <p:nvSpPr>
          <p:cNvPr id="8" name="Slide Number Placeholder 3">
            <a:extLst>
              <a:ext uri="{FF2B5EF4-FFF2-40B4-BE49-F238E27FC236}">
                <a16:creationId xmlns:a16="http://schemas.microsoft.com/office/drawing/2014/main" id="{ECC3468B-78E7-44C2-91AE-96585F6FBEA4}"/>
              </a:ext>
            </a:extLst>
          </p:cNvPr>
          <p:cNvSpPr txBox="1">
            <a:spLocks/>
          </p:cNvSpPr>
          <p:nvPr/>
        </p:nvSpPr>
        <p:spPr>
          <a:xfrm>
            <a:off x="10972800" y="6400801"/>
            <a:ext cx="914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lumMod val="85000"/>
                  </a:schemeClr>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FC4631-524F-493F-8F82-F73EB2EA4775}" type="slidenum">
              <a:rPr lang="en-US" smtClean="0"/>
              <a:pPr/>
              <a:t>13</a:t>
            </a:fld>
            <a:endParaRPr lang="en-US"/>
          </a:p>
        </p:txBody>
      </p:sp>
      <p:sp>
        <p:nvSpPr>
          <p:cNvPr id="13" name="Rectangle 12">
            <a:extLst>
              <a:ext uri="{FF2B5EF4-FFF2-40B4-BE49-F238E27FC236}">
                <a16:creationId xmlns:a16="http://schemas.microsoft.com/office/drawing/2014/main" id="{1EE4D5CF-CF3D-4CA9-9B82-EB124D5FDAF8}"/>
              </a:ext>
            </a:extLst>
          </p:cNvPr>
          <p:cNvSpPr/>
          <p:nvPr/>
        </p:nvSpPr>
        <p:spPr>
          <a:xfrm>
            <a:off x="1310870" y="961435"/>
            <a:ext cx="3658328" cy="461665"/>
          </a:xfrm>
          <a:prstGeom prst="rect">
            <a:avLst/>
          </a:prstGeom>
        </p:spPr>
        <p:txBody>
          <a:bodyPr wrap="square">
            <a:spAutoFit/>
          </a:bodyPr>
          <a:lstStyle/>
          <a:p>
            <a:pPr algn="ctr"/>
            <a:r>
              <a:rPr lang="en-US" sz="2400" dirty="0">
                <a:latin typeface="Arial" panose="020B0604020202020204" pitchFamily="34" charset="0"/>
              </a:rPr>
              <a:t>Stable oxides</a:t>
            </a:r>
          </a:p>
        </p:txBody>
      </p:sp>
      <p:sp>
        <p:nvSpPr>
          <p:cNvPr id="14" name="Rectangle 13">
            <a:extLst>
              <a:ext uri="{FF2B5EF4-FFF2-40B4-BE49-F238E27FC236}">
                <a16:creationId xmlns:a16="http://schemas.microsoft.com/office/drawing/2014/main" id="{AD23EF1B-A013-45E5-83B8-2EF1AFF5706A}"/>
              </a:ext>
            </a:extLst>
          </p:cNvPr>
          <p:cNvSpPr/>
          <p:nvPr/>
        </p:nvSpPr>
        <p:spPr>
          <a:xfrm>
            <a:off x="7416800" y="1659908"/>
            <a:ext cx="3658328" cy="830997"/>
          </a:xfrm>
          <a:prstGeom prst="rect">
            <a:avLst/>
          </a:prstGeom>
        </p:spPr>
        <p:txBody>
          <a:bodyPr wrap="square">
            <a:spAutoFit/>
          </a:bodyPr>
          <a:lstStyle/>
          <a:p>
            <a:pPr algn="ctr"/>
            <a:r>
              <a:rPr lang="en-US" sz="2400" dirty="0">
                <a:latin typeface="Arial" panose="020B0604020202020204" pitchFamily="34" charset="0"/>
              </a:rPr>
              <a:t>Stable oxides + elasticity data filtered</a:t>
            </a:r>
          </a:p>
        </p:txBody>
      </p:sp>
      <p:sp>
        <p:nvSpPr>
          <p:cNvPr id="15" name="Text Box 2">
            <a:extLst>
              <a:ext uri="{FF2B5EF4-FFF2-40B4-BE49-F238E27FC236}">
                <a16:creationId xmlns:a16="http://schemas.microsoft.com/office/drawing/2014/main" id="{34712993-F97F-674C-B266-417F12FC8A75}"/>
              </a:ext>
            </a:extLst>
          </p:cNvPr>
          <p:cNvSpPr txBox="1">
            <a:spLocks noChangeArrowheads="1"/>
          </p:cNvSpPr>
          <p:nvPr/>
        </p:nvSpPr>
        <p:spPr bwMode="auto">
          <a:xfrm>
            <a:off x="762000" y="130938"/>
            <a:ext cx="10007868" cy="646331"/>
          </a:xfrm>
          <a:prstGeom prst="rect">
            <a:avLst/>
          </a:prstGeom>
          <a:noFill/>
          <a:ln w="9525">
            <a:noFill/>
            <a:miter lim="800000"/>
            <a:headEnd/>
            <a:tailEnd/>
          </a:ln>
        </p:spPr>
        <p:txBody>
          <a:bodyPr wrap="none">
            <a:spAutoFit/>
          </a:bodyPr>
          <a:lstStyle/>
          <a:p>
            <a:r>
              <a:rPr lang="en-US" sz="3600" dirty="0">
                <a:solidFill>
                  <a:srgbClr val="404040"/>
                </a:solidFill>
                <a:latin typeface="Arial" panose="020B0604020202020204" pitchFamily="34" charset="0"/>
                <a:cs typeface="Arial" pitchFamily="34" charset="0"/>
              </a:rPr>
              <a:t>Querying the Materials Project &amp; managing data</a:t>
            </a:r>
          </a:p>
        </p:txBody>
      </p:sp>
      <p:sp>
        <p:nvSpPr>
          <p:cNvPr id="2" name="Footer Placeholder 1">
            <a:extLst>
              <a:ext uri="{FF2B5EF4-FFF2-40B4-BE49-F238E27FC236}">
                <a16:creationId xmlns:a16="http://schemas.microsoft.com/office/drawing/2014/main" id="{3A1044DD-55F2-5B4A-ACAD-AA48098898F7}"/>
              </a:ext>
            </a:extLst>
          </p:cNvPr>
          <p:cNvSpPr>
            <a:spLocks noGrp="1"/>
          </p:cNvSpPr>
          <p:nvPr>
            <p:ph type="ftr" sz="quarter" idx="11"/>
          </p:nvPr>
        </p:nvSpPr>
        <p:spPr/>
        <p:txBody>
          <a:bodyPr/>
          <a:lstStyle/>
          <a:p>
            <a:r>
              <a:rPr lang="en-US"/>
              <a:t>Zachary McClure - Repositories and data management</a:t>
            </a:r>
          </a:p>
        </p:txBody>
      </p:sp>
      <p:pic>
        <p:nvPicPr>
          <p:cNvPr id="16" name="Picture 15" descr="A picture containing photo, different, group&#10;&#10;Description automatically generated">
            <a:extLst>
              <a:ext uri="{FF2B5EF4-FFF2-40B4-BE49-F238E27FC236}">
                <a16:creationId xmlns:a16="http://schemas.microsoft.com/office/drawing/2014/main" id="{013EA752-977A-41CD-855E-7FED5D6EC2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234" y="1535012"/>
            <a:ext cx="5943600" cy="3543300"/>
          </a:xfrm>
          <a:prstGeom prst="rect">
            <a:avLst/>
          </a:prstGeom>
          <a:ln>
            <a:solidFill>
              <a:srgbClr val="337AB7"/>
            </a:solidFill>
          </a:ln>
        </p:spPr>
      </p:pic>
    </p:spTree>
    <p:extLst>
      <p:ext uri="{BB962C8B-B14F-4D97-AF65-F5344CB8AC3E}">
        <p14:creationId xmlns:p14="http://schemas.microsoft.com/office/powerpoint/2010/main" val="2959213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FD8FB67-7A66-424E-AF79-71521560C032}"/>
              </a:ext>
            </a:extLst>
          </p:cNvPr>
          <p:cNvSpPr>
            <a:spLocks noGrp="1"/>
          </p:cNvSpPr>
          <p:nvPr>
            <p:ph type="sldNum" sz="quarter" idx="12"/>
          </p:nvPr>
        </p:nvSpPr>
        <p:spPr/>
        <p:txBody>
          <a:bodyPr/>
          <a:lstStyle/>
          <a:p>
            <a:fld id="{86FC4631-524F-493F-8F82-F73EB2EA4775}" type="slidenum">
              <a:rPr lang="en-US" smtClean="0"/>
              <a:pPr/>
              <a:t>14</a:t>
            </a:fld>
            <a:endParaRPr lang="en-US"/>
          </a:p>
        </p:txBody>
      </p:sp>
      <p:sp>
        <p:nvSpPr>
          <p:cNvPr id="8" name="Slide Number Placeholder 3">
            <a:extLst>
              <a:ext uri="{FF2B5EF4-FFF2-40B4-BE49-F238E27FC236}">
                <a16:creationId xmlns:a16="http://schemas.microsoft.com/office/drawing/2014/main" id="{ECC3468B-78E7-44C2-91AE-96585F6FBEA4}"/>
              </a:ext>
            </a:extLst>
          </p:cNvPr>
          <p:cNvSpPr txBox="1">
            <a:spLocks/>
          </p:cNvSpPr>
          <p:nvPr/>
        </p:nvSpPr>
        <p:spPr>
          <a:xfrm>
            <a:off x="10972800" y="6400801"/>
            <a:ext cx="914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lumMod val="85000"/>
                  </a:schemeClr>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FC4631-524F-493F-8F82-F73EB2EA4775}" type="slidenum">
              <a:rPr lang="en-US" smtClean="0"/>
              <a:pPr/>
              <a:t>14</a:t>
            </a:fld>
            <a:endParaRPr lang="en-US"/>
          </a:p>
        </p:txBody>
      </p:sp>
      <p:sp>
        <p:nvSpPr>
          <p:cNvPr id="16" name="Rectangle 15">
            <a:extLst>
              <a:ext uri="{FF2B5EF4-FFF2-40B4-BE49-F238E27FC236}">
                <a16:creationId xmlns:a16="http://schemas.microsoft.com/office/drawing/2014/main" id="{55FE4D0B-CCA2-4BC7-BB19-9DF181BF73D2}"/>
              </a:ext>
            </a:extLst>
          </p:cNvPr>
          <p:cNvSpPr/>
          <p:nvPr/>
        </p:nvSpPr>
        <p:spPr>
          <a:xfrm>
            <a:off x="7611569" y="1403230"/>
            <a:ext cx="3965814" cy="830997"/>
          </a:xfrm>
          <a:prstGeom prst="rect">
            <a:avLst/>
          </a:prstGeom>
        </p:spPr>
        <p:txBody>
          <a:bodyPr wrap="square">
            <a:spAutoFit/>
          </a:bodyPr>
          <a:lstStyle/>
          <a:p>
            <a:pPr algn="ctr"/>
            <a:r>
              <a:rPr lang="en-US" sz="2400" dirty="0">
                <a:latin typeface="Arial" panose="020B0604020202020204" pitchFamily="34" charset="0"/>
              </a:rPr>
              <a:t>Advanced plotting &amp; property correlation</a:t>
            </a:r>
          </a:p>
        </p:txBody>
      </p:sp>
      <p:pic>
        <p:nvPicPr>
          <p:cNvPr id="2" name="Picture 1">
            <a:extLst>
              <a:ext uri="{FF2B5EF4-FFF2-40B4-BE49-F238E27FC236}">
                <a16:creationId xmlns:a16="http://schemas.microsoft.com/office/drawing/2014/main" id="{640FA03A-7274-4FEE-9FAE-C850808237C5}"/>
              </a:ext>
            </a:extLst>
          </p:cNvPr>
          <p:cNvPicPr>
            <a:picLocks noChangeAspect="1"/>
          </p:cNvPicPr>
          <p:nvPr/>
        </p:nvPicPr>
        <p:blipFill>
          <a:blip r:embed="rId2"/>
          <a:stretch>
            <a:fillRect/>
          </a:stretch>
        </p:blipFill>
        <p:spPr>
          <a:xfrm>
            <a:off x="834714" y="874181"/>
            <a:ext cx="7068172" cy="2216046"/>
          </a:xfrm>
          <a:prstGeom prst="rect">
            <a:avLst/>
          </a:prstGeom>
          <a:ln>
            <a:solidFill>
              <a:schemeClr val="accent1"/>
            </a:solidFill>
          </a:ln>
        </p:spPr>
      </p:pic>
      <p:sp>
        <p:nvSpPr>
          <p:cNvPr id="14" name="Text Box 2">
            <a:extLst>
              <a:ext uri="{FF2B5EF4-FFF2-40B4-BE49-F238E27FC236}">
                <a16:creationId xmlns:a16="http://schemas.microsoft.com/office/drawing/2014/main" id="{1B77669E-E67A-D840-AC45-4DA5000B4E82}"/>
              </a:ext>
            </a:extLst>
          </p:cNvPr>
          <p:cNvSpPr txBox="1">
            <a:spLocks noChangeArrowheads="1"/>
          </p:cNvSpPr>
          <p:nvPr/>
        </p:nvSpPr>
        <p:spPr bwMode="auto">
          <a:xfrm>
            <a:off x="762000" y="130938"/>
            <a:ext cx="10007868" cy="646331"/>
          </a:xfrm>
          <a:prstGeom prst="rect">
            <a:avLst/>
          </a:prstGeom>
          <a:noFill/>
          <a:ln w="9525">
            <a:noFill/>
            <a:miter lim="800000"/>
            <a:headEnd/>
            <a:tailEnd/>
          </a:ln>
        </p:spPr>
        <p:txBody>
          <a:bodyPr wrap="none">
            <a:spAutoFit/>
          </a:bodyPr>
          <a:lstStyle/>
          <a:p>
            <a:r>
              <a:rPr lang="en-US" sz="3600" dirty="0">
                <a:solidFill>
                  <a:srgbClr val="404040"/>
                </a:solidFill>
                <a:latin typeface="Arial" panose="020B0604020202020204" pitchFamily="34" charset="0"/>
                <a:cs typeface="Arial" pitchFamily="34" charset="0"/>
              </a:rPr>
              <a:t>Querying the Materials Project &amp; managing data</a:t>
            </a:r>
          </a:p>
        </p:txBody>
      </p:sp>
      <p:pic>
        <p:nvPicPr>
          <p:cNvPr id="15" name="Picture 14">
            <a:extLst>
              <a:ext uri="{FF2B5EF4-FFF2-40B4-BE49-F238E27FC236}">
                <a16:creationId xmlns:a16="http://schemas.microsoft.com/office/drawing/2014/main" id="{F416B27F-0A0B-4294-B08F-065C6166EE9B}"/>
              </a:ext>
            </a:extLst>
          </p:cNvPr>
          <p:cNvPicPr>
            <a:picLocks noChangeAspect="1"/>
          </p:cNvPicPr>
          <p:nvPr/>
        </p:nvPicPr>
        <p:blipFill>
          <a:blip r:embed="rId3"/>
          <a:stretch>
            <a:fillRect/>
          </a:stretch>
        </p:blipFill>
        <p:spPr>
          <a:xfrm>
            <a:off x="6096000" y="3219848"/>
            <a:ext cx="5410200" cy="2779827"/>
          </a:xfrm>
          <a:prstGeom prst="rect">
            <a:avLst/>
          </a:prstGeom>
          <a:ln>
            <a:solidFill>
              <a:schemeClr val="tx2"/>
            </a:solidFill>
          </a:ln>
        </p:spPr>
      </p:pic>
      <p:sp>
        <p:nvSpPr>
          <p:cNvPr id="11" name="Footer Placeholder 10">
            <a:extLst>
              <a:ext uri="{FF2B5EF4-FFF2-40B4-BE49-F238E27FC236}">
                <a16:creationId xmlns:a16="http://schemas.microsoft.com/office/drawing/2014/main" id="{E44FB0BD-3611-E543-93ED-6EA13752312A}"/>
              </a:ext>
            </a:extLst>
          </p:cNvPr>
          <p:cNvSpPr>
            <a:spLocks noGrp="1"/>
          </p:cNvSpPr>
          <p:nvPr>
            <p:ph type="ftr" sz="quarter" idx="11"/>
          </p:nvPr>
        </p:nvSpPr>
        <p:spPr/>
        <p:txBody>
          <a:bodyPr/>
          <a:lstStyle/>
          <a:p>
            <a:r>
              <a:rPr lang="en-US"/>
              <a:t>Zachary McClure - Repositories and data management</a:t>
            </a:r>
          </a:p>
        </p:txBody>
      </p:sp>
      <p:pic>
        <p:nvPicPr>
          <p:cNvPr id="6" name="Picture 5" descr="A close up of a map&#10;&#10;Description automatically generated">
            <a:extLst>
              <a:ext uri="{FF2B5EF4-FFF2-40B4-BE49-F238E27FC236}">
                <a16:creationId xmlns:a16="http://schemas.microsoft.com/office/drawing/2014/main" id="{4E671BE2-F69F-4F19-B4E8-F95EDC04FC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4714" y="3187139"/>
            <a:ext cx="5032148" cy="2779827"/>
          </a:xfrm>
          <a:prstGeom prst="rect">
            <a:avLst/>
          </a:prstGeom>
          <a:ln>
            <a:solidFill>
              <a:srgbClr val="337AB7"/>
            </a:solidFill>
          </a:ln>
        </p:spPr>
      </p:pic>
    </p:spTree>
    <p:extLst>
      <p:ext uri="{BB962C8B-B14F-4D97-AF65-F5344CB8AC3E}">
        <p14:creationId xmlns:p14="http://schemas.microsoft.com/office/powerpoint/2010/main" val="805853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D8703-A12F-4C88-A33B-93E0D0AFAB17}"/>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Summary</a:t>
            </a:r>
            <a:endParaRPr lang="en-US" dirty="0"/>
          </a:p>
        </p:txBody>
      </p:sp>
      <p:sp>
        <p:nvSpPr>
          <p:cNvPr id="3" name="Footer Placeholder 2">
            <a:extLst>
              <a:ext uri="{FF2B5EF4-FFF2-40B4-BE49-F238E27FC236}">
                <a16:creationId xmlns:a16="http://schemas.microsoft.com/office/drawing/2014/main" id="{2E2A76B6-5E2A-489F-AF59-2BAB14ABFF07}"/>
              </a:ext>
            </a:extLst>
          </p:cNvPr>
          <p:cNvSpPr>
            <a:spLocks noGrp="1"/>
          </p:cNvSpPr>
          <p:nvPr>
            <p:ph type="ftr" sz="quarter" idx="11"/>
          </p:nvPr>
        </p:nvSpPr>
        <p:spPr/>
        <p:txBody>
          <a:bodyPr/>
          <a:lstStyle/>
          <a:p>
            <a:r>
              <a:rPr lang="en-US" dirty="0"/>
              <a:t>Zachary McClure - Repositories and data management</a:t>
            </a:r>
          </a:p>
        </p:txBody>
      </p:sp>
      <p:sp>
        <p:nvSpPr>
          <p:cNvPr id="4" name="Slide Number Placeholder 3">
            <a:extLst>
              <a:ext uri="{FF2B5EF4-FFF2-40B4-BE49-F238E27FC236}">
                <a16:creationId xmlns:a16="http://schemas.microsoft.com/office/drawing/2014/main" id="{BF38373C-F192-4691-A6C2-CDD4C3FE0AC5}"/>
              </a:ext>
            </a:extLst>
          </p:cNvPr>
          <p:cNvSpPr>
            <a:spLocks noGrp="1"/>
          </p:cNvSpPr>
          <p:nvPr>
            <p:ph type="sldNum" sz="quarter" idx="12"/>
          </p:nvPr>
        </p:nvSpPr>
        <p:spPr/>
        <p:txBody>
          <a:bodyPr/>
          <a:lstStyle/>
          <a:p>
            <a:fld id="{86FC4631-524F-493F-8F82-F73EB2EA4775}" type="slidenum">
              <a:rPr lang="en-US" smtClean="0"/>
              <a:pPr/>
              <a:t>15</a:t>
            </a:fld>
            <a:endParaRPr lang="en-US"/>
          </a:p>
        </p:txBody>
      </p:sp>
      <p:sp>
        <p:nvSpPr>
          <p:cNvPr id="5" name="Content Placeholder 4">
            <a:extLst>
              <a:ext uri="{FF2B5EF4-FFF2-40B4-BE49-F238E27FC236}">
                <a16:creationId xmlns:a16="http://schemas.microsoft.com/office/drawing/2014/main" id="{095281AF-F0E5-4474-B2CB-5D97106E049F}"/>
              </a:ext>
            </a:extLst>
          </p:cNvPr>
          <p:cNvSpPr txBox="1">
            <a:spLocks/>
          </p:cNvSpPr>
          <p:nvPr/>
        </p:nvSpPr>
        <p:spPr>
          <a:xfrm>
            <a:off x="711200" y="2057400"/>
            <a:ext cx="10947400" cy="3711785"/>
          </a:xfrm>
          <a:prstGeom prst="rect">
            <a:avLst/>
          </a:prstGeom>
        </p:spPr>
        <p:txBody>
          <a:bodyP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latin typeface="Arial" panose="020B0604020202020204" pitchFamily="34" charset="0"/>
                <a:cs typeface="Arial" panose="020B0604020202020204" pitchFamily="34" charset="0"/>
              </a:rPr>
              <a:t>Easily </a:t>
            </a:r>
            <a:r>
              <a:rPr lang="en-US" sz="2400" dirty="0" err="1">
                <a:latin typeface="Arial" panose="020B0604020202020204" pitchFamily="34" charset="0"/>
                <a:cs typeface="Arial" panose="020B0604020202020204" pitchFamily="34" charset="0"/>
              </a:rPr>
              <a:t>queryable</a:t>
            </a:r>
            <a:r>
              <a:rPr lang="en-US" sz="2400" dirty="0">
                <a:latin typeface="Arial" panose="020B0604020202020204" pitchFamily="34" charset="0"/>
                <a:cs typeface="Arial" panose="020B0604020202020204" pitchFamily="34" charset="0"/>
              </a:rPr>
              <a:t> databases offer researches access to data that can be useful for initial material searches, or for creating rapid sets of descriptors for machine learning models</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Management of these queried datasets can be easily done using pandas </a:t>
            </a:r>
            <a:r>
              <a:rPr lang="en-US" sz="2400" dirty="0" err="1">
                <a:latin typeface="Arial" panose="020B0604020202020204" pitchFamily="34" charset="0"/>
                <a:cs typeface="Arial" panose="020B0604020202020204" pitchFamily="34" charset="0"/>
              </a:rPr>
              <a:t>dataframes</a:t>
            </a: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The code in </a:t>
            </a:r>
            <a:r>
              <a:rPr lang="en-US" sz="2400" dirty="0">
                <a:latin typeface="Arial" panose="020B0604020202020204" pitchFamily="34" charset="0"/>
                <a:cs typeface="Arial" panose="020B0604020202020204" pitchFamily="34" charset="0"/>
                <a:hlinkClick r:id="rId2"/>
              </a:rPr>
              <a:t>https://nanohub.org/tools/matdatarepo</a:t>
            </a:r>
            <a:r>
              <a:rPr lang="en-US" sz="2400" dirty="0">
                <a:latin typeface="Arial" panose="020B0604020202020204" pitchFamily="34" charset="0"/>
                <a:cs typeface="Arial" panose="020B0604020202020204" pitchFamily="34" charset="0"/>
              </a:rPr>
              <a:t> can be easily modified to meet needs in a wide range of problems </a:t>
            </a:r>
          </a:p>
        </p:txBody>
      </p:sp>
    </p:spTree>
    <p:extLst>
      <p:ext uri="{BB962C8B-B14F-4D97-AF65-F5344CB8AC3E}">
        <p14:creationId xmlns:p14="http://schemas.microsoft.com/office/powerpoint/2010/main" val="2827325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A7BE4-544C-4DE6-A793-5F3F126E8091}"/>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Next steps</a:t>
            </a:r>
            <a:endParaRPr lang="en-US" dirty="0"/>
          </a:p>
        </p:txBody>
      </p:sp>
      <p:sp>
        <p:nvSpPr>
          <p:cNvPr id="3" name="Footer Placeholder 2">
            <a:extLst>
              <a:ext uri="{FF2B5EF4-FFF2-40B4-BE49-F238E27FC236}">
                <a16:creationId xmlns:a16="http://schemas.microsoft.com/office/drawing/2014/main" id="{C3E85427-1818-45DF-B386-30B1D1CED977}"/>
              </a:ext>
            </a:extLst>
          </p:cNvPr>
          <p:cNvSpPr>
            <a:spLocks noGrp="1"/>
          </p:cNvSpPr>
          <p:nvPr>
            <p:ph type="ftr" sz="quarter" idx="11"/>
          </p:nvPr>
        </p:nvSpPr>
        <p:spPr/>
        <p:txBody>
          <a:bodyPr/>
          <a:lstStyle/>
          <a:p>
            <a:r>
              <a:rPr lang="en-US" dirty="0"/>
              <a:t>Zachary McClure - Repositories and data management</a:t>
            </a:r>
          </a:p>
        </p:txBody>
      </p:sp>
      <p:sp>
        <p:nvSpPr>
          <p:cNvPr id="4" name="Slide Number Placeholder 3">
            <a:extLst>
              <a:ext uri="{FF2B5EF4-FFF2-40B4-BE49-F238E27FC236}">
                <a16:creationId xmlns:a16="http://schemas.microsoft.com/office/drawing/2014/main" id="{E12A6D06-C301-46EF-8CD1-B4F319426A57}"/>
              </a:ext>
            </a:extLst>
          </p:cNvPr>
          <p:cNvSpPr>
            <a:spLocks noGrp="1"/>
          </p:cNvSpPr>
          <p:nvPr>
            <p:ph type="sldNum" sz="quarter" idx="12"/>
          </p:nvPr>
        </p:nvSpPr>
        <p:spPr/>
        <p:txBody>
          <a:bodyPr/>
          <a:lstStyle/>
          <a:p>
            <a:fld id="{86FC4631-524F-493F-8F82-F73EB2EA4775}" type="slidenum">
              <a:rPr lang="en-US" smtClean="0"/>
              <a:pPr/>
              <a:t>16</a:t>
            </a:fld>
            <a:endParaRPr lang="en-US"/>
          </a:p>
        </p:txBody>
      </p:sp>
      <p:sp>
        <p:nvSpPr>
          <p:cNvPr id="6" name="Content Placeholder 4">
            <a:extLst>
              <a:ext uri="{FF2B5EF4-FFF2-40B4-BE49-F238E27FC236}">
                <a16:creationId xmlns:a16="http://schemas.microsoft.com/office/drawing/2014/main" id="{ED3E1D8D-EE95-491E-81FC-051C7133853E}"/>
              </a:ext>
            </a:extLst>
          </p:cNvPr>
          <p:cNvSpPr txBox="1">
            <a:spLocks/>
          </p:cNvSpPr>
          <p:nvPr/>
        </p:nvSpPr>
        <p:spPr>
          <a:xfrm>
            <a:off x="711200" y="2133600"/>
            <a:ext cx="10947400" cy="35052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b="1" dirty="0">
                <a:latin typeface="Arial" panose="020B0604020202020204" pitchFamily="34" charset="0"/>
                <a:cs typeface="Arial" panose="020B0604020202020204" pitchFamily="34" charset="0"/>
              </a:rPr>
              <a:t>Homework assignment</a:t>
            </a:r>
            <a:r>
              <a:rPr lang="en-US" sz="2400" dirty="0">
                <a:latin typeface="Arial" panose="020B0604020202020204" pitchFamily="34" charset="0"/>
                <a:cs typeface="Arial" panose="020B0604020202020204" pitchFamily="34" charset="0"/>
              </a:rPr>
              <a:t>: to reinforce concepts and help students modify the workflow and adapt it for their needs</a:t>
            </a:r>
          </a:p>
        </p:txBody>
      </p:sp>
    </p:spTree>
    <p:extLst>
      <p:ext uri="{BB962C8B-B14F-4D97-AF65-F5344CB8AC3E}">
        <p14:creationId xmlns:p14="http://schemas.microsoft.com/office/powerpoint/2010/main" val="2316529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462330-6FB0-1D48-98E6-57AED5ED31C1}"/>
              </a:ext>
            </a:extLst>
          </p:cNvPr>
          <p:cNvSpPr>
            <a:spLocks noGrp="1"/>
          </p:cNvSpPr>
          <p:nvPr>
            <p:ph type="title"/>
          </p:nvPr>
        </p:nvSpPr>
        <p:spPr>
          <a:xfrm>
            <a:off x="711200" y="137160"/>
            <a:ext cx="11404600" cy="639762"/>
          </a:xfrm>
        </p:spPr>
        <p:txBody>
          <a:bodyPr/>
          <a:lstStyle/>
          <a:p>
            <a:r>
              <a:rPr lang="en-US" dirty="0"/>
              <a:t>Learning objectives and prerequisites</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C4631-524F-493F-8F82-F73EB2EA4775}" type="slidenum">
              <a:rPr kumimoji="0" lang="en-US" sz="1200" b="0" i="0" u="none" strike="noStrike" kern="1200" cap="none" spc="0" normalizeH="0" baseline="0" noProof="0" smtClean="0">
                <a:ln>
                  <a:noFill/>
                </a:ln>
                <a:solidFill>
                  <a:prstClr val="white">
                    <a:lumMod val="8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white">
                  <a:lumMod val="85000"/>
                </a:prstClr>
              </a:solidFill>
              <a:effectLst/>
              <a:uLnTx/>
              <a:uFillTx/>
              <a:latin typeface="Arial" panose="020B0604020202020204" pitchFamily="34" charset="0"/>
              <a:ea typeface="+mn-ea"/>
              <a:cs typeface="+mn-cs"/>
            </a:endParaRPr>
          </a:p>
        </p:txBody>
      </p:sp>
      <p:sp>
        <p:nvSpPr>
          <p:cNvPr id="20" name="TextBox 19">
            <a:extLst>
              <a:ext uri="{FF2B5EF4-FFF2-40B4-BE49-F238E27FC236}">
                <a16:creationId xmlns:a16="http://schemas.microsoft.com/office/drawing/2014/main" id="{DF47ECF8-B76A-48FD-9E95-C294D2688B90}"/>
              </a:ext>
            </a:extLst>
          </p:cNvPr>
          <p:cNvSpPr txBox="1"/>
          <p:nvPr/>
        </p:nvSpPr>
        <p:spPr>
          <a:xfrm>
            <a:off x="838200" y="1200942"/>
            <a:ext cx="7516801" cy="34163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After completing this lecture you will: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Learn about and query data repositories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Manage data through efficient Pandas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dataframes</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Parsing</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Logic operations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Data visualization and selection</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Type management</a:t>
            </a:r>
            <a:endParaRPr kumimoji="0" lang="en-US" sz="24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 tailored queries specific to user application</a:t>
            </a:r>
          </a:p>
        </p:txBody>
      </p:sp>
      <p:sp>
        <p:nvSpPr>
          <p:cNvPr id="8" name="TextBox 7">
            <a:extLst>
              <a:ext uri="{FF2B5EF4-FFF2-40B4-BE49-F238E27FC236}">
                <a16:creationId xmlns:a16="http://schemas.microsoft.com/office/drawing/2014/main" id="{485E375B-A794-4BD8-8466-69F63FFB0DD7}"/>
              </a:ext>
            </a:extLst>
          </p:cNvPr>
          <p:cNvSpPr txBox="1"/>
          <p:nvPr/>
        </p:nvSpPr>
        <p:spPr>
          <a:xfrm>
            <a:off x="838200" y="4826061"/>
            <a:ext cx="4229043"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Pre-requisites: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Basic Python programming</a:t>
            </a:r>
          </a:p>
        </p:txBody>
      </p:sp>
      <p:sp>
        <p:nvSpPr>
          <p:cNvPr id="4" name="Footer Placeholder 3">
            <a:extLst>
              <a:ext uri="{FF2B5EF4-FFF2-40B4-BE49-F238E27FC236}">
                <a16:creationId xmlns:a16="http://schemas.microsoft.com/office/drawing/2014/main" id="{270B3338-521A-4D25-92BF-7970B940D73B}"/>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lumMod val="85000"/>
                  </a:prstClr>
                </a:solidFill>
                <a:effectLst/>
                <a:uLnTx/>
                <a:uFillTx/>
                <a:latin typeface="Arial" panose="020B0604020202020204" pitchFamily="34" charset="0"/>
                <a:ea typeface="+mn-ea"/>
                <a:cs typeface="+mn-cs"/>
              </a:rPr>
              <a:t>Zachary McClure - Repositories and data management</a:t>
            </a:r>
          </a:p>
        </p:txBody>
      </p:sp>
    </p:spTree>
    <p:extLst>
      <p:ext uri="{BB962C8B-B14F-4D97-AF65-F5344CB8AC3E}">
        <p14:creationId xmlns:p14="http://schemas.microsoft.com/office/powerpoint/2010/main" val="231249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xEl>
                                              <p:pRg st="2" end="2"/>
                                            </p:txEl>
                                          </p:spTgt>
                                        </p:tgtEl>
                                        <p:attrNameLst>
                                          <p:attrName>style.visibility</p:attrName>
                                        </p:attrNameLst>
                                      </p:cBhvr>
                                      <p:to>
                                        <p:strVal val="visible"/>
                                      </p:to>
                                    </p:set>
                                    <p:animEffect transition="in" filter="fade">
                                      <p:cBhvr>
                                        <p:cTn id="7" dur="500"/>
                                        <p:tgtEl>
                                          <p:spTgt spid="2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xEl>
                                              <p:pRg st="3" end="3"/>
                                            </p:txEl>
                                          </p:spTgt>
                                        </p:tgtEl>
                                        <p:attrNameLst>
                                          <p:attrName>style.visibility</p:attrName>
                                        </p:attrNameLst>
                                      </p:cBhvr>
                                      <p:to>
                                        <p:strVal val="visible"/>
                                      </p:to>
                                    </p:set>
                                    <p:animEffect transition="in" filter="fade">
                                      <p:cBhvr>
                                        <p:cTn id="12" dur="500"/>
                                        <p:tgtEl>
                                          <p:spTgt spid="20">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xEl>
                                              <p:pRg st="4" end="4"/>
                                            </p:txEl>
                                          </p:spTgt>
                                        </p:tgtEl>
                                        <p:attrNameLst>
                                          <p:attrName>style.visibility</p:attrName>
                                        </p:attrNameLst>
                                      </p:cBhvr>
                                      <p:to>
                                        <p:strVal val="visible"/>
                                      </p:to>
                                    </p:set>
                                    <p:animEffect transition="in" filter="fade">
                                      <p:cBhvr>
                                        <p:cTn id="17" dur="500"/>
                                        <p:tgtEl>
                                          <p:spTgt spid="2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xEl>
                                              <p:pRg st="5" end="5"/>
                                            </p:txEl>
                                          </p:spTgt>
                                        </p:tgtEl>
                                        <p:attrNameLst>
                                          <p:attrName>style.visibility</p:attrName>
                                        </p:attrNameLst>
                                      </p:cBhvr>
                                      <p:to>
                                        <p:strVal val="visible"/>
                                      </p:to>
                                    </p:set>
                                    <p:animEffect transition="in" filter="fade">
                                      <p:cBhvr>
                                        <p:cTn id="22" dur="500"/>
                                        <p:tgtEl>
                                          <p:spTgt spid="20">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xEl>
                                              <p:pRg st="6" end="6"/>
                                            </p:txEl>
                                          </p:spTgt>
                                        </p:tgtEl>
                                        <p:attrNameLst>
                                          <p:attrName>style.visibility</p:attrName>
                                        </p:attrNameLst>
                                      </p:cBhvr>
                                      <p:to>
                                        <p:strVal val="visible"/>
                                      </p:to>
                                    </p:set>
                                    <p:animEffect transition="in" filter="fade">
                                      <p:cBhvr>
                                        <p:cTn id="27" dur="500"/>
                                        <p:tgtEl>
                                          <p:spTgt spid="20">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
                                            <p:txEl>
                                              <p:pRg st="7" end="7"/>
                                            </p:txEl>
                                          </p:spTgt>
                                        </p:tgtEl>
                                        <p:attrNameLst>
                                          <p:attrName>style.visibility</p:attrName>
                                        </p:attrNameLst>
                                      </p:cBhvr>
                                      <p:to>
                                        <p:strVal val="visible"/>
                                      </p:to>
                                    </p:set>
                                    <p:animEffect transition="in" filter="fade">
                                      <p:cBhvr>
                                        <p:cTn id="32" dur="500"/>
                                        <p:tgtEl>
                                          <p:spTgt spid="20">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
                                            <p:txEl>
                                              <p:pRg st="8" end="8"/>
                                            </p:txEl>
                                          </p:spTgt>
                                        </p:tgtEl>
                                        <p:attrNameLst>
                                          <p:attrName>style.visibility</p:attrName>
                                        </p:attrNameLst>
                                      </p:cBhvr>
                                      <p:to>
                                        <p:strVal val="visible"/>
                                      </p:to>
                                    </p:set>
                                    <p:animEffect transition="in" filter="fade">
                                      <p:cBhvr>
                                        <p:cTn id="37" dur="500"/>
                                        <p:tgtEl>
                                          <p:spTgt spid="20">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Effect transition="in" filter="fade">
                                      <p:cBhvr>
                                        <p:cTn id="42" dur="500"/>
                                        <p:tgtEl>
                                          <p:spTgt spid="8">
                                            <p:txEl>
                                              <p:pRg st="0" end="0"/>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8">
                                            <p:txEl>
                                              <p:pRg st="1" end="1"/>
                                            </p:txEl>
                                          </p:spTgt>
                                        </p:tgtEl>
                                        <p:attrNameLst>
                                          <p:attrName>style.visibility</p:attrName>
                                        </p:attrNameLst>
                                      </p:cBhvr>
                                      <p:to>
                                        <p:strVal val="visible"/>
                                      </p:to>
                                    </p:set>
                                    <p:animEffect transition="in" filter="fade">
                                      <p:cBhvr>
                                        <p:cTn id="45"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46997D-F3ED-D84B-955E-57B4CFE3A320}"/>
              </a:ext>
            </a:extLst>
          </p:cNvPr>
          <p:cNvSpPr>
            <a:spLocks noGrp="1"/>
          </p:cNvSpPr>
          <p:nvPr>
            <p:ph type="title"/>
          </p:nvPr>
        </p:nvSpPr>
        <p:spPr/>
        <p:txBody>
          <a:bodyPr/>
          <a:lstStyle/>
          <a:p>
            <a:r>
              <a:rPr lang="en-US" sz="2800" dirty="0">
                <a:solidFill>
                  <a:prstClr val="black">
                    <a:lumMod val="75000"/>
                    <a:lumOff val="25000"/>
                  </a:prstClr>
                </a:solidFill>
              </a:rPr>
              <a:t>Launching a </a:t>
            </a:r>
            <a:r>
              <a:rPr lang="en-US" sz="2800" dirty="0" err="1">
                <a:solidFill>
                  <a:prstClr val="black">
                    <a:lumMod val="75000"/>
                    <a:lumOff val="25000"/>
                  </a:prstClr>
                </a:solidFill>
              </a:rPr>
              <a:t>Jupyter</a:t>
            </a:r>
            <a:r>
              <a:rPr lang="en-US" sz="2800" dirty="0">
                <a:solidFill>
                  <a:prstClr val="black">
                    <a:lumMod val="75000"/>
                    <a:lumOff val="25000"/>
                  </a:prstClr>
                </a:solidFill>
              </a:rPr>
              <a:t> tool in nanoHUB</a:t>
            </a:r>
            <a:endParaRPr lang="en-US" dirty="0"/>
          </a:p>
        </p:txBody>
      </p:sp>
      <p:sp>
        <p:nvSpPr>
          <p:cNvPr id="2" name="Slide Number Placeholder 1"/>
          <p:cNvSpPr>
            <a:spLocks noGrp="1"/>
          </p:cNvSpPr>
          <p:nvPr>
            <p:ph type="sldNum" sz="quarter" idx="12"/>
          </p:nvPr>
        </p:nvSpPr>
        <p:spPr/>
        <p:txBody>
          <a:bodyPr/>
          <a:lstStyle/>
          <a:p>
            <a:fld id="{86FC4631-524F-493F-8F82-F73EB2EA4775}" type="slidenum">
              <a:rPr lang="en-US" smtClean="0"/>
              <a:pPr/>
              <a:t>3</a:t>
            </a:fld>
            <a:endParaRPr lang="en-US"/>
          </a:p>
        </p:txBody>
      </p:sp>
      <p:sp>
        <p:nvSpPr>
          <p:cNvPr id="7" name="TextBox 6"/>
          <p:cNvSpPr txBox="1"/>
          <p:nvPr/>
        </p:nvSpPr>
        <p:spPr>
          <a:xfrm>
            <a:off x="2484790" y="972764"/>
            <a:ext cx="7968848" cy="1015663"/>
          </a:xfrm>
          <a:prstGeom prst="rect">
            <a:avLst/>
          </a:prstGeom>
          <a:noFill/>
        </p:spPr>
        <p:txBody>
          <a:bodyPr wrap="none" rtlCol="0">
            <a:spAutoFit/>
          </a:bodyPr>
          <a:lstStyle/>
          <a:p>
            <a:r>
              <a:rPr lang="en-US" sz="2000" dirty="0">
                <a:latin typeface="Arial" panose="020B0604020202020204" pitchFamily="34" charset="0"/>
              </a:rPr>
              <a:t>Querying Data Repositories</a:t>
            </a:r>
          </a:p>
          <a:p>
            <a:endParaRPr lang="en-US" sz="2000" dirty="0">
              <a:latin typeface="Arial" panose="020B0604020202020204" pitchFamily="34" charset="0"/>
            </a:endParaRPr>
          </a:p>
          <a:p>
            <a:r>
              <a:rPr lang="en-US" sz="2000" dirty="0">
                <a:latin typeface="Arial" panose="020B0604020202020204" pitchFamily="34" charset="0"/>
              </a:rPr>
              <a:t>From your browser go to link: </a:t>
            </a:r>
            <a:r>
              <a:rPr lang="en-US" sz="2000" dirty="0">
                <a:latin typeface="Arial" panose="020B0604020202020204" pitchFamily="34" charset="0"/>
                <a:hlinkClick r:id="rId3"/>
              </a:rPr>
              <a:t>https://nanohub.org/tools/matdatarepo/</a:t>
            </a:r>
            <a:endParaRPr lang="en-US" sz="2000" dirty="0">
              <a:latin typeface="Arial" panose="020B0604020202020204" pitchFamily="34" charset="0"/>
            </a:endParaRPr>
          </a:p>
        </p:txBody>
      </p:sp>
      <p:sp>
        <p:nvSpPr>
          <p:cNvPr id="8" name="TextBox 7"/>
          <p:cNvSpPr txBox="1"/>
          <p:nvPr/>
        </p:nvSpPr>
        <p:spPr>
          <a:xfrm>
            <a:off x="7620000" y="5265949"/>
            <a:ext cx="4419600" cy="461665"/>
          </a:xfrm>
          <a:prstGeom prst="rect">
            <a:avLst/>
          </a:prstGeom>
          <a:noFill/>
        </p:spPr>
        <p:txBody>
          <a:bodyPr wrap="square" rtlCol="0">
            <a:spAutoFit/>
          </a:bodyPr>
          <a:lstStyle/>
          <a:p>
            <a:r>
              <a:rPr lang="en-US" sz="2400" dirty="0">
                <a:latin typeface="Arial" panose="020B0604020202020204" pitchFamily="34" charset="0"/>
              </a:rPr>
              <a:t>Click on Launch Tool to begin</a:t>
            </a:r>
            <a:endParaRPr lang="en-US" sz="2400" dirty="0">
              <a:solidFill>
                <a:srgbClr val="0D69A8"/>
              </a:solidFill>
              <a:latin typeface="Arial" panose="020B0604020202020204" pitchFamily="34" charset="0"/>
            </a:endParaRPr>
          </a:p>
        </p:txBody>
      </p:sp>
      <p:pic>
        <p:nvPicPr>
          <p:cNvPr id="5" name="Picture 4">
            <a:extLst>
              <a:ext uri="{FF2B5EF4-FFF2-40B4-BE49-F238E27FC236}">
                <a16:creationId xmlns:a16="http://schemas.microsoft.com/office/drawing/2014/main" id="{E3FF5674-BACA-470B-8BEF-29D7B29DFAE4}"/>
              </a:ext>
            </a:extLst>
          </p:cNvPr>
          <p:cNvPicPr>
            <a:picLocks noChangeAspect="1"/>
          </p:cNvPicPr>
          <p:nvPr/>
        </p:nvPicPr>
        <p:blipFill>
          <a:blip r:embed="rId4"/>
          <a:stretch>
            <a:fillRect/>
          </a:stretch>
        </p:blipFill>
        <p:spPr>
          <a:xfrm>
            <a:off x="0" y="2133600"/>
            <a:ext cx="12192000" cy="2837246"/>
          </a:xfrm>
          <a:prstGeom prst="rect">
            <a:avLst/>
          </a:prstGeom>
          <a:ln w="9525">
            <a:solidFill>
              <a:schemeClr val="tx2"/>
            </a:solidFill>
          </a:ln>
        </p:spPr>
      </p:pic>
      <p:cxnSp>
        <p:nvCxnSpPr>
          <p:cNvPr id="6" name="Straight Arrow Connector 5">
            <a:extLst>
              <a:ext uri="{FF2B5EF4-FFF2-40B4-BE49-F238E27FC236}">
                <a16:creationId xmlns:a16="http://schemas.microsoft.com/office/drawing/2014/main" id="{93A4FB9B-B702-4FA9-A395-245BCB228122}"/>
              </a:ext>
            </a:extLst>
          </p:cNvPr>
          <p:cNvCxnSpPr>
            <a:cxnSpLocks/>
            <a:stCxn id="8" idx="0"/>
          </p:cNvCxnSpPr>
          <p:nvPr/>
        </p:nvCxnSpPr>
        <p:spPr>
          <a:xfrm flipV="1">
            <a:off x="9829800" y="3554070"/>
            <a:ext cx="152399" cy="1711879"/>
          </a:xfrm>
          <a:prstGeom prst="straightConnector1">
            <a:avLst/>
          </a:prstGeom>
          <a:ln w="57150">
            <a:solidFill>
              <a:srgbClr val="0D69A8"/>
            </a:solidFill>
            <a:tailEnd type="triangle"/>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CB53E58C-44A9-3F4F-B150-E14362E38B10}"/>
              </a:ext>
            </a:extLst>
          </p:cNvPr>
          <p:cNvSpPr>
            <a:spLocks noGrp="1"/>
          </p:cNvSpPr>
          <p:nvPr>
            <p:ph type="ftr" sz="quarter" idx="11"/>
          </p:nvPr>
        </p:nvSpPr>
        <p:spPr/>
        <p:txBody>
          <a:bodyPr/>
          <a:lstStyle/>
          <a:p>
            <a:r>
              <a:rPr lang="en-US"/>
              <a:t>Zachary McClure - Repositories and data management</a:t>
            </a:r>
          </a:p>
        </p:txBody>
      </p:sp>
    </p:spTree>
    <p:extLst>
      <p:ext uri="{BB962C8B-B14F-4D97-AF65-F5344CB8AC3E}">
        <p14:creationId xmlns:p14="http://schemas.microsoft.com/office/powerpoint/2010/main" val="506929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24C2329-C258-4066-8EA9-4739A79B4F5C}"/>
              </a:ext>
            </a:extLst>
          </p:cNvPr>
          <p:cNvPicPr>
            <a:picLocks noChangeAspect="1"/>
          </p:cNvPicPr>
          <p:nvPr/>
        </p:nvPicPr>
        <p:blipFill>
          <a:blip r:embed="rId2"/>
          <a:stretch>
            <a:fillRect/>
          </a:stretch>
        </p:blipFill>
        <p:spPr>
          <a:xfrm>
            <a:off x="6096001" y="3276599"/>
            <a:ext cx="5263594" cy="3064133"/>
          </a:xfrm>
          <a:prstGeom prst="rect">
            <a:avLst/>
          </a:prstGeom>
          <a:ln>
            <a:solidFill>
              <a:schemeClr val="tx2"/>
            </a:solidFill>
          </a:ln>
        </p:spPr>
      </p:pic>
      <p:sp>
        <p:nvSpPr>
          <p:cNvPr id="2" name="TextBox 1">
            <a:extLst>
              <a:ext uri="{FF2B5EF4-FFF2-40B4-BE49-F238E27FC236}">
                <a16:creationId xmlns:a16="http://schemas.microsoft.com/office/drawing/2014/main" id="{DADEF429-76BF-4147-9F70-7B7A2717F034}"/>
              </a:ext>
            </a:extLst>
          </p:cNvPr>
          <p:cNvSpPr txBox="1"/>
          <p:nvPr/>
        </p:nvSpPr>
        <p:spPr>
          <a:xfrm>
            <a:off x="6106559" y="4344699"/>
            <a:ext cx="1665841" cy="246221"/>
          </a:xfrm>
          <a:prstGeom prst="rect">
            <a:avLst/>
          </a:prstGeom>
          <a:solidFill>
            <a:schemeClr val="bg1"/>
          </a:solidFill>
        </p:spPr>
        <p:txBody>
          <a:bodyPr wrap="none" rtlCol="0">
            <a:spAutoFit/>
          </a:bodyPr>
          <a:lstStyle/>
          <a:p>
            <a:r>
              <a:rPr lang="en-US" sz="1000" b="1" u="sng" dirty="0">
                <a:solidFill>
                  <a:srgbClr val="337AB7"/>
                </a:solidFill>
                <a:latin typeface="Arial" panose="020B0604020202020204" pitchFamily="34" charset="0"/>
                <a:cs typeface="Arial" panose="020B0604020202020204" pitchFamily="34" charset="0"/>
              </a:rPr>
              <a:t>Introduction to querying</a:t>
            </a:r>
          </a:p>
        </p:txBody>
      </p:sp>
      <p:sp>
        <p:nvSpPr>
          <p:cNvPr id="4" name="Slide Number Placeholder 3">
            <a:extLst>
              <a:ext uri="{FF2B5EF4-FFF2-40B4-BE49-F238E27FC236}">
                <a16:creationId xmlns:a16="http://schemas.microsoft.com/office/drawing/2014/main" id="{4FE9DB4C-0892-443A-8003-286525B387A4}"/>
              </a:ext>
            </a:extLst>
          </p:cNvPr>
          <p:cNvSpPr>
            <a:spLocks noGrp="1"/>
          </p:cNvSpPr>
          <p:nvPr>
            <p:ph type="sldNum" sz="quarter" idx="12"/>
          </p:nvPr>
        </p:nvSpPr>
        <p:spPr/>
        <p:txBody>
          <a:bodyPr/>
          <a:lstStyle/>
          <a:p>
            <a:fld id="{86FC4631-524F-493F-8F82-F73EB2EA4775}" type="slidenum">
              <a:rPr lang="en-US" smtClean="0"/>
              <a:pPr/>
              <a:t>4</a:t>
            </a:fld>
            <a:endParaRPr lang="en-US"/>
          </a:p>
        </p:txBody>
      </p:sp>
      <p:sp>
        <p:nvSpPr>
          <p:cNvPr id="6" name="Text Box 2">
            <a:extLst>
              <a:ext uri="{FF2B5EF4-FFF2-40B4-BE49-F238E27FC236}">
                <a16:creationId xmlns:a16="http://schemas.microsoft.com/office/drawing/2014/main" id="{81A5B16E-7C79-41FF-968D-56D0C4CF339F}"/>
              </a:ext>
            </a:extLst>
          </p:cNvPr>
          <p:cNvSpPr txBox="1">
            <a:spLocks noChangeArrowheads="1"/>
          </p:cNvSpPr>
          <p:nvPr/>
        </p:nvSpPr>
        <p:spPr bwMode="auto">
          <a:xfrm>
            <a:off x="762000" y="113816"/>
            <a:ext cx="8692661" cy="553998"/>
          </a:xfrm>
          <a:prstGeom prst="rect">
            <a:avLst/>
          </a:prstGeom>
          <a:noFill/>
          <a:ln w="9525">
            <a:noFill/>
            <a:miter lim="800000"/>
            <a:headEnd/>
            <a:tailEnd/>
          </a:ln>
        </p:spPr>
        <p:txBody>
          <a:bodyPr wrap="square">
            <a:spAutoFit/>
          </a:bodyPr>
          <a:lstStyle/>
          <a:p>
            <a:r>
              <a:rPr lang="en-US" sz="3000" dirty="0">
                <a:solidFill>
                  <a:prstClr val="black">
                    <a:lumMod val="75000"/>
                    <a:lumOff val="25000"/>
                  </a:prstClr>
                </a:solidFill>
                <a:latin typeface="Arial" panose="020B0604020202020204" pitchFamily="34" charset="0"/>
                <a:ea typeface="+mj-ea"/>
                <a:cs typeface="Arial" panose="020B0604020202020204" pitchFamily="34" charset="0"/>
              </a:rPr>
              <a:t>Step 1: Landing Page – Notebook: Querying Data</a:t>
            </a:r>
            <a:endParaRPr lang="en-US" sz="3600" dirty="0">
              <a:solidFill>
                <a:srgbClr val="404040"/>
              </a:solidFill>
              <a:latin typeface="Arial" panose="020B0604020202020204" pitchFamily="34" charset="0"/>
              <a:cs typeface="Arial" pitchFamily="34" charset="0"/>
            </a:endParaRPr>
          </a:p>
        </p:txBody>
      </p:sp>
      <p:sp>
        <p:nvSpPr>
          <p:cNvPr id="8" name="Slide Number Placeholder 1">
            <a:extLst>
              <a:ext uri="{FF2B5EF4-FFF2-40B4-BE49-F238E27FC236}">
                <a16:creationId xmlns:a16="http://schemas.microsoft.com/office/drawing/2014/main" id="{753BACCB-0441-4912-AAE9-9D87E4ADE84D}"/>
              </a:ext>
            </a:extLst>
          </p:cNvPr>
          <p:cNvSpPr txBox="1">
            <a:spLocks/>
          </p:cNvSpPr>
          <p:nvPr/>
        </p:nvSpPr>
        <p:spPr>
          <a:xfrm>
            <a:off x="10972800" y="6400801"/>
            <a:ext cx="914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lumMod val="85000"/>
                  </a:schemeClr>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FC4631-524F-493F-8F82-F73EB2EA4775}" type="slidenum">
              <a:rPr lang="en-US" smtClean="0"/>
              <a:pPr/>
              <a:t>4</a:t>
            </a:fld>
            <a:endParaRPr lang="en-US"/>
          </a:p>
        </p:txBody>
      </p:sp>
      <p:sp>
        <p:nvSpPr>
          <p:cNvPr id="9" name="TextBox 8">
            <a:extLst>
              <a:ext uri="{FF2B5EF4-FFF2-40B4-BE49-F238E27FC236}">
                <a16:creationId xmlns:a16="http://schemas.microsoft.com/office/drawing/2014/main" id="{C0F6E1C2-A03E-4D27-AC54-6C8215277033}"/>
              </a:ext>
            </a:extLst>
          </p:cNvPr>
          <p:cNvSpPr txBox="1"/>
          <p:nvPr/>
        </p:nvSpPr>
        <p:spPr>
          <a:xfrm>
            <a:off x="146539" y="1550045"/>
            <a:ext cx="4882661" cy="3785652"/>
          </a:xfrm>
          <a:prstGeom prst="rect">
            <a:avLst/>
          </a:prstGeom>
          <a:noFill/>
        </p:spPr>
        <p:txBody>
          <a:bodyPr wrap="square" rtlCol="0">
            <a:spAutoFit/>
          </a:bodyPr>
          <a:lstStyle/>
          <a:p>
            <a:pPr marL="342900" indent="-342900">
              <a:buFont typeface="Arial" charset="0"/>
              <a:buChar char="•"/>
            </a:pPr>
            <a:r>
              <a:rPr lang="en-US" sz="2400" dirty="0">
                <a:latin typeface="Arial" panose="020B0604020202020204" pitchFamily="34" charset="0"/>
              </a:rPr>
              <a:t>Read through overview</a:t>
            </a:r>
          </a:p>
          <a:p>
            <a:pPr marL="342900" indent="-342900">
              <a:buFont typeface="Arial" charset="0"/>
              <a:buChar char="•"/>
            </a:pPr>
            <a:endParaRPr lang="en-US" sz="2400" dirty="0">
              <a:latin typeface="Arial" panose="020B0604020202020204" pitchFamily="34" charset="0"/>
            </a:endParaRPr>
          </a:p>
          <a:p>
            <a:pPr marL="342900" indent="-342900">
              <a:buFont typeface="Arial" charset="0"/>
              <a:buChar char="•"/>
            </a:pPr>
            <a:r>
              <a:rPr lang="en-US" sz="2400" dirty="0">
                <a:latin typeface="Arial" panose="020B0604020202020204" pitchFamily="34" charset="0"/>
              </a:rPr>
              <a:t>Navigate to “</a:t>
            </a:r>
            <a:r>
              <a:rPr lang="en-US" sz="2400" i="1" dirty="0">
                <a:latin typeface="Arial" panose="020B0604020202020204" pitchFamily="34" charset="0"/>
              </a:rPr>
              <a:t>Introduction to materials databases and their accessibility</a:t>
            </a:r>
            <a:r>
              <a:rPr lang="en-US" sz="2400" dirty="0">
                <a:latin typeface="Arial" panose="020B0604020202020204" pitchFamily="34" charset="0"/>
              </a:rPr>
              <a:t>” </a:t>
            </a:r>
            <a:r>
              <a:rPr lang="en-US" sz="2400" b="1" i="1" dirty="0">
                <a:latin typeface="Arial" panose="020B0604020202020204" pitchFamily="34" charset="0"/>
              </a:rPr>
              <a:t>first</a:t>
            </a:r>
            <a:endParaRPr lang="en-US" sz="2400" dirty="0">
              <a:latin typeface="Arial" panose="020B0604020202020204" pitchFamily="34" charset="0"/>
            </a:endParaRPr>
          </a:p>
          <a:p>
            <a:pPr marL="342900" indent="-342900">
              <a:buFont typeface="Arial" charset="0"/>
              <a:buChar char="•"/>
            </a:pPr>
            <a:endParaRPr lang="en-US" sz="2400" dirty="0">
              <a:latin typeface="Arial" panose="020B0604020202020204" pitchFamily="34" charset="0"/>
            </a:endParaRPr>
          </a:p>
          <a:p>
            <a:pPr marL="800100" lvl="1" indent="-342900">
              <a:buFont typeface="Arial" charset="0"/>
              <a:buChar char="•"/>
            </a:pPr>
            <a:r>
              <a:rPr lang="en-US" sz="2400" dirty="0">
                <a:latin typeface="Arial" panose="020B0604020202020204" pitchFamily="34" charset="0"/>
              </a:rPr>
              <a:t>This will provide you information on how to get access to each of these repositories</a:t>
            </a:r>
          </a:p>
        </p:txBody>
      </p:sp>
      <p:sp>
        <p:nvSpPr>
          <p:cNvPr id="10" name="Rectangle 9">
            <a:extLst>
              <a:ext uri="{FF2B5EF4-FFF2-40B4-BE49-F238E27FC236}">
                <a16:creationId xmlns:a16="http://schemas.microsoft.com/office/drawing/2014/main" id="{07E2B67A-FD71-4362-8B21-8DE1DBA5D0DC}"/>
              </a:ext>
            </a:extLst>
          </p:cNvPr>
          <p:cNvSpPr/>
          <p:nvPr/>
        </p:nvSpPr>
        <p:spPr>
          <a:xfrm>
            <a:off x="6115050" y="3702104"/>
            <a:ext cx="3409950" cy="212467"/>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1" name="Rectangle 10">
            <a:extLst>
              <a:ext uri="{FF2B5EF4-FFF2-40B4-BE49-F238E27FC236}">
                <a16:creationId xmlns:a16="http://schemas.microsoft.com/office/drawing/2014/main" id="{BC8B66CC-6F8A-4B51-8610-9EC6A1DF6E6B}"/>
              </a:ext>
            </a:extLst>
          </p:cNvPr>
          <p:cNvSpPr/>
          <p:nvPr/>
        </p:nvSpPr>
        <p:spPr>
          <a:xfrm>
            <a:off x="6115050" y="4400976"/>
            <a:ext cx="1773382" cy="16910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2" name="Rectangle 11">
            <a:extLst>
              <a:ext uri="{FF2B5EF4-FFF2-40B4-BE49-F238E27FC236}">
                <a16:creationId xmlns:a16="http://schemas.microsoft.com/office/drawing/2014/main" id="{53715E33-E2F4-4A45-9FA7-7F2539321BA1}"/>
              </a:ext>
            </a:extLst>
          </p:cNvPr>
          <p:cNvSpPr/>
          <p:nvPr/>
        </p:nvSpPr>
        <p:spPr>
          <a:xfrm>
            <a:off x="6115050" y="4988546"/>
            <a:ext cx="3105150" cy="212468"/>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3" name="Rectangle 12">
            <a:extLst>
              <a:ext uri="{FF2B5EF4-FFF2-40B4-BE49-F238E27FC236}">
                <a16:creationId xmlns:a16="http://schemas.microsoft.com/office/drawing/2014/main" id="{77B20D8C-7B64-4CB5-B9FA-FFCE0DF50A46}"/>
              </a:ext>
            </a:extLst>
          </p:cNvPr>
          <p:cNvSpPr/>
          <p:nvPr/>
        </p:nvSpPr>
        <p:spPr>
          <a:xfrm>
            <a:off x="6115050" y="5704031"/>
            <a:ext cx="4019550" cy="212468"/>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4" name="TextBox 13">
            <a:extLst>
              <a:ext uri="{FF2B5EF4-FFF2-40B4-BE49-F238E27FC236}">
                <a16:creationId xmlns:a16="http://schemas.microsoft.com/office/drawing/2014/main" id="{D7D07F32-217E-4E74-AF32-530B19B74CAA}"/>
              </a:ext>
            </a:extLst>
          </p:cNvPr>
          <p:cNvSpPr txBox="1"/>
          <p:nvPr/>
        </p:nvSpPr>
        <p:spPr>
          <a:xfrm>
            <a:off x="5734050" y="3620230"/>
            <a:ext cx="381000" cy="369332"/>
          </a:xfrm>
          <a:prstGeom prst="rect">
            <a:avLst/>
          </a:prstGeom>
          <a:noFill/>
        </p:spPr>
        <p:txBody>
          <a:bodyPr wrap="square" rtlCol="0">
            <a:spAutoFit/>
          </a:bodyPr>
          <a:lstStyle/>
          <a:p>
            <a:r>
              <a:rPr lang="en-US" dirty="0">
                <a:latin typeface="Arial" panose="020B0604020202020204" pitchFamily="34" charset="0"/>
              </a:rPr>
              <a:t>1.</a:t>
            </a:r>
          </a:p>
        </p:txBody>
      </p:sp>
      <p:sp>
        <p:nvSpPr>
          <p:cNvPr id="16" name="TextBox 15">
            <a:extLst>
              <a:ext uri="{FF2B5EF4-FFF2-40B4-BE49-F238E27FC236}">
                <a16:creationId xmlns:a16="http://schemas.microsoft.com/office/drawing/2014/main" id="{B07A64D3-5AFB-4971-BFEB-52FBDE9AAD01}"/>
              </a:ext>
            </a:extLst>
          </p:cNvPr>
          <p:cNvSpPr txBox="1"/>
          <p:nvPr/>
        </p:nvSpPr>
        <p:spPr>
          <a:xfrm>
            <a:off x="5734050" y="4283903"/>
            <a:ext cx="381000" cy="369332"/>
          </a:xfrm>
          <a:prstGeom prst="rect">
            <a:avLst/>
          </a:prstGeom>
          <a:noFill/>
        </p:spPr>
        <p:txBody>
          <a:bodyPr wrap="square" rtlCol="0">
            <a:spAutoFit/>
          </a:bodyPr>
          <a:lstStyle/>
          <a:p>
            <a:r>
              <a:rPr lang="en-US" dirty="0">
                <a:latin typeface="Arial" panose="020B0604020202020204" pitchFamily="34" charset="0"/>
              </a:rPr>
              <a:t>2.</a:t>
            </a:r>
          </a:p>
        </p:txBody>
      </p:sp>
      <p:sp>
        <p:nvSpPr>
          <p:cNvPr id="17" name="TextBox 16">
            <a:extLst>
              <a:ext uri="{FF2B5EF4-FFF2-40B4-BE49-F238E27FC236}">
                <a16:creationId xmlns:a16="http://schemas.microsoft.com/office/drawing/2014/main" id="{2745F6F1-391F-463B-99A9-9F0399507CF2}"/>
              </a:ext>
            </a:extLst>
          </p:cNvPr>
          <p:cNvSpPr txBox="1"/>
          <p:nvPr/>
        </p:nvSpPr>
        <p:spPr>
          <a:xfrm>
            <a:off x="5734050" y="4947576"/>
            <a:ext cx="381000" cy="369332"/>
          </a:xfrm>
          <a:prstGeom prst="rect">
            <a:avLst/>
          </a:prstGeom>
          <a:noFill/>
        </p:spPr>
        <p:txBody>
          <a:bodyPr wrap="square" rtlCol="0">
            <a:spAutoFit/>
          </a:bodyPr>
          <a:lstStyle/>
          <a:p>
            <a:r>
              <a:rPr lang="en-US" dirty="0">
                <a:latin typeface="Arial" panose="020B0604020202020204" pitchFamily="34" charset="0"/>
              </a:rPr>
              <a:t>3.</a:t>
            </a:r>
          </a:p>
        </p:txBody>
      </p:sp>
      <p:sp>
        <p:nvSpPr>
          <p:cNvPr id="18" name="TextBox 17">
            <a:extLst>
              <a:ext uri="{FF2B5EF4-FFF2-40B4-BE49-F238E27FC236}">
                <a16:creationId xmlns:a16="http://schemas.microsoft.com/office/drawing/2014/main" id="{AA5C5957-443A-4E4A-85FF-DF3337442BE1}"/>
              </a:ext>
            </a:extLst>
          </p:cNvPr>
          <p:cNvSpPr txBox="1"/>
          <p:nvPr/>
        </p:nvSpPr>
        <p:spPr>
          <a:xfrm>
            <a:off x="5734050" y="5644154"/>
            <a:ext cx="381000" cy="369332"/>
          </a:xfrm>
          <a:prstGeom prst="rect">
            <a:avLst/>
          </a:prstGeom>
          <a:noFill/>
        </p:spPr>
        <p:txBody>
          <a:bodyPr wrap="square" rtlCol="0">
            <a:spAutoFit/>
          </a:bodyPr>
          <a:lstStyle/>
          <a:p>
            <a:r>
              <a:rPr lang="en-US" dirty="0">
                <a:latin typeface="Arial" panose="020B0604020202020204" pitchFamily="34" charset="0"/>
              </a:rPr>
              <a:t>4.</a:t>
            </a:r>
          </a:p>
        </p:txBody>
      </p:sp>
      <p:pic>
        <p:nvPicPr>
          <p:cNvPr id="19" name="Picture 18">
            <a:extLst>
              <a:ext uri="{FF2B5EF4-FFF2-40B4-BE49-F238E27FC236}">
                <a16:creationId xmlns:a16="http://schemas.microsoft.com/office/drawing/2014/main" id="{CBA5404C-C91B-4B57-AD43-3A70B8F5686B}"/>
              </a:ext>
            </a:extLst>
          </p:cNvPr>
          <p:cNvPicPr>
            <a:picLocks noChangeAspect="1"/>
          </p:cNvPicPr>
          <p:nvPr/>
        </p:nvPicPr>
        <p:blipFill>
          <a:blip r:embed="rId3"/>
          <a:stretch>
            <a:fillRect/>
          </a:stretch>
        </p:blipFill>
        <p:spPr>
          <a:xfrm>
            <a:off x="6019800" y="965854"/>
            <a:ext cx="5029200" cy="2211236"/>
          </a:xfrm>
          <a:prstGeom prst="rect">
            <a:avLst/>
          </a:prstGeom>
          <a:ln>
            <a:solidFill>
              <a:schemeClr val="tx2"/>
            </a:solidFill>
          </a:ln>
        </p:spPr>
      </p:pic>
      <p:sp>
        <p:nvSpPr>
          <p:cNvPr id="7" name="Footer Placeholder 6">
            <a:extLst>
              <a:ext uri="{FF2B5EF4-FFF2-40B4-BE49-F238E27FC236}">
                <a16:creationId xmlns:a16="http://schemas.microsoft.com/office/drawing/2014/main" id="{06974B93-5847-4D46-8F15-24540EC679AA}"/>
              </a:ext>
            </a:extLst>
          </p:cNvPr>
          <p:cNvSpPr>
            <a:spLocks noGrp="1"/>
          </p:cNvSpPr>
          <p:nvPr>
            <p:ph type="ftr" sz="quarter" idx="11"/>
          </p:nvPr>
        </p:nvSpPr>
        <p:spPr/>
        <p:txBody>
          <a:bodyPr/>
          <a:lstStyle/>
          <a:p>
            <a:r>
              <a:rPr lang="en-US"/>
              <a:t>Zachary McClure - Repositories and data management</a:t>
            </a:r>
          </a:p>
        </p:txBody>
      </p:sp>
      <p:cxnSp>
        <p:nvCxnSpPr>
          <p:cNvPr id="20" name="Straight Arrow Connector 19">
            <a:extLst>
              <a:ext uri="{FF2B5EF4-FFF2-40B4-BE49-F238E27FC236}">
                <a16:creationId xmlns:a16="http://schemas.microsoft.com/office/drawing/2014/main" id="{5A049DBB-F922-41E8-A25B-5E53AA440229}"/>
              </a:ext>
            </a:extLst>
          </p:cNvPr>
          <p:cNvCxnSpPr>
            <a:cxnSpLocks/>
            <a:endCxn id="14" idx="1"/>
          </p:cNvCxnSpPr>
          <p:nvPr/>
        </p:nvCxnSpPr>
        <p:spPr>
          <a:xfrm>
            <a:off x="4648200" y="2927412"/>
            <a:ext cx="1085850" cy="877484"/>
          </a:xfrm>
          <a:prstGeom prst="straightConnector1">
            <a:avLst/>
          </a:prstGeom>
          <a:ln w="57150">
            <a:solidFill>
              <a:srgbClr val="0D69A8"/>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1425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5B12330-6A54-4B2F-A5D2-CAD9FB2A51BE}"/>
              </a:ext>
            </a:extLst>
          </p:cNvPr>
          <p:cNvSpPr>
            <a:spLocks noGrp="1"/>
          </p:cNvSpPr>
          <p:nvPr>
            <p:ph type="sldNum" sz="quarter" idx="12"/>
          </p:nvPr>
        </p:nvSpPr>
        <p:spPr/>
        <p:txBody>
          <a:bodyPr/>
          <a:lstStyle/>
          <a:p>
            <a:fld id="{86FC4631-524F-493F-8F82-F73EB2EA4775}" type="slidenum">
              <a:rPr lang="en-US" smtClean="0"/>
              <a:pPr/>
              <a:t>5</a:t>
            </a:fld>
            <a:endParaRPr lang="en-US"/>
          </a:p>
        </p:txBody>
      </p:sp>
      <p:sp>
        <p:nvSpPr>
          <p:cNvPr id="5" name="Text Box 2">
            <a:extLst>
              <a:ext uri="{FF2B5EF4-FFF2-40B4-BE49-F238E27FC236}">
                <a16:creationId xmlns:a16="http://schemas.microsoft.com/office/drawing/2014/main" id="{2762F4F7-6E02-4679-A7F9-C8597F277BF9}"/>
              </a:ext>
            </a:extLst>
          </p:cNvPr>
          <p:cNvSpPr txBox="1">
            <a:spLocks noChangeArrowheads="1"/>
          </p:cNvSpPr>
          <p:nvPr/>
        </p:nvSpPr>
        <p:spPr bwMode="auto">
          <a:xfrm>
            <a:off x="838200" y="189993"/>
            <a:ext cx="11262720" cy="584775"/>
          </a:xfrm>
          <a:prstGeom prst="rect">
            <a:avLst/>
          </a:prstGeom>
          <a:noFill/>
          <a:ln w="9525">
            <a:noFill/>
            <a:miter lim="800000"/>
            <a:headEnd/>
            <a:tailEnd/>
          </a:ln>
        </p:spPr>
        <p:txBody>
          <a:bodyPr wrap="square">
            <a:spAutoFit/>
          </a:bodyPr>
          <a:lstStyle/>
          <a:p>
            <a:r>
              <a:rPr lang="en-US" sz="3200" dirty="0">
                <a:solidFill>
                  <a:srgbClr val="404040"/>
                </a:solidFill>
                <a:latin typeface="Arial" panose="020B0604020202020204" pitchFamily="34" charset="0"/>
                <a:cs typeface="Arial" pitchFamily="34" charset="0"/>
              </a:rPr>
              <a:t>STEP 1: get API keys for MP</a:t>
            </a:r>
          </a:p>
        </p:txBody>
      </p:sp>
      <p:sp>
        <p:nvSpPr>
          <p:cNvPr id="7" name="TextBox 6">
            <a:extLst>
              <a:ext uri="{FF2B5EF4-FFF2-40B4-BE49-F238E27FC236}">
                <a16:creationId xmlns:a16="http://schemas.microsoft.com/office/drawing/2014/main" id="{F82D50B9-F011-4479-B18A-87076DA50B2C}"/>
              </a:ext>
            </a:extLst>
          </p:cNvPr>
          <p:cNvSpPr txBox="1"/>
          <p:nvPr/>
        </p:nvSpPr>
        <p:spPr>
          <a:xfrm>
            <a:off x="495300" y="4452169"/>
            <a:ext cx="4343400" cy="1200329"/>
          </a:xfrm>
          <a:prstGeom prst="rect">
            <a:avLst/>
          </a:prstGeom>
          <a:noFill/>
        </p:spPr>
        <p:txBody>
          <a:bodyPr wrap="square" rtlCol="0">
            <a:spAutoFit/>
          </a:bodyPr>
          <a:lstStyle/>
          <a:p>
            <a:r>
              <a:rPr lang="en-US" sz="2400" dirty="0">
                <a:latin typeface="Arial" panose="020B0604020202020204" pitchFamily="34" charset="0"/>
              </a:rPr>
              <a:t>Follow the links included in steps 3.1 to get an API key for Materials Project</a:t>
            </a:r>
          </a:p>
        </p:txBody>
      </p:sp>
      <p:sp>
        <p:nvSpPr>
          <p:cNvPr id="8" name="Slide Number Placeholder 2">
            <a:extLst>
              <a:ext uri="{FF2B5EF4-FFF2-40B4-BE49-F238E27FC236}">
                <a16:creationId xmlns:a16="http://schemas.microsoft.com/office/drawing/2014/main" id="{C661C5A7-2A93-4219-95DC-B40A7CECE2F7}"/>
              </a:ext>
            </a:extLst>
          </p:cNvPr>
          <p:cNvSpPr txBox="1">
            <a:spLocks/>
          </p:cNvSpPr>
          <p:nvPr/>
        </p:nvSpPr>
        <p:spPr>
          <a:xfrm>
            <a:off x="10972800" y="6400801"/>
            <a:ext cx="914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lumMod val="85000"/>
                  </a:schemeClr>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FC4631-524F-493F-8F82-F73EB2EA4775}" type="slidenum">
              <a:rPr lang="en-US" smtClean="0"/>
              <a:pPr/>
              <a:t>5</a:t>
            </a:fld>
            <a:endParaRPr lang="en-US"/>
          </a:p>
        </p:txBody>
      </p:sp>
      <p:pic>
        <p:nvPicPr>
          <p:cNvPr id="12" name="Picture 11">
            <a:extLst>
              <a:ext uri="{FF2B5EF4-FFF2-40B4-BE49-F238E27FC236}">
                <a16:creationId xmlns:a16="http://schemas.microsoft.com/office/drawing/2014/main" id="{6EEE2408-70EB-451C-936E-99354A51B8D4}"/>
              </a:ext>
            </a:extLst>
          </p:cNvPr>
          <p:cNvPicPr>
            <a:picLocks noChangeAspect="1"/>
          </p:cNvPicPr>
          <p:nvPr/>
        </p:nvPicPr>
        <p:blipFill>
          <a:blip r:embed="rId2"/>
          <a:stretch>
            <a:fillRect/>
          </a:stretch>
        </p:blipFill>
        <p:spPr>
          <a:xfrm>
            <a:off x="596899" y="970446"/>
            <a:ext cx="5270501" cy="3068154"/>
          </a:xfrm>
          <a:prstGeom prst="rect">
            <a:avLst/>
          </a:prstGeom>
          <a:ln>
            <a:solidFill>
              <a:schemeClr val="tx2"/>
            </a:solidFill>
          </a:ln>
        </p:spPr>
      </p:pic>
      <p:sp>
        <p:nvSpPr>
          <p:cNvPr id="13" name="Rectangle 12">
            <a:extLst>
              <a:ext uri="{FF2B5EF4-FFF2-40B4-BE49-F238E27FC236}">
                <a16:creationId xmlns:a16="http://schemas.microsoft.com/office/drawing/2014/main" id="{197AACBC-B658-47D7-BB7B-D409E229C0FF}"/>
              </a:ext>
            </a:extLst>
          </p:cNvPr>
          <p:cNvSpPr/>
          <p:nvPr/>
        </p:nvSpPr>
        <p:spPr>
          <a:xfrm>
            <a:off x="615949" y="1399971"/>
            <a:ext cx="3409950" cy="212467"/>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14" name="Picture 13">
            <a:extLst>
              <a:ext uri="{FF2B5EF4-FFF2-40B4-BE49-F238E27FC236}">
                <a16:creationId xmlns:a16="http://schemas.microsoft.com/office/drawing/2014/main" id="{0F2DF684-F0B4-4F5F-9F16-9653E7D32FCB}"/>
              </a:ext>
            </a:extLst>
          </p:cNvPr>
          <p:cNvPicPr>
            <a:picLocks noChangeAspect="1"/>
          </p:cNvPicPr>
          <p:nvPr/>
        </p:nvPicPr>
        <p:blipFill>
          <a:blip r:embed="rId3"/>
          <a:stretch>
            <a:fillRect/>
          </a:stretch>
        </p:blipFill>
        <p:spPr>
          <a:xfrm>
            <a:off x="6521161" y="2514600"/>
            <a:ext cx="5400675" cy="3796148"/>
          </a:xfrm>
          <a:prstGeom prst="rect">
            <a:avLst/>
          </a:prstGeom>
          <a:ln>
            <a:solidFill>
              <a:schemeClr val="tx2"/>
            </a:solidFill>
          </a:ln>
        </p:spPr>
      </p:pic>
      <p:sp>
        <p:nvSpPr>
          <p:cNvPr id="15" name="TextBox 14">
            <a:extLst>
              <a:ext uri="{FF2B5EF4-FFF2-40B4-BE49-F238E27FC236}">
                <a16:creationId xmlns:a16="http://schemas.microsoft.com/office/drawing/2014/main" id="{6474C9B5-F9DD-4438-B952-E47858A950F1}"/>
              </a:ext>
            </a:extLst>
          </p:cNvPr>
          <p:cNvSpPr txBox="1"/>
          <p:nvPr/>
        </p:nvSpPr>
        <p:spPr>
          <a:xfrm>
            <a:off x="5867399" y="975874"/>
            <a:ext cx="6233521" cy="1323439"/>
          </a:xfrm>
          <a:prstGeom prst="rect">
            <a:avLst/>
          </a:prstGeom>
          <a:noFill/>
        </p:spPr>
        <p:txBody>
          <a:bodyPr wrap="square" rtlCol="0">
            <a:spAutoFit/>
          </a:bodyPr>
          <a:lstStyle/>
          <a:p>
            <a:pPr algn="ctr"/>
            <a:r>
              <a:rPr lang="en-US" sz="2000" dirty="0">
                <a:latin typeface="Arial" panose="020B0604020202020204" pitchFamily="34" charset="0"/>
              </a:rPr>
              <a:t>Keep these API keys private! They are linked to your personal accounts and should not be distributed freely. Account access may be revoked by client if terms of use are broken.</a:t>
            </a:r>
          </a:p>
        </p:txBody>
      </p:sp>
      <p:sp>
        <p:nvSpPr>
          <p:cNvPr id="2" name="Rectangle 1">
            <a:extLst>
              <a:ext uri="{FF2B5EF4-FFF2-40B4-BE49-F238E27FC236}">
                <a16:creationId xmlns:a16="http://schemas.microsoft.com/office/drawing/2014/main" id="{12758407-9D4F-FA43-B706-D18B720DCA45}"/>
              </a:ext>
            </a:extLst>
          </p:cNvPr>
          <p:cNvSpPr/>
          <p:nvPr/>
        </p:nvSpPr>
        <p:spPr>
          <a:xfrm>
            <a:off x="615949" y="2002523"/>
            <a:ext cx="1859805" cy="261610"/>
          </a:xfrm>
          <a:prstGeom prst="rect">
            <a:avLst/>
          </a:prstGeom>
          <a:solidFill>
            <a:schemeClr val="bg1"/>
          </a:solidFill>
        </p:spPr>
        <p:txBody>
          <a:bodyPr wrap="none">
            <a:spAutoFit/>
          </a:bodyPr>
          <a:lstStyle/>
          <a:p>
            <a:r>
              <a:rPr lang="en-US" sz="1100" b="1" u="sng" dirty="0">
                <a:solidFill>
                  <a:srgbClr val="337AB7"/>
                </a:solidFill>
                <a:latin typeface="Arial" panose="020B0604020202020204" pitchFamily="34" charset="0"/>
                <a:cs typeface="Arial" panose="020B0604020202020204" pitchFamily="34" charset="0"/>
              </a:rPr>
              <a:t>Introduction to querying:</a:t>
            </a:r>
          </a:p>
        </p:txBody>
      </p:sp>
      <p:sp>
        <p:nvSpPr>
          <p:cNvPr id="6" name="Footer Placeholder 5">
            <a:extLst>
              <a:ext uri="{FF2B5EF4-FFF2-40B4-BE49-F238E27FC236}">
                <a16:creationId xmlns:a16="http://schemas.microsoft.com/office/drawing/2014/main" id="{F793F5C4-50BB-DD40-8107-7177D32C1962}"/>
              </a:ext>
            </a:extLst>
          </p:cNvPr>
          <p:cNvSpPr>
            <a:spLocks noGrp="1"/>
          </p:cNvSpPr>
          <p:nvPr>
            <p:ph type="ftr" sz="quarter" idx="11"/>
          </p:nvPr>
        </p:nvSpPr>
        <p:spPr/>
        <p:txBody>
          <a:bodyPr/>
          <a:lstStyle/>
          <a:p>
            <a:r>
              <a:rPr lang="en-US"/>
              <a:t>Zachary McClure - Repositories and data management</a:t>
            </a:r>
          </a:p>
        </p:txBody>
      </p:sp>
      <p:cxnSp>
        <p:nvCxnSpPr>
          <p:cNvPr id="16" name="Straight Arrow Connector 15">
            <a:extLst>
              <a:ext uri="{FF2B5EF4-FFF2-40B4-BE49-F238E27FC236}">
                <a16:creationId xmlns:a16="http://schemas.microsoft.com/office/drawing/2014/main" id="{65B8FC5E-BAEE-45E5-AA3E-65F53BD831E6}"/>
              </a:ext>
            </a:extLst>
          </p:cNvPr>
          <p:cNvCxnSpPr>
            <a:cxnSpLocks/>
            <a:stCxn id="7" idx="3"/>
          </p:cNvCxnSpPr>
          <p:nvPr/>
        </p:nvCxnSpPr>
        <p:spPr>
          <a:xfrm flipV="1">
            <a:off x="4838700" y="4038600"/>
            <a:ext cx="1562100" cy="1013734"/>
          </a:xfrm>
          <a:prstGeom prst="straightConnector1">
            <a:avLst/>
          </a:prstGeom>
          <a:ln w="57150">
            <a:solidFill>
              <a:srgbClr val="0D69A8"/>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7309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788A789-26BA-48B8-8E50-AF069F592B97}"/>
              </a:ext>
            </a:extLst>
          </p:cNvPr>
          <p:cNvSpPr>
            <a:spLocks noGrp="1"/>
          </p:cNvSpPr>
          <p:nvPr>
            <p:ph type="sldNum" sz="quarter" idx="12"/>
          </p:nvPr>
        </p:nvSpPr>
        <p:spPr/>
        <p:txBody>
          <a:bodyPr/>
          <a:lstStyle/>
          <a:p>
            <a:fld id="{86FC4631-524F-493F-8F82-F73EB2EA4775}" type="slidenum">
              <a:rPr lang="en-US" smtClean="0"/>
              <a:pPr/>
              <a:t>6</a:t>
            </a:fld>
            <a:endParaRPr lang="en-US"/>
          </a:p>
        </p:txBody>
      </p:sp>
      <p:sp>
        <p:nvSpPr>
          <p:cNvPr id="6" name="Text Box 2">
            <a:extLst>
              <a:ext uri="{FF2B5EF4-FFF2-40B4-BE49-F238E27FC236}">
                <a16:creationId xmlns:a16="http://schemas.microsoft.com/office/drawing/2014/main" id="{6CC27AE3-B402-4572-8DD9-5A510EADB7AC}"/>
              </a:ext>
            </a:extLst>
          </p:cNvPr>
          <p:cNvSpPr txBox="1">
            <a:spLocks noChangeArrowheads="1"/>
          </p:cNvSpPr>
          <p:nvPr/>
        </p:nvSpPr>
        <p:spPr bwMode="auto">
          <a:xfrm>
            <a:off x="762000" y="152400"/>
            <a:ext cx="7620000" cy="584775"/>
          </a:xfrm>
          <a:prstGeom prst="rect">
            <a:avLst/>
          </a:prstGeom>
          <a:noFill/>
          <a:ln w="9525">
            <a:noFill/>
            <a:miter lim="800000"/>
            <a:headEnd/>
            <a:tailEnd/>
          </a:ln>
        </p:spPr>
        <p:txBody>
          <a:bodyPr wrap="square">
            <a:spAutoFit/>
          </a:bodyPr>
          <a:lstStyle/>
          <a:p>
            <a:r>
              <a:rPr lang="en-US" sz="3200" dirty="0">
                <a:latin typeface="Arial" panose="020B0604020202020204" pitchFamily="34" charset="0"/>
                <a:cs typeface="Arial" pitchFamily="34" charset="0"/>
              </a:rPr>
              <a:t>Querying and managing data</a:t>
            </a:r>
          </a:p>
        </p:txBody>
      </p:sp>
      <p:sp>
        <p:nvSpPr>
          <p:cNvPr id="8" name="Slide Number Placeholder 1">
            <a:extLst>
              <a:ext uri="{FF2B5EF4-FFF2-40B4-BE49-F238E27FC236}">
                <a16:creationId xmlns:a16="http://schemas.microsoft.com/office/drawing/2014/main" id="{A78C9EDF-7566-425F-855C-E678F29CB912}"/>
              </a:ext>
            </a:extLst>
          </p:cNvPr>
          <p:cNvSpPr txBox="1">
            <a:spLocks/>
          </p:cNvSpPr>
          <p:nvPr/>
        </p:nvSpPr>
        <p:spPr>
          <a:xfrm>
            <a:off x="10972800" y="6400801"/>
            <a:ext cx="914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lumMod val="85000"/>
                  </a:schemeClr>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FC4631-524F-493F-8F82-F73EB2EA4775}" type="slidenum">
              <a:rPr lang="en-US" smtClean="0"/>
              <a:pPr/>
              <a:t>6</a:t>
            </a:fld>
            <a:endParaRPr lang="en-US"/>
          </a:p>
        </p:txBody>
      </p:sp>
      <p:sp>
        <p:nvSpPr>
          <p:cNvPr id="2" name="TextBox 1">
            <a:extLst>
              <a:ext uri="{FF2B5EF4-FFF2-40B4-BE49-F238E27FC236}">
                <a16:creationId xmlns:a16="http://schemas.microsoft.com/office/drawing/2014/main" id="{A7E257EA-781B-1B43-94DA-5718ED5ADA2C}"/>
              </a:ext>
            </a:extLst>
          </p:cNvPr>
          <p:cNvSpPr txBox="1"/>
          <p:nvPr/>
        </p:nvSpPr>
        <p:spPr>
          <a:xfrm>
            <a:off x="685800" y="1219200"/>
            <a:ext cx="7766870" cy="5693866"/>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Tasks</a:t>
            </a:r>
          </a:p>
          <a:p>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Perform large queries to database repository</a:t>
            </a:r>
          </a:p>
          <a:p>
            <a:pPr marL="914400" lvl="1" indent="-457200">
              <a:buFont typeface="Arial" panose="020B0604020202020204" pitchFamily="34" charset="0"/>
              <a:buChar char="•"/>
            </a:pPr>
            <a:r>
              <a:rPr lang="en-US" sz="2800" dirty="0">
                <a:solidFill>
                  <a:srgbClr val="0070C0"/>
                </a:solidFill>
                <a:latin typeface="Arial" panose="020B0604020202020204" pitchFamily="34" charset="0"/>
                <a:cs typeface="Arial" panose="020B0604020202020204" pitchFamily="34" charset="0"/>
              </a:rPr>
              <a:t>Filter results</a:t>
            </a:r>
          </a:p>
          <a:p>
            <a:pPr marL="914400" lvl="1" indent="-457200">
              <a:buFont typeface="Arial" panose="020B0604020202020204" pitchFamily="34" charset="0"/>
              <a:buChar char="•"/>
            </a:pPr>
            <a:r>
              <a:rPr lang="en-US" sz="2800" dirty="0">
                <a:solidFill>
                  <a:srgbClr val="0070C0"/>
                </a:solidFill>
                <a:latin typeface="Arial" panose="020B0604020202020204" pitchFamily="34" charset="0"/>
                <a:cs typeface="Arial" panose="020B0604020202020204" pitchFamily="34" charset="0"/>
              </a:rPr>
              <a:t>Convert between types of data</a:t>
            </a:r>
          </a:p>
          <a:p>
            <a:pPr lvl="1"/>
            <a:endParaRPr lang="en-US" sz="2800" dirty="0">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Plot results &amp; find correlations</a:t>
            </a:r>
          </a:p>
          <a:p>
            <a:pPr marL="914400" lvl="1" indent="-457200">
              <a:buFont typeface="Arial" panose="020B0604020202020204" pitchFamily="34" charset="0"/>
              <a:buChar char="•"/>
            </a:pPr>
            <a:r>
              <a:rPr lang="en-US" sz="2800" dirty="0">
                <a:solidFill>
                  <a:srgbClr val="0D69A8"/>
                </a:solidFill>
                <a:latin typeface="Arial" panose="020B0604020202020204" pitchFamily="34" charset="0"/>
                <a:cs typeface="Arial" panose="020B0604020202020204" pitchFamily="34" charset="0"/>
              </a:rPr>
              <a:t>Assess the scale of your data</a:t>
            </a:r>
          </a:p>
          <a:p>
            <a:pPr marL="914400" lvl="1" indent="-457200">
              <a:buFont typeface="Arial" panose="020B0604020202020204" pitchFamily="34" charset="0"/>
              <a:buChar char="•"/>
            </a:pPr>
            <a:r>
              <a:rPr lang="en-US" sz="2800" dirty="0">
                <a:solidFill>
                  <a:srgbClr val="0D69A8"/>
                </a:solidFill>
                <a:latin typeface="Arial" panose="020B0604020202020204" pitchFamily="34" charset="0"/>
                <a:cs typeface="Arial" panose="020B0604020202020204" pitchFamily="34" charset="0"/>
              </a:rPr>
              <a:t>Advanced images with </a:t>
            </a:r>
            <a:r>
              <a:rPr lang="en-US" sz="2800" dirty="0" err="1">
                <a:solidFill>
                  <a:srgbClr val="0D69A8"/>
                </a:solidFill>
                <a:latin typeface="Arial" panose="020B0604020202020204" pitchFamily="34" charset="0"/>
                <a:cs typeface="Arial" panose="020B0604020202020204" pitchFamily="34" charset="0"/>
              </a:rPr>
              <a:t>Plotly</a:t>
            </a:r>
            <a:endParaRPr lang="en-US" sz="2800" dirty="0">
              <a:solidFill>
                <a:srgbClr val="0D69A8"/>
              </a:solidFill>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p:txBody>
      </p:sp>
      <p:pic>
        <p:nvPicPr>
          <p:cNvPr id="10" name="Image" descr="Image">
            <a:extLst>
              <a:ext uri="{FF2B5EF4-FFF2-40B4-BE49-F238E27FC236}">
                <a16:creationId xmlns:a16="http://schemas.microsoft.com/office/drawing/2014/main" id="{72DF0552-C6F7-48DE-8839-F71B5C68D0F2}"/>
              </a:ext>
            </a:extLst>
          </p:cNvPr>
          <p:cNvPicPr>
            <a:picLocks noChangeAspect="1"/>
          </p:cNvPicPr>
          <p:nvPr/>
        </p:nvPicPr>
        <p:blipFill>
          <a:blip r:embed="rId2"/>
          <a:stretch>
            <a:fillRect/>
          </a:stretch>
        </p:blipFill>
        <p:spPr>
          <a:xfrm>
            <a:off x="9419802" y="2085509"/>
            <a:ext cx="2467398" cy="2196068"/>
          </a:xfrm>
          <a:prstGeom prst="rect">
            <a:avLst/>
          </a:prstGeom>
          <a:ln w="12700">
            <a:miter lim="400000"/>
          </a:ln>
        </p:spPr>
      </p:pic>
      <p:sp>
        <p:nvSpPr>
          <p:cNvPr id="5" name="Footer Placeholder 4">
            <a:extLst>
              <a:ext uri="{FF2B5EF4-FFF2-40B4-BE49-F238E27FC236}">
                <a16:creationId xmlns:a16="http://schemas.microsoft.com/office/drawing/2014/main" id="{F0ABF197-B7CA-BA49-A71B-8C0A252BC465}"/>
              </a:ext>
            </a:extLst>
          </p:cNvPr>
          <p:cNvSpPr>
            <a:spLocks noGrp="1"/>
          </p:cNvSpPr>
          <p:nvPr>
            <p:ph type="ftr" sz="quarter" idx="11"/>
          </p:nvPr>
        </p:nvSpPr>
        <p:spPr/>
        <p:txBody>
          <a:bodyPr/>
          <a:lstStyle/>
          <a:p>
            <a:r>
              <a:rPr lang="en-US"/>
              <a:t>Zachary McClure - Repositories and data management</a:t>
            </a:r>
          </a:p>
        </p:txBody>
      </p:sp>
    </p:spTree>
    <p:extLst>
      <p:ext uri="{BB962C8B-B14F-4D97-AF65-F5344CB8AC3E}">
        <p14:creationId xmlns:p14="http://schemas.microsoft.com/office/powerpoint/2010/main" val="2758564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0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FD8FB67-7A66-424E-AF79-71521560C032}"/>
              </a:ext>
            </a:extLst>
          </p:cNvPr>
          <p:cNvSpPr>
            <a:spLocks noGrp="1"/>
          </p:cNvSpPr>
          <p:nvPr>
            <p:ph type="sldNum" sz="quarter" idx="12"/>
          </p:nvPr>
        </p:nvSpPr>
        <p:spPr/>
        <p:txBody>
          <a:bodyPr/>
          <a:lstStyle/>
          <a:p>
            <a:fld id="{86FC4631-524F-493F-8F82-F73EB2EA4775}" type="slidenum">
              <a:rPr lang="en-US" smtClean="0"/>
              <a:pPr/>
              <a:t>7</a:t>
            </a:fld>
            <a:endParaRPr lang="en-US"/>
          </a:p>
        </p:txBody>
      </p:sp>
      <p:pic>
        <p:nvPicPr>
          <p:cNvPr id="29" name="Picture 28">
            <a:extLst>
              <a:ext uri="{FF2B5EF4-FFF2-40B4-BE49-F238E27FC236}">
                <a16:creationId xmlns:a16="http://schemas.microsoft.com/office/drawing/2014/main" id="{836A09F7-655E-4B0F-9917-4D8390773946}"/>
              </a:ext>
            </a:extLst>
          </p:cNvPr>
          <p:cNvPicPr>
            <a:picLocks noChangeAspect="1"/>
          </p:cNvPicPr>
          <p:nvPr/>
        </p:nvPicPr>
        <p:blipFill>
          <a:blip r:embed="rId2"/>
          <a:stretch>
            <a:fillRect/>
          </a:stretch>
        </p:blipFill>
        <p:spPr>
          <a:xfrm>
            <a:off x="415469" y="925699"/>
            <a:ext cx="4078394" cy="2374184"/>
          </a:xfrm>
          <a:prstGeom prst="rect">
            <a:avLst/>
          </a:prstGeom>
          <a:ln>
            <a:solidFill>
              <a:schemeClr val="tx2"/>
            </a:solidFill>
          </a:ln>
        </p:spPr>
      </p:pic>
      <p:sp>
        <p:nvSpPr>
          <p:cNvPr id="32" name="Slide Number Placeholder 3">
            <a:extLst>
              <a:ext uri="{FF2B5EF4-FFF2-40B4-BE49-F238E27FC236}">
                <a16:creationId xmlns:a16="http://schemas.microsoft.com/office/drawing/2014/main" id="{B9C55D52-BE60-4153-BFEB-E9018E1B4974}"/>
              </a:ext>
            </a:extLst>
          </p:cNvPr>
          <p:cNvSpPr txBox="1">
            <a:spLocks/>
          </p:cNvSpPr>
          <p:nvPr/>
        </p:nvSpPr>
        <p:spPr>
          <a:xfrm>
            <a:off x="10972800" y="6400801"/>
            <a:ext cx="914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lumMod val="85000"/>
                  </a:schemeClr>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FC4631-524F-493F-8F82-F73EB2EA4775}" type="slidenum">
              <a:rPr lang="en-US" smtClean="0"/>
              <a:pPr/>
              <a:t>7</a:t>
            </a:fld>
            <a:endParaRPr lang="en-US"/>
          </a:p>
        </p:txBody>
      </p:sp>
      <p:sp>
        <p:nvSpPr>
          <p:cNvPr id="33" name="Rectangle 32">
            <a:extLst>
              <a:ext uri="{FF2B5EF4-FFF2-40B4-BE49-F238E27FC236}">
                <a16:creationId xmlns:a16="http://schemas.microsoft.com/office/drawing/2014/main" id="{79D6FA4E-349B-46F7-A1EA-C81A26C168C8}"/>
              </a:ext>
            </a:extLst>
          </p:cNvPr>
          <p:cNvSpPr/>
          <p:nvPr/>
        </p:nvSpPr>
        <p:spPr>
          <a:xfrm>
            <a:off x="430303" y="2286000"/>
            <a:ext cx="2693897" cy="2286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34" name="Rectangle 33">
            <a:extLst>
              <a:ext uri="{FF2B5EF4-FFF2-40B4-BE49-F238E27FC236}">
                <a16:creationId xmlns:a16="http://schemas.microsoft.com/office/drawing/2014/main" id="{F0F22F51-3D49-4591-8106-95DF608724AC}"/>
              </a:ext>
            </a:extLst>
          </p:cNvPr>
          <p:cNvSpPr/>
          <p:nvPr/>
        </p:nvSpPr>
        <p:spPr>
          <a:xfrm>
            <a:off x="23557" y="3758822"/>
            <a:ext cx="5334000" cy="2308324"/>
          </a:xfrm>
          <a:prstGeom prst="rect">
            <a:avLst/>
          </a:prstGeom>
        </p:spPr>
        <p:txBody>
          <a:bodyPr wrap="square">
            <a:spAutoFit/>
          </a:bodyPr>
          <a:lstStyle/>
          <a:p>
            <a:pPr marL="342900" indent="-342900">
              <a:buFont typeface="Arial" panose="020B0604020202020204" pitchFamily="34" charset="0"/>
              <a:buChar char="•"/>
            </a:pPr>
            <a:r>
              <a:rPr lang="en-US" sz="2400" dirty="0">
                <a:latin typeface="Arial" panose="020B0604020202020204" pitchFamily="34" charset="0"/>
              </a:rPr>
              <a:t>Run through the cells in the </a:t>
            </a:r>
            <a:r>
              <a:rPr lang="en-US" sz="2400" dirty="0" err="1">
                <a:latin typeface="Arial" panose="020B0604020202020204" pitchFamily="34" charset="0"/>
              </a:rPr>
              <a:t>Jupyter</a:t>
            </a:r>
            <a:r>
              <a:rPr lang="en-US" sz="2400" dirty="0">
                <a:latin typeface="Arial" panose="020B0604020202020204" pitchFamily="34" charset="0"/>
              </a:rPr>
              <a:t> notebook (</a:t>
            </a:r>
            <a:r>
              <a:rPr lang="en-US" sz="2400" dirty="0" err="1">
                <a:latin typeface="Arial" panose="020B0604020202020204" pitchFamily="34" charset="0"/>
              </a:rPr>
              <a:t>Shift+Enter</a:t>
            </a:r>
            <a:r>
              <a:rPr lang="en-US" sz="2400" dirty="0">
                <a:latin typeface="Arial" panose="020B0604020202020204" pitchFamily="34" charset="0"/>
              </a:rPr>
              <a:t>) </a:t>
            </a:r>
          </a:p>
          <a:p>
            <a:pPr marL="342900" indent="-342900">
              <a:buFont typeface="Arial" panose="020B0604020202020204" pitchFamily="34" charset="0"/>
              <a:buChar char="•"/>
            </a:pPr>
            <a:endParaRPr lang="en-US" sz="2400" dirty="0">
              <a:latin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rPr>
              <a:t>Filter and parse data cell by cell to reduce load of queried data</a:t>
            </a:r>
          </a:p>
          <a:p>
            <a:endParaRPr lang="en-US" sz="2400" dirty="0">
              <a:latin typeface="Arial" panose="020B0604020202020204" pitchFamily="34" charset="0"/>
            </a:endParaRPr>
          </a:p>
        </p:txBody>
      </p:sp>
      <p:pic>
        <p:nvPicPr>
          <p:cNvPr id="2" name="Picture 1">
            <a:extLst>
              <a:ext uri="{FF2B5EF4-FFF2-40B4-BE49-F238E27FC236}">
                <a16:creationId xmlns:a16="http://schemas.microsoft.com/office/drawing/2014/main" id="{9FCC74A2-6BCE-45CE-AEB7-D3796B073B08}"/>
              </a:ext>
            </a:extLst>
          </p:cNvPr>
          <p:cNvPicPr>
            <a:picLocks noChangeAspect="1"/>
          </p:cNvPicPr>
          <p:nvPr/>
        </p:nvPicPr>
        <p:blipFill>
          <a:blip r:embed="rId3"/>
          <a:stretch>
            <a:fillRect/>
          </a:stretch>
        </p:blipFill>
        <p:spPr>
          <a:xfrm>
            <a:off x="5652694" y="1819621"/>
            <a:ext cx="6119813" cy="3273794"/>
          </a:xfrm>
          <a:prstGeom prst="rect">
            <a:avLst/>
          </a:prstGeom>
          <a:ln>
            <a:solidFill>
              <a:schemeClr val="accent1"/>
            </a:solidFill>
          </a:ln>
        </p:spPr>
      </p:pic>
      <p:pic>
        <p:nvPicPr>
          <p:cNvPr id="20" name="Picture 19">
            <a:extLst>
              <a:ext uri="{FF2B5EF4-FFF2-40B4-BE49-F238E27FC236}">
                <a16:creationId xmlns:a16="http://schemas.microsoft.com/office/drawing/2014/main" id="{8CB71808-8FCF-42B2-948A-937C5CBF09AB}"/>
              </a:ext>
            </a:extLst>
          </p:cNvPr>
          <p:cNvPicPr>
            <a:picLocks noChangeAspect="1"/>
          </p:cNvPicPr>
          <p:nvPr/>
        </p:nvPicPr>
        <p:blipFill>
          <a:blip r:embed="rId4"/>
          <a:stretch>
            <a:fillRect/>
          </a:stretch>
        </p:blipFill>
        <p:spPr>
          <a:xfrm>
            <a:off x="5671008" y="5647956"/>
            <a:ext cx="2971800" cy="238125"/>
          </a:xfrm>
          <a:prstGeom prst="rect">
            <a:avLst/>
          </a:prstGeom>
          <a:ln>
            <a:solidFill>
              <a:schemeClr val="tx2"/>
            </a:solidFill>
          </a:ln>
        </p:spPr>
      </p:pic>
      <p:pic>
        <p:nvPicPr>
          <p:cNvPr id="21" name="Picture 20">
            <a:extLst>
              <a:ext uri="{FF2B5EF4-FFF2-40B4-BE49-F238E27FC236}">
                <a16:creationId xmlns:a16="http://schemas.microsoft.com/office/drawing/2014/main" id="{1D8DC9A4-CA00-4A3F-B68C-84C901E8929B}"/>
              </a:ext>
            </a:extLst>
          </p:cNvPr>
          <p:cNvPicPr>
            <a:picLocks noChangeAspect="1"/>
          </p:cNvPicPr>
          <p:nvPr/>
        </p:nvPicPr>
        <p:blipFill>
          <a:blip r:embed="rId5"/>
          <a:stretch>
            <a:fillRect/>
          </a:stretch>
        </p:blipFill>
        <p:spPr>
          <a:xfrm>
            <a:off x="10319988" y="5630310"/>
            <a:ext cx="1727381" cy="275158"/>
          </a:xfrm>
          <a:prstGeom prst="rect">
            <a:avLst/>
          </a:prstGeom>
          <a:ln>
            <a:solidFill>
              <a:schemeClr val="tx2"/>
            </a:solidFill>
          </a:ln>
        </p:spPr>
      </p:pic>
      <p:sp>
        <p:nvSpPr>
          <p:cNvPr id="22" name="Rectangle 21">
            <a:extLst>
              <a:ext uri="{FF2B5EF4-FFF2-40B4-BE49-F238E27FC236}">
                <a16:creationId xmlns:a16="http://schemas.microsoft.com/office/drawing/2014/main" id="{E90F5AF4-D2E0-4EEE-B0F8-02CE741A2DD3}"/>
              </a:ext>
            </a:extLst>
          </p:cNvPr>
          <p:cNvSpPr/>
          <p:nvPr/>
        </p:nvSpPr>
        <p:spPr>
          <a:xfrm>
            <a:off x="9103917" y="5574268"/>
            <a:ext cx="736099" cy="369332"/>
          </a:xfrm>
          <a:prstGeom prst="rect">
            <a:avLst/>
          </a:prstGeom>
        </p:spPr>
        <p:txBody>
          <a:bodyPr wrap="none">
            <a:spAutoFit/>
          </a:bodyPr>
          <a:lstStyle/>
          <a:p>
            <a:r>
              <a:rPr lang="en-US" dirty="0">
                <a:latin typeface="Arial" panose="020B0604020202020204" pitchFamily="34" charset="0"/>
              </a:rPr>
              <a:t>Enter</a:t>
            </a:r>
          </a:p>
        </p:txBody>
      </p:sp>
      <p:cxnSp>
        <p:nvCxnSpPr>
          <p:cNvPr id="23" name="Straight Arrow Connector 22">
            <a:extLst>
              <a:ext uri="{FF2B5EF4-FFF2-40B4-BE49-F238E27FC236}">
                <a16:creationId xmlns:a16="http://schemas.microsoft.com/office/drawing/2014/main" id="{D22FED52-7D60-45BE-871A-5D83F3385380}"/>
              </a:ext>
            </a:extLst>
          </p:cNvPr>
          <p:cNvCxnSpPr>
            <a:cxnSpLocks/>
          </p:cNvCxnSpPr>
          <p:nvPr/>
        </p:nvCxnSpPr>
        <p:spPr>
          <a:xfrm flipV="1">
            <a:off x="8642808" y="5758934"/>
            <a:ext cx="490139" cy="1"/>
          </a:xfrm>
          <a:prstGeom prst="straightConnector1">
            <a:avLst/>
          </a:prstGeom>
          <a:ln w="57150">
            <a:solidFill>
              <a:srgbClr val="0D69A8"/>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65098BE9-BE67-40F0-9639-13DE14919396}"/>
              </a:ext>
            </a:extLst>
          </p:cNvPr>
          <p:cNvCxnSpPr>
            <a:cxnSpLocks/>
          </p:cNvCxnSpPr>
          <p:nvPr/>
        </p:nvCxnSpPr>
        <p:spPr>
          <a:xfrm flipV="1">
            <a:off x="9810986" y="5767018"/>
            <a:ext cx="490139" cy="1"/>
          </a:xfrm>
          <a:prstGeom prst="straightConnector1">
            <a:avLst/>
          </a:prstGeom>
          <a:ln w="57150">
            <a:solidFill>
              <a:srgbClr val="0D69A8"/>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EBDC2810-F799-734B-A13A-A6CAE5B65019}"/>
              </a:ext>
            </a:extLst>
          </p:cNvPr>
          <p:cNvSpPr/>
          <p:nvPr/>
        </p:nvSpPr>
        <p:spPr>
          <a:xfrm>
            <a:off x="5686561" y="875167"/>
            <a:ext cx="5562600" cy="707886"/>
          </a:xfrm>
          <a:prstGeom prst="rect">
            <a:avLst/>
          </a:prstGeom>
        </p:spPr>
        <p:txBody>
          <a:bodyPr wrap="square">
            <a:spAutoFit/>
          </a:bodyPr>
          <a:lstStyle/>
          <a:p>
            <a:r>
              <a:rPr lang="en-US" sz="2000" dirty="0">
                <a:latin typeface="Arial" panose="020B0604020202020204" pitchFamily="34" charset="0"/>
              </a:rPr>
              <a:t>Load API keys – press ‘Enter’ after. A message displays if your key has been stored </a:t>
            </a:r>
          </a:p>
        </p:txBody>
      </p:sp>
      <p:sp>
        <p:nvSpPr>
          <p:cNvPr id="17" name="Text Box 2">
            <a:extLst>
              <a:ext uri="{FF2B5EF4-FFF2-40B4-BE49-F238E27FC236}">
                <a16:creationId xmlns:a16="http://schemas.microsoft.com/office/drawing/2014/main" id="{72285C2D-6B82-CE45-BF52-02CD9A60B364}"/>
              </a:ext>
            </a:extLst>
          </p:cNvPr>
          <p:cNvSpPr txBox="1">
            <a:spLocks noChangeArrowheads="1"/>
          </p:cNvSpPr>
          <p:nvPr/>
        </p:nvSpPr>
        <p:spPr bwMode="auto">
          <a:xfrm>
            <a:off x="762000" y="130938"/>
            <a:ext cx="10007868" cy="646331"/>
          </a:xfrm>
          <a:prstGeom prst="rect">
            <a:avLst/>
          </a:prstGeom>
          <a:noFill/>
          <a:ln w="9525">
            <a:noFill/>
            <a:miter lim="800000"/>
            <a:headEnd/>
            <a:tailEnd/>
          </a:ln>
        </p:spPr>
        <p:txBody>
          <a:bodyPr wrap="none">
            <a:spAutoFit/>
          </a:bodyPr>
          <a:lstStyle/>
          <a:p>
            <a:r>
              <a:rPr lang="en-US" sz="3600" dirty="0">
                <a:solidFill>
                  <a:srgbClr val="404040"/>
                </a:solidFill>
                <a:latin typeface="Arial" panose="020B0604020202020204" pitchFamily="34" charset="0"/>
                <a:cs typeface="Arial" pitchFamily="34" charset="0"/>
              </a:rPr>
              <a:t>Querying the Materials Project &amp; managing data</a:t>
            </a:r>
          </a:p>
        </p:txBody>
      </p:sp>
      <p:sp>
        <p:nvSpPr>
          <p:cNvPr id="18" name="Rectangle 17">
            <a:extLst>
              <a:ext uri="{FF2B5EF4-FFF2-40B4-BE49-F238E27FC236}">
                <a16:creationId xmlns:a16="http://schemas.microsoft.com/office/drawing/2014/main" id="{77167152-1504-5546-B61C-593FA01857D0}"/>
              </a:ext>
            </a:extLst>
          </p:cNvPr>
          <p:cNvSpPr/>
          <p:nvPr/>
        </p:nvSpPr>
        <p:spPr>
          <a:xfrm>
            <a:off x="424364" y="1676400"/>
            <a:ext cx="1556836" cy="230832"/>
          </a:xfrm>
          <a:prstGeom prst="rect">
            <a:avLst/>
          </a:prstGeom>
          <a:solidFill>
            <a:schemeClr val="bg1"/>
          </a:solidFill>
        </p:spPr>
        <p:txBody>
          <a:bodyPr wrap="none">
            <a:spAutoFit/>
          </a:bodyPr>
          <a:lstStyle/>
          <a:p>
            <a:r>
              <a:rPr lang="en-US" sz="900" b="1" u="sng" dirty="0">
                <a:solidFill>
                  <a:srgbClr val="337AB7"/>
                </a:solidFill>
                <a:latin typeface="Arial" panose="020B0604020202020204" pitchFamily="34" charset="0"/>
                <a:cs typeface="Arial" panose="020B0604020202020204" pitchFamily="34" charset="0"/>
              </a:rPr>
              <a:t>Introduction to querying:</a:t>
            </a:r>
          </a:p>
        </p:txBody>
      </p:sp>
      <p:sp>
        <p:nvSpPr>
          <p:cNvPr id="5" name="Footer Placeholder 4">
            <a:extLst>
              <a:ext uri="{FF2B5EF4-FFF2-40B4-BE49-F238E27FC236}">
                <a16:creationId xmlns:a16="http://schemas.microsoft.com/office/drawing/2014/main" id="{DE1A7966-3FFE-C440-8883-85EAF1459B4F}"/>
              </a:ext>
            </a:extLst>
          </p:cNvPr>
          <p:cNvSpPr>
            <a:spLocks noGrp="1"/>
          </p:cNvSpPr>
          <p:nvPr>
            <p:ph type="ftr" sz="quarter" idx="11"/>
          </p:nvPr>
        </p:nvSpPr>
        <p:spPr/>
        <p:txBody>
          <a:bodyPr/>
          <a:lstStyle/>
          <a:p>
            <a:r>
              <a:rPr lang="en-US"/>
              <a:t>Zachary McClure - Repositories and data management</a:t>
            </a:r>
          </a:p>
        </p:txBody>
      </p:sp>
    </p:spTree>
    <p:extLst>
      <p:ext uri="{BB962C8B-B14F-4D97-AF65-F5344CB8AC3E}">
        <p14:creationId xmlns:p14="http://schemas.microsoft.com/office/powerpoint/2010/main" val="2517966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FD8FB67-7A66-424E-AF79-71521560C032}"/>
              </a:ext>
            </a:extLst>
          </p:cNvPr>
          <p:cNvSpPr>
            <a:spLocks noGrp="1"/>
          </p:cNvSpPr>
          <p:nvPr>
            <p:ph type="sldNum" sz="quarter" idx="12"/>
          </p:nvPr>
        </p:nvSpPr>
        <p:spPr/>
        <p:txBody>
          <a:bodyPr/>
          <a:lstStyle/>
          <a:p>
            <a:fld id="{86FC4631-524F-493F-8F82-F73EB2EA4775}" type="slidenum">
              <a:rPr lang="en-US" smtClean="0"/>
              <a:pPr/>
              <a:t>8</a:t>
            </a:fld>
            <a:endParaRPr lang="en-US"/>
          </a:p>
        </p:txBody>
      </p:sp>
      <p:sp>
        <p:nvSpPr>
          <p:cNvPr id="32" name="Slide Number Placeholder 3">
            <a:extLst>
              <a:ext uri="{FF2B5EF4-FFF2-40B4-BE49-F238E27FC236}">
                <a16:creationId xmlns:a16="http://schemas.microsoft.com/office/drawing/2014/main" id="{B9C55D52-BE60-4153-BFEB-E9018E1B4974}"/>
              </a:ext>
            </a:extLst>
          </p:cNvPr>
          <p:cNvSpPr txBox="1">
            <a:spLocks/>
          </p:cNvSpPr>
          <p:nvPr/>
        </p:nvSpPr>
        <p:spPr>
          <a:xfrm>
            <a:off x="10972800" y="6400801"/>
            <a:ext cx="914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lumMod val="85000"/>
                  </a:schemeClr>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FC4631-524F-493F-8F82-F73EB2EA4775}" type="slidenum">
              <a:rPr lang="en-US" smtClean="0"/>
              <a:pPr/>
              <a:t>8</a:t>
            </a:fld>
            <a:endParaRPr lang="en-US"/>
          </a:p>
        </p:txBody>
      </p:sp>
      <p:sp>
        <p:nvSpPr>
          <p:cNvPr id="34" name="Rectangle 33">
            <a:extLst>
              <a:ext uri="{FF2B5EF4-FFF2-40B4-BE49-F238E27FC236}">
                <a16:creationId xmlns:a16="http://schemas.microsoft.com/office/drawing/2014/main" id="{F0F22F51-3D49-4591-8106-95DF608724AC}"/>
              </a:ext>
            </a:extLst>
          </p:cNvPr>
          <p:cNvSpPr/>
          <p:nvPr/>
        </p:nvSpPr>
        <p:spPr>
          <a:xfrm>
            <a:off x="533400" y="5257800"/>
            <a:ext cx="5334000" cy="830997"/>
          </a:xfrm>
          <a:prstGeom prst="rect">
            <a:avLst/>
          </a:prstGeom>
        </p:spPr>
        <p:txBody>
          <a:bodyPr wrap="square">
            <a:spAutoFit/>
          </a:bodyPr>
          <a:lstStyle/>
          <a:p>
            <a:pPr marL="342900" indent="-342900">
              <a:buFont typeface="Arial" panose="020B0604020202020204" pitchFamily="34" charset="0"/>
              <a:buChar char="•"/>
            </a:pPr>
            <a:r>
              <a:rPr lang="en-US" sz="2400" dirty="0">
                <a:latin typeface="Arial" panose="020B0604020202020204" pitchFamily="34" charset="0"/>
              </a:rPr>
              <a:t>Filter and parse data cell by cell to reduce load of queried data</a:t>
            </a:r>
          </a:p>
        </p:txBody>
      </p:sp>
      <p:sp>
        <p:nvSpPr>
          <p:cNvPr id="39" name="Rectangle 38">
            <a:extLst>
              <a:ext uri="{FF2B5EF4-FFF2-40B4-BE49-F238E27FC236}">
                <a16:creationId xmlns:a16="http://schemas.microsoft.com/office/drawing/2014/main" id="{A7920F75-A183-47BB-BC7B-2C8F99CBC27D}"/>
              </a:ext>
            </a:extLst>
          </p:cNvPr>
          <p:cNvSpPr/>
          <p:nvPr/>
        </p:nvSpPr>
        <p:spPr>
          <a:xfrm>
            <a:off x="956603" y="3610953"/>
            <a:ext cx="10696937" cy="1569660"/>
          </a:xfrm>
          <a:prstGeom prst="rect">
            <a:avLst/>
          </a:prstGeom>
        </p:spPr>
        <p:txBody>
          <a:bodyPr wrap="square">
            <a:spAutoFit/>
          </a:bodyPr>
          <a:lstStyle/>
          <a:p>
            <a:pPr algn="ctr"/>
            <a:r>
              <a:rPr lang="en-US" sz="2400" dirty="0">
                <a:solidFill>
                  <a:srgbClr val="0D69A8"/>
                </a:solidFill>
                <a:latin typeface="Arial" panose="020B0604020202020204" pitchFamily="34" charset="0"/>
                <a:cs typeface="Arial" pitchFamily="34" charset="0"/>
              </a:rPr>
              <a:t>You can change the number of properties queried by editing the property requests in the </a:t>
            </a:r>
            <a:r>
              <a:rPr lang="en-US" sz="2400" dirty="0" err="1">
                <a:solidFill>
                  <a:srgbClr val="0D69A8"/>
                </a:solidFill>
                <a:latin typeface="Arial" panose="020B0604020202020204" pitchFamily="34" charset="0"/>
                <a:cs typeface="Arial" pitchFamily="34" charset="0"/>
              </a:rPr>
              <a:t>rester.query</a:t>
            </a:r>
            <a:r>
              <a:rPr lang="en-US" sz="2400" dirty="0">
                <a:solidFill>
                  <a:srgbClr val="0D69A8"/>
                </a:solidFill>
                <a:latin typeface="Arial" panose="020B0604020202020204" pitchFamily="34" charset="0"/>
                <a:cs typeface="Arial" pitchFamily="34" charset="0"/>
              </a:rPr>
              <a:t>(). </a:t>
            </a:r>
          </a:p>
          <a:p>
            <a:pPr algn="ctr"/>
            <a:endParaRPr lang="en-US" sz="2400" dirty="0">
              <a:solidFill>
                <a:srgbClr val="0D69A8"/>
              </a:solidFill>
              <a:latin typeface="Arial" panose="020B0604020202020204" pitchFamily="34" charset="0"/>
              <a:cs typeface="Arial" pitchFamily="34" charset="0"/>
            </a:endParaRPr>
          </a:p>
          <a:p>
            <a:pPr algn="ctr"/>
            <a:r>
              <a:rPr lang="en-US" sz="2400" dirty="0">
                <a:solidFill>
                  <a:srgbClr val="0D69A8"/>
                </a:solidFill>
                <a:latin typeface="Arial" panose="020B0604020202020204" pitchFamily="34" charset="0"/>
                <a:cs typeface="Arial" pitchFamily="34" charset="0"/>
              </a:rPr>
              <a:t>Problem 1: Add piezoelectric data to the oxide query</a:t>
            </a:r>
          </a:p>
        </p:txBody>
      </p:sp>
      <p:sp>
        <p:nvSpPr>
          <p:cNvPr id="12" name="Text Box 2">
            <a:extLst>
              <a:ext uri="{FF2B5EF4-FFF2-40B4-BE49-F238E27FC236}">
                <a16:creationId xmlns:a16="http://schemas.microsoft.com/office/drawing/2014/main" id="{E7C86798-229F-BD4E-87AE-35442A94836B}"/>
              </a:ext>
            </a:extLst>
          </p:cNvPr>
          <p:cNvSpPr txBox="1">
            <a:spLocks noChangeArrowheads="1"/>
          </p:cNvSpPr>
          <p:nvPr/>
        </p:nvSpPr>
        <p:spPr bwMode="auto">
          <a:xfrm>
            <a:off x="762000" y="130938"/>
            <a:ext cx="10007868" cy="646331"/>
          </a:xfrm>
          <a:prstGeom prst="rect">
            <a:avLst/>
          </a:prstGeom>
          <a:noFill/>
          <a:ln w="9525">
            <a:noFill/>
            <a:miter lim="800000"/>
            <a:headEnd/>
            <a:tailEnd/>
          </a:ln>
        </p:spPr>
        <p:txBody>
          <a:bodyPr wrap="none">
            <a:spAutoFit/>
          </a:bodyPr>
          <a:lstStyle/>
          <a:p>
            <a:r>
              <a:rPr lang="en-US" sz="3600" dirty="0">
                <a:solidFill>
                  <a:srgbClr val="404040"/>
                </a:solidFill>
                <a:latin typeface="Arial" panose="020B0604020202020204" pitchFamily="34" charset="0"/>
                <a:cs typeface="Arial" pitchFamily="34" charset="0"/>
              </a:rPr>
              <a:t>Querying the Materials Project &amp; managing data</a:t>
            </a:r>
          </a:p>
        </p:txBody>
      </p:sp>
      <p:sp>
        <p:nvSpPr>
          <p:cNvPr id="13" name="Rectangle 12">
            <a:extLst>
              <a:ext uri="{FF2B5EF4-FFF2-40B4-BE49-F238E27FC236}">
                <a16:creationId xmlns:a16="http://schemas.microsoft.com/office/drawing/2014/main" id="{8B21A447-AC68-5A4F-87E8-13C77B81BBF7}"/>
              </a:ext>
            </a:extLst>
          </p:cNvPr>
          <p:cNvSpPr/>
          <p:nvPr/>
        </p:nvSpPr>
        <p:spPr>
          <a:xfrm>
            <a:off x="6717607" y="5673298"/>
            <a:ext cx="5487258" cy="646331"/>
          </a:xfrm>
          <a:prstGeom prst="rect">
            <a:avLst/>
          </a:prstGeom>
        </p:spPr>
        <p:txBody>
          <a:bodyPr wrap="square">
            <a:spAutoFit/>
          </a:bodyPr>
          <a:lstStyle/>
          <a:p>
            <a:pPr algn="ctr"/>
            <a:r>
              <a:rPr lang="en-US" dirty="0">
                <a:latin typeface="Arial" panose="020B0604020202020204" pitchFamily="34" charset="0"/>
                <a:cs typeface="Arial" pitchFamily="34" charset="0"/>
              </a:rPr>
              <a:t>See </a:t>
            </a:r>
            <a:r>
              <a:rPr lang="en-US" dirty="0" err="1">
                <a:latin typeface="Arial" panose="020B0604020202020204" pitchFamily="34" charset="0"/>
                <a:cs typeface="Arial" pitchFamily="34" charset="0"/>
              </a:rPr>
              <a:t>Pymatgen</a:t>
            </a:r>
            <a:r>
              <a:rPr lang="en-US" dirty="0">
                <a:latin typeface="Arial" panose="020B0604020202020204" pitchFamily="34" charset="0"/>
                <a:cs typeface="Arial" pitchFamily="34" charset="0"/>
              </a:rPr>
              <a:t> documentation for more info:</a:t>
            </a:r>
          </a:p>
          <a:p>
            <a:pPr algn="ctr"/>
            <a:r>
              <a:rPr lang="en-US" dirty="0">
                <a:latin typeface="Arial" panose="020B0604020202020204" pitchFamily="34" charset="0"/>
                <a:hlinkClick r:id="rId2"/>
              </a:rPr>
              <a:t>https://pymatgen.org/usage.html</a:t>
            </a:r>
            <a:endParaRPr lang="en-US" dirty="0">
              <a:solidFill>
                <a:srgbClr val="FF0000"/>
              </a:solidFill>
              <a:latin typeface="Arial" panose="020B0604020202020204" pitchFamily="34" charset="0"/>
            </a:endParaRPr>
          </a:p>
        </p:txBody>
      </p:sp>
      <p:sp>
        <p:nvSpPr>
          <p:cNvPr id="5" name="Footer Placeholder 4">
            <a:extLst>
              <a:ext uri="{FF2B5EF4-FFF2-40B4-BE49-F238E27FC236}">
                <a16:creationId xmlns:a16="http://schemas.microsoft.com/office/drawing/2014/main" id="{84EE3458-8502-D04D-A923-F491DE0EDB07}"/>
              </a:ext>
            </a:extLst>
          </p:cNvPr>
          <p:cNvSpPr>
            <a:spLocks noGrp="1"/>
          </p:cNvSpPr>
          <p:nvPr>
            <p:ph type="ftr" sz="quarter" idx="11"/>
          </p:nvPr>
        </p:nvSpPr>
        <p:spPr/>
        <p:txBody>
          <a:bodyPr/>
          <a:lstStyle/>
          <a:p>
            <a:r>
              <a:rPr lang="en-US"/>
              <a:t>Zachary McClure - Repositories and data management</a:t>
            </a:r>
          </a:p>
        </p:txBody>
      </p:sp>
      <p:pic>
        <p:nvPicPr>
          <p:cNvPr id="3" name="Picture 2">
            <a:extLst>
              <a:ext uri="{FF2B5EF4-FFF2-40B4-BE49-F238E27FC236}">
                <a16:creationId xmlns:a16="http://schemas.microsoft.com/office/drawing/2014/main" id="{213AE6EB-6B7C-4149-85D9-6A24A4A942A9}"/>
              </a:ext>
            </a:extLst>
          </p:cNvPr>
          <p:cNvPicPr>
            <a:picLocks noChangeAspect="1"/>
          </p:cNvPicPr>
          <p:nvPr/>
        </p:nvPicPr>
        <p:blipFill>
          <a:blip r:embed="rId3"/>
          <a:stretch>
            <a:fillRect/>
          </a:stretch>
        </p:blipFill>
        <p:spPr>
          <a:xfrm>
            <a:off x="956603" y="1341157"/>
            <a:ext cx="7543800" cy="1847850"/>
          </a:xfrm>
          <a:prstGeom prst="rect">
            <a:avLst/>
          </a:prstGeom>
          <a:ln>
            <a:solidFill>
              <a:schemeClr val="accent1"/>
            </a:solidFill>
          </a:ln>
        </p:spPr>
      </p:pic>
    </p:spTree>
    <p:extLst>
      <p:ext uri="{BB962C8B-B14F-4D97-AF65-F5344CB8AC3E}">
        <p14:creationId xmlns:p14="http://schemas.microsoft.com/office/powerpoint/2010/main" val="2984837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FD8FB67-7A66-424E-AF79-71521560C032}"/>
              </a:ext>
            </a:extLst>
          </p:cNvPr>
          <p:cNvSpPr>
            <a:spLocks noGrp="1"/>
          </p:cNvSpPr>
          <p:nvPr>
            <p:ph type="sldNum" sz="quarter" idx="12"/>
          </p:nvPr>
        </p:nvSpPr>
        <p:spPr/>
        <p:txBody>
          <a:bodyPr/>
          <a:lstStyle/>
          <a:p>
            <a:fld id="{86FC4631-524F-493F-8F82-F73EB2EA4775}" type="slidenum">
              <a:rPr lang="en-US" smtClean="0"/>
              <a:pPr/>
              <a:t>9</a:t>
            </a:fld>
            <a:endParaRPr lang="en-US"/>
          </a:p>
        </p:txBody>
      </p:sp>
      <p:sp>
        <p:nvSpPr>
          <p:cNvPr id="32" name="Slide Number Placeholder 3">
            <a:extLst>
              <a:ext uri="{FF2B5EF4-FFF2-40B4-BE49-F238E27FC236}">
                <a16:creationId xmlns:a16="http://schemas.microsoft.com/office/drawing/2014/main" id="{B9C55D52-BE60-4153-BFEB-E9018E1B4974}"/>
              </a:ext>
            </a:extLst>
          </p:cNvPr>
          <p:cNvSpPr txBox="1">
            <a:spLocks/>
          </p:cNvSpPr>
          <p:nvPr/>
        </p:nvSpPr>
        <p:spPr>
          <a:xfrm>
            <a:off x="10972800" y="6400801"/>
            <a:ext cx="914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lumMod val="85000"/>
                  </a:schemeClr>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FC4631-524F-493F-8F82-F73EB2EA4775}" type="slidenum">
              <a:rPr lang="en-US" smtClean="0"/>
              <a:pPr/>
              <a:t>9</a:t>
            </a:fld>
            <a:endParaRPr lang="en-US"/>
          </a:p>
        </p:txBody>
      </p:sp>
      <p:sp>
        <p:nvSpPr>
          <p:cNvPr id="14" name="Text Box 2">
            <a:extLst>
              <a:ext uri="{FF2B5EF4-FFF2-40B4-BE49-F238E27FC236}">
                <a16:creationId xmlns:a16="http://schemas.microsoft.com/office/drawing/2014/main" id="{BE731F11-1D9D-F646-9F6C-E448373D9B2C}"/>
              </a:ext>
            </a:extLst>
          </p:cNvPr>
          <p:cNvSpPr txBox="1">
            <a:spLocks noChangeArrowheads="1"/>
          </p:cNvSpPr>
          <p:nvPr/>
        </p:nvSpPr>
        <p:spPr bwMode="auto">
          <a:xfrm>
            <a:off x="762000" y="130938"/>
            <a:ext cx="10007868" cy="646331"/>
          </a:xfrm>
          <a:prstGeom prst="rect">
            <a:avLst/>
          </a:prstGeom>
          <a:noFill/>
          <a:ln w="9525">
            <a:noFill/>
            <a:miter lim="800000"/>
            <a:headEnd/>
            <a:tailEnd/>
          </a:ln>
        </p:spPr>
        <p:txBody>
          <a:bodyPr wrap="none">
            <a:spAutoFit/>
          </a:bodyPr>
          <a:lstStyle/>
          <a:p>
            <a:r>
              <a:rPr lang="en-US" sz="3600" dirty="0">
                <a:solidFill>
                  <a:srgbClr val="404040"/>
                </a:solidFill>
                <a:latin typeface="Arial" panose="020B0604020202020204" pitchFamily="34" charset="0"/>
                <a:cs typeface="Arial" pitchFamily="34" charset="0"/>
              </a:rPr>
              <a:t>Querying the Materials Project &amp; managing data</a:t>
            </a:r>
          </a:p>
        </p:txBody>
      </p:sp>
      <p:sp>
        <p:nvSpPr>
          <p:cNvPr id="7" name="TextBox 6">
            <a:extLst>
              <a:ext uri="{FF2B5EF4-FFF2-40B4-BE49-F238E27FC236}">
                <a16:creationId xmlns:a16="http://schemas.microsoft.com/office/drawing/2014/main" id="{073F4B79-5054-A348-8630-6DB2D3F449C1}"/>
              </a:ext>
            </a:extLst>
          </p:cNvPr>
          <p:cNvSpPr txBox="1"/>
          <p:nvPr/>
        </p:nvSpPr>
        <p:spPr>
          <a:xfrm>
            <a:off x="7337961" y="4837206"/>
            <a:ext cx="4640469" cy="70788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Filter database based on structure stability</a:t>
            </a:r>
          </a:p>
        </p:txBody>
      </p:sp>
      <p:sp>
        <p:nvSpPr>
          <p:cNvPr id="16" name="TextBox 15">
            <a:extLst>
              <a:ext uri="{FF2B5EF4-FFF2-40B4-BE49-F238E27FC236}">
                <a16:creationId xmlns:a16="http://schemas.microsoft.com/office/drawing/2014/main" id="{0A67FA6E-2462-024E-BA0C-BFB2B9741083}"/>
              </a:ext>
            </a:extLst>
          </p:cNvPr>
          <p:cNvSpPr txBox="1"/>
          <p:nvPr/>
        </p:nvSpPr>
        <p:spPr>
          <a:xfrm>
            <a:off x="7315200" y="5550040"/>
            <a:ext cx="4495800" cy="70788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1. Only structures with energy within 1 </a:t>
            </a:r>
            <a:r>
              <a:rPr lang="en-US" sz="2000" dirty="0" err="1">
                <a:latin typeface="Arial" panose="020B0604020202020204" pitchFamily="34" charset="0"/>
                <a:cs typeface="Arial" panose="020B0604020202020204" pitchFamily="34" charset="0"/>
              </a:rPr>
              <a:t>meV</a:t>
            </a:r>
            <a:r>
              <a:rPr lang="en-US" sz="2000" dirty="0">
                <a:latin typeface="Arial" panose="020B0604020202020204" pitchFamily="34" charset="0"/>
                <a:cs typeface="Arial" panose="020B0604020202020204" pitchFamily="34" charset="0"/>
              </a:rPr>
              <a:t> of the ground state are kept</a:t>
            </a:r>
          </a:p>
        </p:txBody>
      </p:sp>
      <p:sp>
        <p:nvSpPr>
          <p:cNvPr id="8" name="Footer Placeholder 7">
            <a:extLst>
              <a:ext uri="{FF2B5EF4-FFF2-40B4-BE49-F238E27FC236}">
                <a16:creationId xmlns:a16="http://schemas.microsoft.com/office/drawing/2014/main" id="{6E9D2890-873E-1542-A00E-CF03C0BE4322}"/>
              </a:ext>
            </a:extLst>
          </p:cNvPr>
          <p:cNvSpPr>
            <a:spLocks noGrp="1"/>
          </p:cNvSpPr>
          <p:nvPr>
            <p:ph type="ftr" sz="quarter" idx="11"/>
          </p:nvPr>
        </p:nvSpPr>
        <p:spPr/>
        <p:txBody>
          <a:bodyPr/>
          <a:lstStyle/>
          <a:p>
            <a:r>
              <a:rPr lang="en-US"/>
              <a:t>Zachary McClure - Repositories and data management</a:t>
            </a:r>
          </a:p>
        </p:txBody>
      </p:sp>
      <p:pic>
        <p:nvPicPr>
          <p:cNvPr id="2" name="Picture 1">
            <a:extLst>
              <a:ext uri="{FF2B5EF4-FFF2-40B4-BE49-F238E27FC236}">
                <a16:creationId xmlns:a16="http://schemas.microsoft.com/office/drawing/2014/main" id="{5FE36D05-4B85-4E46-9F08-E4A0DCAF2B80}"/>
              </a:ext>
            </a:extLst>
          </p:cNvPr>
          <p:cNvPicPr>
            <a:picLocks noChangeAspect="1"/>
          </p:cNvPicPr>
          <p:nvPr/>
        </p:nvPicPr>
        <p:blipFill>
          <a:blip r:embed="rId2"/>
          <a:stretch>
            <a:fillRect/>
          </a:stretch>
        </p:blipFill>
        <p:spPr>
          <a:xfrm>
            <a:off x="381000" y="5410200"/>
            <a:ext cx="6794995" cy="704850"/>
          </a:xfrm>
          <a:prstGeom prst="rect">
            <a:avLst/>
          </a:prstGeom>
          <a:ln>
            <a:solidFill>
              <a:schemeClr val="accent1"/>
            </a:solidFill>
          </a:ln>
        </p:spPr>
      </p:pic>
      <p:pic>
        <p:nvPicPr>
          <p:cNvPr id="3" name="Picture 2">
            <a:extLst>
              <a:ext uri="{FF2B5EF4-FFF2-40B4-BE49-F238E27FC236}">
                <a16:creationId xmlns:a16="http://schemas.microsoft.com/office/drawing/2014/main" id="{313BD399-D7F7-4472-B29C-CABC4919C4F0}"/>
              </a:ext>
            </a:extLst>
          </p:cNvPr>
          <p:cNvPicPr>
            <a:picLocks noChangeAspect="1"/>
          </p:cNvPicPr>
          <p:nvPr/>
        </p:nvPicPr>
        <p:blipFill>
          <a:blip r:embed="rId3"/>
          <a:stretch>
            <a:fillRect/>
          </a:stretch>
        </p:blipFill>
        <p:spPr>
          <a:xfrm>
            <a:off x="269050" y="1099636"/>
            <a:ext cx="7439025" cy="3238500"/>
          </a:xfrm>
          <a:prstGeom prst="rect">
            <a:avLst/>
          </a:prstGeom>
          <a:ln>
            <a:solidFill>
              <a:schemeClr val="accent1"/>
            </a:solidFill>
          </a:ln>
        </p:spPr>
      </p:pic>
      <p:sp>
        <p:nvSpPr>
          <p:cNvPr id="13" name="TextBox 12">
            <a:extLst>
              <a:ext uri="{FF2B5EF4-FFF2-40B4-BE49-F238E27FC236}">
                <a16:creationId xmlns:a16="http://schemas.microsoft.com/office/drawing/2014/main" id="{2B3BA0BC-2B8B-42E8-BBB3-1B701E4E256D}"/>
              </a:ext>
            </a:extLst>
          </p:cNvPr>
          <p:cNvSpPr txBox="1"/>
          <p:nvPr/>
        </p:nvSpPr>
        <p:spPr>
          <a:xfrm>
            <a:off x="7848600" y="933066"/>
            <a:ext cx="4640469" cy="70788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Convert data into accessible pandas </a:t>
            </a:r>
            <a:r>
              <a:rPr lang="en-US" sz="2000" dirty="0" err="1">
                <a:latin typeface="Arial" panose="020B0604020202020204" pitchFamily="34" charset="0"/>
                <a:cs typeface="Arial" panose="020B0604020202020204" pitchFamily="34" charset="0"/>
              </a:rPr>
              <a:t>dataframe</a:t>
            </a:r>
            <a:endParaRPr lang="en-US" sz="2000" dirty="0">
              <a:latin typeface="Arial" panose="020B0604020202020204" pitchFamily="34" charset="0"/>
              <a:cs typeface="Arial" panose="020B0604020202020204" pitchFamily="34" charset="0"/>
            </a:endParaRPr>
          </a:p>
        </p:txBody>
      </p:sp>
      <p:cxnSp>
        <p:nvCxnSpPr>
          <p:cNvPr id="15" name="Straight Arrow Connector 14">
            <a:extLst>
              <a:ext uri="{FF2B5EF4-FFF2-40B4-BE49-F238E27FC236}">
                <a16:creationId xmlns:a16="http://schemas.microsoft.com/office/drawing/2014/main" id="{3099F71D-3F49-4E2A-A157-F975007FC240}"/>
              </a:ext>
            </a:extLst>
          </p:cNvPr>
          <p:cNvCxnSpPr>
            <a:cxnSpLocks/>
          </p:cNvCxnSpPr>
          <p:nvPr/>
        </p:nvCxnSpPr>
        <p:spPr>
          <a:xfrm flipH="1" flipV="1">
            <a:off x="3778497" y="1294294"/>
            <a:ext cx="3999841" cy="1"/>
          </a:xfrm>
          <a:prstGeom prst="straightConnector1">
            <a:avLst/>
          </a:prstGeom>
          <a:ln w="57150">
            <a:solidFill>
              <a:srgbClr val="0D69A8"/>
            </a:solidFill>
            <a:tailEnd type="triangle"/>
          </a:ln>
        </p:spPr>
        <p:style>
          <a:lnRef idx="1">
            <a:schemeClr val="accent2"/>
          </a:lnRef>
          <a:fillRef idx="0">
            <a:schemeClr val="accent2"/>
          </a:fillRef>
          <a:effectRef idx="0">
            <a:schemeClr val="accent2"/>
          </a:effectRef>
          <a:fontRef idx="minor">
            <a:schemeClr val="tx1"/>
          </a:fontRef>
        </p:style>
      </p:cxnSp>
      <p:cxnSp>
        <p:nvCxnSpPr>
          <p:cNvPr id="18" name="Straight Arrow Connector 17">
            <a:extLst>
              <a:ext uri="{FF2B5EF4-FFF2-40B4-BE49-F238E27FC236}">
                <a16:creationId xmlns:a16="http://schemas.microsoft.com/office/drawing/2014/main" id="{7EE139E7-FC23-432B-A61B-7276ADEC9B00}"/>
              </a:ext>
            </a:extLst>
          </p:cNvPr>
          <p:cNvCxnSpPr>
            <a:cxnSpLocks/>
            <a:stCxn id="7" idx="1"/>
          </p:cNvCxnSpPr>
          <p:nvPr/>
        </p:nvCxnSpPr>
        <p:spPr>
          <a:xfrm flipH="1">
            <a:off x="5181601" y="5191149"/>
            <a:ext cx="2156360" cy="372557"/>
          </a:xfrm>
          <a:prstGeom prst="straightConnector1">
            <a:avLst/>
          </a:prstGeom>
          <a:ln w="57150">
            <a:solidFill>
              <a:srgbClr val="0D69A8"/>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793277897"/>
      </p:ext>
    </p:extLst>
  </p:cSld>
  <p:clrMapOvr>
    <a:masterClrMapping/>
  </p:clrMapOvr>
</p:sld>
</file>

<file path=ppt/theme/theme1.xml><?xml version="1.0" encoding="utf-8"?>
<a:theme xmlns:a="http://schemas.openxmlformats.org/drawingml/2006/main" name="nanohub-u_ppt_template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nanohub-u_ppt_template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nanohub-u_ppt_template7</Template>
  <TotalTime>4698</TotalTime>
  <Words>767</Words>
  <Application>Microsoft Office PowerPoint</Application>
  <PresentationFormat>Widescreen</PresentationFormat>
  <Paragraphs>141</Paragraphs>
  <Slides>16</Slides>
  <Notes>3</Notes>
  <HiddenSlides>0</HiddenSlides>
  <MMClips>0</MMClips>
  <ScaleCrop>false</ScaleCrop>
  <HeadingPairs>
    <vt:vector size="6" baseType="variant">
      <vt:variant>
        <vt:lpstr>Fonts Used</vt:lpstr>
      </vt:variant>
      <vt:variant>
        <vt:i4>1</vt:i4>
      </vt:variant>
      <vt:variant>
        <vt:lpstr>Theme</vt:lpstr>
      </vt:variant>
      <vt:variant>
        <vt:i4>2</vt:i4>
      </vt:variant>
      <vt:variant>
        <vt:lpstr>Slide Titles</vt:lpstr>
      </vt:variant>
      <vt:variant>
        <vt:i4>16</vt:i4>
      </vt:variant>
    </vt:vector>
  </HeadingPairs>
  <TitlesOfParts>
    <vt:vector size="19" baseType="lpstr">
      <vt:lpstr>Arial</vt:lpstr>
      <vt:lpstr>nanohub-u_ppt_template7</vt:lpstr>
      <vt:lpstr>1_nanohub-u_ppt_template7</vt:lpstr>
      <vt:lpstr>PowerPoint Presentation</vt:lpstr>
      <vt:lpstr>Learning objectives and prerequisites</vt:lpstr>
      <vt:lpstr>Launching a Jupyter tool in nanoHUB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Next steps</vt:lpstr>
    </vt:vector>
  </TitlesOfParts>
  <Company>Engineering Computer Network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kauffmab</dc:creator>
  <cp:lastModifiedBy>Zachary McClure</cp:lastModifiedBy>
  <cp:revision>275</cp:revision>
  <cp:lastPrinted>2015-02-18T14:06:50Z</cp:lastPrinted>
  <dcterms:created xsi:type="dcterms:W3CDTF">2012-11-16T14:08:53Z</dcterms:created>
  <dcterms:modified xsi:type="dcterms:W3CDTF">2020-09-30T13:18:48Z</dcterms:modified>
</cp:coreProperties>
</file>